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4" r:id="rId2"/>
    <p:sldId id="257" r:id="rId3"/>
    <p:sldId id="258" r:id="rId4"/>
    <p:sldId id="259" r:id="rId5"/>
    <p:sldId id="261" r:id="rId6"/>
    <p:sldId id="274" r:id="rId7"/>
    <p:sldId id="271" r:id="rId8"/>
    <p:sldId id="275" r:id="rId9"/>
    <p:sldId id="272" r:id="rId10"/>
    <p:sldId id="290" r:id="rId11"/>
    <p:sldId id="273" r:id="rId12"/>
    <p:sldId id="293" r:id="rId13"/>
    <p:sldId id="276" r:id="rId14"/>
    <p:sldId id="277" r:id="rId15"/>
    <p:sldId id="279" r:id="rId16"/>
    <p:sldId id="281" r:id="rId17"/>
    <p:sldId id="280" r:id="rId18"/>
    <p:sldId id="282" r:id="rId19"/>
    <p:sldId id="283" r:id="rId20"/>
    <p:sldId id="285" r:id="rId21"/>
    <p:sldId id="288" r:id="rId22"/>
    <p:sldId id="286" r:id="rId23"/>
    <p:sldId id="287" r:id="rId24"/>
    <p:sldId id="289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66FFFF"/>
    <a:srgbClr val="FF0000"/>
    <a:srgbClr val="99FF33"/>
    <a:srgbClr val="33CCCC"/>
    <a:srgbClr val="00CCFF"/>
    <a:srgbClr val="FF6600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17" autoAdjust="0"/>
  </p:normalViewPr>
  <p:slideViewPr>
    <p:cSldViewPr>
      <p:cViewPr varScale="1">
        <p:scale>
          <a:sx n="59" d="100"/>
          <a:sy n="59" d="100"/>
        </p:scale>
        <p:origin x="12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163C24-2CA8-4983-A011-F9FC75A933AB}" type="datetimeFigureOut">
              <a:rPr lang="es-ES" smtClean="0"/>
              <a:t>14/11/2015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6CE4C8-7C22-49B5-9F82-29B198DD1FB9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0CAcQjRxqFQoTCNKimJ6BrcgCFcQqHgodyiYMNQ&amp;url=http://engagedhealthsolutions.com/2011/08/acing-your-exam%E2%80%94how-to-prepare-for-a-trip-to-the-doctor/&amp;bvm=bv.104317490,d.dmo&amp;psig=AFQjCNE1ODIOTtAn--AgEbPLFIER2wOwSA&amp;ust=1444192154724005&amp;cad=r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s://www.google.com/url?sa=i&amp;rct=j&amp;q=&amp;esrc=s&amp;source=images&amp;cd=&amp;cad=rja&amp;uact=8&amp;ved=0CAcQjRxqFQoTCMmO-KmGrcgCFUFcHgodHX4J8Q&amp;url=http://www.corpcaleradetango.cl/www2/index.php/salud&amp;bvm=bv.104317490,d.dmo&amp;psig=AFQjCNESpKO79HtISQ8wlvWTce0GUZA48A&amp;ust=144419352582772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hyperlink" Target="https://www.google.com/url?sa=i&amp;rct=j&amp;q=&amp;esrc=s&amp;source=images&amp;cd=&amp;cad=rja&amp;uact=8&amp;ved=0CAcQjRxqFQoTCNWC-biXrcgCFUMfHgodNc4K1g&amp;url=http://globovision.com/en-video/&amp;psig=AFQjCNG6mF08WJDGWHgbWe3uV--MFX-rLg&amp;ust=1444198092315039" TargetMode="External"/><Relationship Id="rId2" Type="http://schemas.openxmlformats.org/officeDocument/2006/relationships/hyperlink" Target="https://www.google.com/url?sa=i&amp;rct=j&amp;q=&amp;esrc=s&amp;source=images&amp;cd=&amp;cad=rja&amp;uact=8&amp;ved=0CAcQjRxqFQoTCMj35uyWrcgCFUmSHgodoc0PAA&amp;url=http://www.elperiodico-digital.com/evo-anuncia-un-subsidio-prenatal/&amp;psig=AFQjCNFZG3zIi1Gvtv94te3ie9Z-Z_HyVw&amp;ust=14441979454537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tbs=sbi:AMhZZivoYMpZsd0UtsAeFqNEjneI4-xNOTXPASfWmCMgjJGrM_1JVAHAVpq8JbG8jbJz66hZQA6RANA48Wcnx3j3kFt3zkuCVKOfXnGV_1HHpgmG_11Sar6WQeqoLeE1dVZdJcdHhBG8e94lINrby6xNn6c_1lw8CBu18X7txK6PiW8YO-p0BTyqgYU" TargetMode="External"/><Relationship Id="rId5" Type="http://schemas.openxmlformats.org/officeDocument/2006/relationships/hyperlink" Target="https://www.google.com/search?q=CHIKUNGUNYA&amp;biw=1600&amp;bih=789&amp;tbm=isch&amp;tbs=simg:CAQSEglPq3SWAJU1oiFdsEIvy69nHg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://www.semana.com/noticias/chikungunya/102660?pagespeed=noscript" TargetMode="External"/><Relationship Id="rId9" Type="http://schemas.openxmlformats.org/officeDocument/2006/relationships/hyperlink" Target="https://www.google.com/url?sa=i&amp;rct=j&amp;q=&amp;esrc=s&amp;source=images&amp;cd=&amp;cad=rja&amp;uact=8&amp;ved=0CAcQjRxqFQoTCPaNh4OYrcgCFUIeHgod8VgM2A&amp;url=http://peru21.pe/vida21/inglaterra-estudiantes-crean-condon-que-cambia-color-al-detectar-alguna-ets-2221602&amp;psig=AFQjCNH46dI8k-gtVyPeZRuOYn-cT9gt5g&amp;ust=144419825891058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ecnologia/index.shtml" TargetMode="External"/><Relationship Id="rId2" Type="http://schemas.openxmlformats.org/officeDocument/2006/relationships/hyperlink" Target="http://www.monografias.com/trabajos15/diagn-estrategico/diagn-estrategico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9285" y="404664"/>
            <a:ext cx="6617447" cy="2641008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latin typeface="Algerian" panose="04020705040A02060702" pitchFamily="82" charset="0"/>
              </a:rPr>
              <a:t>LA  SALUD  </a:t>
            </a:r>
            <a:r>
              <a:rPr lang="es-MX" sz="4000" b="1" dirty="0" smtClean="0">
                <a:latin typeface="Algerian" panose="04020705040A02060702" pitchFamily="82" charset="0"/>
              </a:rPr>
              <a:t>EN </a:t>
            </a:r>
            <a:r>
              <a:rPr lang="es-MX" sz="4000" b="1" dirty="0" smtClean="0">
                <a:latin typeface="Algerian" panose="04020705040A02060702" pitchFamily="82" charset="0"/>
              </a:rPr>
              <a:t>BOLIVIA</a:t>
            </a:r>
            <a:br>
              <a:rPr lang="es-MX" sz="4000" b="1" dirty="0" smtClean="0">
                <a:latin typeface="Algerian" panose="04020705040A02060702" pitchFamily="82" charset="0"/>
              </a:rPr>
            </a:br>
            <a:r>
              <a:rPr lang="es-MX" sz="4000" b="1" dirty="0" smtClean="0">
                <a:latin typeface="Algerian" panose="04020705040A02060702" pitchFamily="82" charset="0"/>
              </a:rPr>
              <a:t/>
            </a:r>
            <a:br>
              <a:rPr lang="es-MX" sz="4000" b="1" dirty="0" smtClean="0">
                <a:latin typeface="Algerian" panose="04020705040A02060702" pitchFamily="82" charset="0"/>
              </a:rPr>
            </a:br>
            <a:r>
              <a:rPr lang="es-MX" sz="4000" b="1" dirty="0" smtClean="0">
                <a:latin typeface="Algerian" panose="04020705040A02060702" pitchFamily="82" charset="0"/>
              </a:rPr>
              <a:t>realidad económica y social de </a:t>
            </a:r>
            <a:r>
              <a:rPr lang="es-MX" sz="4000" b="1" dirty="0" err="1" smtClean="0">
                <a:latin typeface="Algerian" panose="04020705040A02060702" pitchFamily="82" charset="0"/>
              </a:rPr>
              <a:t>bolivia</a:t>
            </a:r>
            <a:endParaRPr lang="es-MX" sz="4000" b="1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09" y="4509120"/>
            <a:ext cx="4153644" cy="17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4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1472" r="25862" b="8179"/>
          <a:stretch/>
        </p:blipFill>
        <p:spPr bwMode="auto">
          <a:xfrm>
            <a:off x="683568" y="620688"/>
            <a:ext cx="792088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190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3.-EVALUACION Y ESTADO DEL SECTOR</a:t>
            </a:r>
            <a:endParaRPr lang="es-MX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n 3" descr="presupuesto salu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33670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41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20895" r="30277" b="13360"/>
          <a:stretch/>
        </p:blipFill>
        <p:spPr bwMode="auto">
          <a:xfrm>
            <a:off x="1115616" y="692696"/>
            <a:ext cx="7056784" cy="5328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447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783" y="476672"/>
            <a:ext cx="7467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INVERSIONES EN SALUD</a:t>
            </a:r>
            <a:endParaRPr lang="es-MX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16169" r="28851" b="5615"/>
          <a:stretch/>
        </p:blipFill>
        <p:spPr bwMode="auto">
          <a:xfrm rot="5400000">
            <a:off x="2648000" y="384448"/>
            <a:ext cx="3816424" cy="6737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0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INDICADORES</a:t>
            </a:r>
            <a:endParaRPr lang="es-MX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67201"/>
              </p:ext>
            </p:extLst>
          </p:nvPr>
        </p:nvGraphicFramePr>
        <p:xfrm>
          <a:off x="755577" y="1542892"/>
          <a:ext cx="7560840" cy="491045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343101"/>
                <a:gridCol w="1471779"/>
                <a:gridCol w="616024"/>
                <a:gridCol w="532484"/>
                <a:gridCol w="532484"/>
                <a:gridCol w="532484"/>
                <a:gridCol w="532484"/>
              </a:tblGrid>
              <a:tr h="169326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BOLIVIA: INDICADORES DEMOGRÁFICOS, POR AÑO CALENDARIO, 2010 - 2015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INDICADORES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AÑO CALENDARIO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2010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2011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2012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2013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2014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2015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 Media Anual de Crecimiento (En porcentaje)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Exponencial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1,93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1,88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1,85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1,81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1,76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1,72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Geométrico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1,94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1,90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1,86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1,82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1,78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1,74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 de Crecimiento Natural (Por mil)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19,02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18,61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18,22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17,81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17,38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16,97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 Bruta de Natalidad (Por mil)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26,31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25,80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25,32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24,82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24,31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23,83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 Bruta de Mortalidad (Por mil)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7,29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7,19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7,10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7,01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6,93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6,86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Tasas de Reproducción (Por mujer)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Bruta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1,61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1,57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1,53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1,49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1,45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1,42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Neta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1,46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1,43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1,40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1,37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1,34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1,31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 de Fecundidad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Global (Por mujer)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3,29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3,21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3,13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3,05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2,98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2,91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General (Por mil mujeres)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103,86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101,34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98,90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96,51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94,19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91,94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Edad Media de la Fecundidad (Años)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28,45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28,40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28,36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28,32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28,28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28,24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Esperanza de vida al nacer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Hombres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64,24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64,56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64,87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65,19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65,50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65,81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Mujeres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68,54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68,87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69,21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69,53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69,86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70,19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Total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66,34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66,66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66,99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67,31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67,63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67,95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indent="101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Tasa de Mortalidad Infantil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41,65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40,18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38,78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37,49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36,32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35,20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169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Fuente: INSTITUTO NACIONAL DE ESTADÍSTICA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5" marR="585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76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1" t="23762" r="13611" b="7921"/>
          <a:stretch/>
        </p:blipFill>
        <p:spPr bwMode="auto">
          <a:xfrm>
            <a:off x="827584" y="620688"/>
            <a:ext cx="7344816" cy="5400600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23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5700" r="11405" b="14498"/>
          <a:stretch/>
        </p:blipFill>
        <p:spPr bwMode="auto">
          <a:xfrm>
            <a:off x="899592" y="764704"/>
            <a:ext cx="756084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503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t="46413" r="52308" b="26379"/>
          <a:stretch/>
        </p:blipFill>
        <p:spPr bwMode="auto">
          <a:xfrm>
            <a:off x="755577" y="692696"/>
            <a:ext cx="5548386" cy="4099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 t="40619" r="16508" b="33805"/>
          <a:stretch/>
        </p:blipFill>
        <p:spPr bwMode="auto">
          <a:xfrm>
            <a:off x="6012160" y="4365104"/>
            <a:ext cx="2461761" cy="186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83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21216" r="12594" b="9194"/>
          <a:stretch/>
        </p:blipFill>
        <p:spPr bwMode="auto">
          <a:xfrm>
            <a:off x="683568" y="476672"/>
            <a:ext cx="7560839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8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/>
          <a:srcRect t="3403" r="3110" b="4915"/>
          <a:stretch>
            <a:fillRect/>
          </a:stretch>
        </p:blipFill>
        <p:spPr bwMode="auto">
          <a:xfrm>
            <a:off x="827584" y="692696"/>
            <a:ext cx="756084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82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1.-INTRODUCCIÓN</a:t>
            </a:r>
            <a:endParaRPr lang="es-ES" i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168478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s-MX" sz="2800" b="1" dirty="0">
                <a:solidFill>
                  <a:srgbClr val="FFFF00"/>
                </a:solidFill>
              </a:rPr>
              <a:t>¿QUÉ ES LA SALUD?</a:t>
            </a:r>
            <a:endParaRPr lang="es-ES" sz="2800" dirty="0">
              <a:solidFill>
                <a:srgbClr val="FFFF00"/>
              </a:solidFill>
            </a:endParaRPr>
          </a:p>
          <a:p>
            <a:r>
              <a:rPr lang="es-ES" sz="2400" dirty="0"/>
              <a:t>La salud se define como un estado de equilibrio y  bienestar de carácter físico, mental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60032" y="3621562"/>
            <a:ext cx="3744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600" b="1" dirty="0">
                <a:solidFill>
                  <a:srgbClr val="FFFF00"/>
                </a:solidFill>
              </a:rPr>
              <a:t>CLASIFICACION DE LA SALUD</a:t>
            </a:r>
            <a:endParaRPr lang="es-ES" sz="2600" dirty="0">
              <a:solidFill>
                <a:srgbClr val="FFFF00"/>
              </a:solidFill>
            </a:endParaRPr>
          </a:p>
          <a:p>
            <a:r>
              <a:rPr lang="es-ES" b="1" dirty="0" smtClean="0"/>
              <a:t>    -</a:t>
            </a:r>
            <a:r>
              <a:rPr lang="es-ES" sz="2000" b="1" dirty="0" smtClean="0"/>
              <a:t>SALUD FÍSICA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 </a:t>
            </a:r>
            <a:r>
              <a:rPr lang="es-ES" dirty="0" smtClean="0"/>
              <a:t>ESTILO DE VIDA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 BIOLOGIA HUMANA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 MEDIO AMBIENTE</a:t>
            </a:r>
            <a:endParaRPr lang="es-ES" dirty="0"/>
          </a:p>
          <a:p>
            <a:r>
              <a:rPr lang="es-ES" b="1" dirty="0" smtClean="0"/>
              <a:t>    -</a:t>
            </a:r>
            <a:r>
              <a:rPr lang="es-ES" sz="2000" b="1" dirty="0" smtClean="0"/>
              <a:t>SALUD </a:t>
            </a:r>
            <a:r>
              <a:rPr lang="es-ES" sz="2000" b="1" dirty="0"/>
              <a:t>MENTAL</a:t>
            </a:r>
            <a:endParaRPr lang="es-ES" sz="2000" dirty="0"/>
          </a:p>
          <a:p>
            <a:r>
              <a:rPr lang="es-ES" b="1" dirty="0" smtClean="0"/>
              <a:t>    -</a:t>
            </a:r>
            <a:r>
              <a:rPr lang="es-ES" sz="2000" b="1" dirty="0" smtClean="0"/>
              <a:t>SALUD SOCIAL </a:t>
            </a:r>
            <a:endParaRPr lang="es-ES" sz="2000" dirty="0"/>
          </a:p>
        </p:txBody>
      </p:sp>
      <p:pic>
        <p:nvPicPr>
          <p:cNvPr id="1026" name="Picture 2" descr="http://engagedhealthsolutions.com/wp-content/uploads/2011/08/Doc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74" y="931438"/>
            <a:ext cx="2131651" cy="2520280"/>
          </a:xfrm>
          <a:prstGeom prst="rect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rpcaleradetango.cl/Saludd/Salud2/salud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031">
            <a:off x="358531" y="3700114"/>
            <a:ext cx="4417842" cy="23234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7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113" t="20672" r="10871" b="19485"/>
          <a:stretch/>
        </p:blipFill>
        <p:spPr>
          <a:xfrm>
            <a:off x="175648" y="260649"/>
            <a:ext cx="857281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066" t="24406" r="11610" b="22438"/>
          <a:stretch/>
        </p:blipFill>
        <p:spPr>
          <a:xfrm>
            <a:off x="395536" y="476672"/>
            <a:ext cx="8280920" cy="58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329" t="25391" r="16778" b="50984"/>
          <a:stretch/>
        </p:blipFill>
        <p:spPr>
          <a:xfrm>
            <a:off x="1187624" y="1844824"/>
            <a:ext cx="700877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52" t="22438" r="12348" b="14563"/>
          <a:stretch/>
        </p:blipFill>
        <p:spPr>
          <a:xfrm>
            <a:off x="467544" y="491785"/>
            <a:ext cx="8150406" cy="58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590" t="23422" r="13086" b="38188"/>
          <a:stretch/>
        </p:blipFill>
        <p:spPr>
          <a:xfrm>
            <a:off x="733419" y="620688"/>
            <a:ext cx="787656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5.-PERSPECTIVAS</a:t>
            </a:r>
            <a:endParaRPr lang="es-E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5"/>
            <a:ext cx="4680520" cy="3744416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00FFFF"/>
                </a:solidFill>
              </a:rPr>
              <a:t>Visión del Sector Salud  </a:t>
            </a:r>
            <a:endParaRPr lang="es-ES" sz="2000" dirty="0">
              <a:solidFill>
                <a:srgbClr val="00FFFF"/>
              </a:solidFill>
            </a:endParaRPr>
          </a:p>
          <a:p>
            <a:r>
              <a:rPr lang="es-MX" sz="2000" dirty="0">
                <a:solidFill>
                  <a:srgbClr val="00FFFF"/>
                </a:solidFill>
              </a:rPr>
              <a:t>En el año 2020</a:t>
            </a:r>
            <a:r>
              <a:rPr lang="es-MX" sz="2000" dirty="0" smtClean="0">
                <a:solidFill>
                  <a:srgbClr val="00FFFF"/>
                </a:solidFill>
              </a:rPr>
              <a:t>:</a:t>
            </a:r>
          </a:p>
          <a:p>
            <a:r>
              <a:rPr lang="es-MX" sz="1800" dirty="0"/>
              <a:t>mejorar el estado de salud de todos los bolivianos y bolivianas, en sus diferentes ciclos de vida, mediante la implementación del Modelo de Salud Familiar Comunitario Intercultural, que será integral, participativo, intercultural, intersectorial e incluyente de la medicina tradicional.</a:t>
            </a:r>
            <a:endParaRPr lang="es-ES" sz="1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3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00FFFF"/>
                </a:solidFill>
                <a:latin typeface="Algerian" pitchFamily="82" charset="0"/>
              </a:rPr>
              <a:t>OBJETIVOS GENERALES DEL PSD 2010-2020</a:t>
            </a:r>
            <a:endParaRPr lang="es-ES" sz="3600" dirty="0">
              <a:solidFill>
                <a:srgbClr val="00FFFF"/>
              </a:solidFill>
              <a:latin typeface="Algerian" pitchFamily="82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6" t="33920" r="24102" b="40329"/>
          <a:stretch/>
        </p:blipFill>
        <p:spPr bwMode="auto">
          <a:xfrm>
            <a:off x="683568" y="1484784"/>
            <a:ext cx="770485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2" t="43160" r="24266" b="30936"/>
          <a:stretch/>
        </p:blipFill>
        <p:spPr bwMode="auto">
          <a:xfrm>
            <a:off x="694588" y="4015680"/>
            <a:ext cx="7693835" cy="265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76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767" y="476672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b="1" dirty="0">
                <a:solidFill>
                  <a:srgbClr val="FFFF00"/>
                </a:solidFill>
                <a:latin typeface="Algerian" pitchFamily="82" charset="0"/>
              </a:rPr>
              <a:t>Acceso universal al Sistema Único de Salud Familiar Comunitario intercultural 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21970" r="26675" b="62995"/>
          <a:stretch/>
        </p:blipFill>
        <p:spPr bwMode="auto">
          <a:xfrm>
            <a:off x="827584" y="1518417"/>
            <a:ext cx="7128791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t="21084" r="26512" b="63963"/>
          <a:stretch/>
        </p:blipFill>
        <p:spPr bwMode="auto">
          <a:xfrm>
            <a:off x="971600" y="4047728"/>
            <a:ext cx="7128791" cy="2189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27784" y="112474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EJE DE DESARROLLO 1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04728" y="367839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EJE DE DESRROLLO 2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41337" r="26701" b="46577"/>
          <a:stretch/>
        </p:blipFill>
        <p:spPr bwMode="auto">
          <a:xfrm>
            <a:off x="1259632" y="852765"/>
            <a:ext cx="6624736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33936" y="47667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EJE DE DESARROLLO 3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4077072"/>
            <a:ext cx="8557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Instituto de Oncología será construido en </a:t>
            </a:r>
            <a:r>
              <a:rPr lang="es-MX" dirty="0" err="1"/>
              <a:t>Tolata</a:t>
            </a:r>
            <a:r>
              <a:rPr lang="es-MX" dirty="0"/>
              <a:t>, Cochabamba, con una inversión de US$131 millones.</a:t>
            </a:r>
            <a:br>
              <a:rPr lang="es-MX" dirty="0"/>
            </a:br>
            <a:r>
              <a:rPr lang="es-MX" dirty="0"/>
              <a:t>El Instituto Gastroenterológico estará en La Paz y costará US$72 millones.</a:t>
            </a:r>
            <a:br>
              <a:rPr lang="es-MX" dirty="0"/>
            </a:br>
            <a:r>
              <a:rPr lang="es-MX" dirty="0"/>
              <a:t>El Instituto de Cardiología en San Lorenzo, Tarija, con un costo de US$152 millones.</a:t>
            </a:r>
            <a:br>
              <a:rPr lang="es-MX" dirty="0"/>
            </a:br>
            <a:r>
              <a:rPr lang="es-MX" dirty="0"/>
              <a:t>El Instituto de Nefrología y Neurocirugía se edificará en Santa Cruz, con una inversión de US$242 millones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350799" y="328498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FFFF"/>
                </a:solidFill>
                <a:latin typeface="Algerian" pitchFamily="82" charset="0"/>
              </a:rPr>
              <a:t>PROYECTOS Y PROGRAMAS</a:t>
            </a:r>
            <a:endParaRPr lang="es-ES" sz="3200" dirty="0">
              <a:solidFill>
                <a:srgbClr val="00FFFF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8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36" r="4926" b="9154"/>
          <a:stretch/>
        </p:blipFill>
        <p:spPr bwMode="auto">
          <a:xfrm>
            <a:off x="899592" y="836712"/>
            <a:ext cx="7136513" cy="5289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548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FFFF"/>
                </a:solidFill>
                <a:latin typeface="Algerian" pitchFamily="82" charset="0"/>
              </a:rPr>
              <a:t>CLASIFICACION POR ESPECIALIDADES</a:t>
            </a:r>
            <a:endParaRPr lang="es-ES" dirty="0">
              <a:solidFill>
                <a:srgbClr val="66FFFF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Según el ministerio de salud en </a:t>
            </a:r>
            <a:r>
              <a:rPr lang="es-MX" b="1" dirty="0" err="1">
                <a:solidFill>
                  <a:srgbClr val="FFFF00"/>
                </a:solidFill>
              </a:rPr>
              <a:t>bolivia</a:t>
            </a:r>
            <a:endParaRPr lang="es-ES" dirty="0">
              <a:solidFill>
                <a:srgbClr val="FFFF00"/>
              </a:solidFill>
            </a:endParaRPr>
          </a:p>
          <a:p>
            <a:pPr lvl="0"/>
            <a:r>
              <a:rPr lang="es-MX" dirty="0" smtClean="0"/>
              <a:t>(</a:t>
            </a:r>
            <a:r>
              <a:rPr lang="es-MX" dirty="0"/>
              <a:t>pediatría, geriatría)</a:t>
            </a:r>
            <a:endParaRPr lang="es-ES" dirty="0"/>
          </a:p>
          <a:p>
            <a:pPr lvl="0"/>
            <a:r>
              <a:rPr lang="es-MX" dirty="0" smtClean="0"/>
              <a:t>(</a:t>
            </a:r>
            <a:r>
              <a:rPr lang="es-MX" dirty="0"/>
              <a:t>neumología, cirugía vascular)</a:t>
            </a:r>
            <a:endParaRPr lang="es-ES" dirty="0"/>
          </a:p>
          <a:p>
            <a:pPr lvl="0"/>
            <a:r>
              <a:rPr lang="es-MX" dirty="0" smtClean="0"/>
              <a:t> </a:t>
            </a:r>
            <a:r>
              <a:rPr lang="es-MX" dirty="0"/>
              <a:t>(oftalmología, otorrinolaringología)</a:t>
            </a:r>
            <a:endParaRPr lang="es-ES" dirty="0"/>
          </a:p>
          <a:p>
            <a:pPr lvl="0"/>
            <a:r>
              <a:rPr lang="es-MX" dirty="0" smtClean="0"/>
              <a:t>(</a:t>
            </a:r>
            <a:r>
              <a:rPr lang="es-MX" dirty="0"/>
              <a:t>radiología, microbiología)</a:t>
            </a:r>
            <a:endParaRPr lang="es-ES" dirty="0"/>
          </a:p>
          <a:p>
            <a:pPr lvl="0"/>
            <a:r>
              <a:rPr lang="es-MX" dirty="0" smtClean="0"/>
              <a:t>(</a:t>
            </a:r>
            <a:r>
              <a:rPr lang="es-MX" dirty="0"/>
              <a:t>farmacología, cirugía, ortopedia y traumatología, rehabilitación, hidrología)</a:t>
            </a:r>
            <a:endParaRPr lang="es-ES" dirty="0"/>
          </a:p>
          <a:p>
            <a:pPr lvl="0"/>
            <a:r>
              <a:rPr lang="es-MX" dirty="0" smtClean="0"/>
              <a:t>(</a:t>
            </a:r>
            <a:r>
              <a:rPr lang="es-MX" dirty="0" err="1"/>
              <a:t>infectología</a:t>
            </a:r>
            <a:r>
              <a:rPr lang="es-MX" dirty="0"/>
              <a:t>, alergología, psiquiatría)</a:t>
            </a:r>
            <a:endParaRPr lang="es-ES" dirty="0"/>
          </a:p>
          <a:p>
            <a:pPr marL="36576" lvl="0" indent="0">
              <a:buNone/>
            </a:pPr>
            <a:r>
              <a:rPr lang="es-MX" dirty="0" smtClean="0"/>
              <a:t>(</a:t>
            </a:r>
            <a:r>
              <a:rPr lang="es-MX" dirty="0"/>
              <a:t>medicina del trabajo, medicina del deporte, medicina legal, medicina preventiva)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912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6072" t="18147" r="26281" b="13422"/>
          <a:stretch>
            <a:fillRect/>
          </a:stretch>
        </p:blipFill>
        <p:spPr bwMode="auto">
          <a:xfrm>
            <a:off x="611560" y="548680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20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66FFFF"/>
                </a:solidFill>
                <a:latin typeface="Algerian" pitchFamily="82" charset="0"/>
              </a:rPr>
              <a:t>PRESUPUESTO GENERAL DEL ESTADO</a:t>
            </a:r>
            <a:endParaRPr lang="es-ES" dirty="0">
              <a:solidFill>
                <a:srgbClr val="66FFFF"/>
              </a:solidFill>
              <a:latin typeface="Algerian" pitchFamily="82" charset="0"/>
            </a:endParaRPr>
          </a:p>
        </p:txBody>
      </p:sp>
      <p:pic>
        <p:nvPicPr>
          <p:cNvPr id="4" name="3 Marcador de contenido" descr="gastos salu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367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73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PROGRAMAS Y PLANES</a:t>
            </a:r>
            <a:endParaRPr lang="es-E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4378531" cy="1224136"/>
          </a:xfrm>
        </p:spPr>
        <p:txBody>
          <a:bodyPr>
            <a:normAutofit fontScale="70000" lnSpcReduction="20000"/>
          </a:bodyPr>
          <a:lstStyle/>
          <a:p>
            <a:r>
              <a:rPr lang="es-MX" sz="2800" b="1" dirty="0"/>
              <a:t>PLAN ESTRATÉGICO NACIONAL DE ACCESO A PRESERVATIVOS</a:t>
            </a:r>
            <a:endParaRPr lang="es-ES" sz="2800" b="1" dirty="0"/>
          </a:p>
          <a:p>
            <a:r>
              <a:rPr lang="es-MX" b="1" dirty="0"/>
              <a:t> </a:t>
            </a:r>
            <a:endParaRPr lang="es-ES" b="1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472514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SUBCIDIO UNIVERSAL PRENATAL POR LA VIDA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137506" y="3140968"/>
            <a:ext cx="467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PROGRAMA NACIONAL DE PREVENCIÓN Y CONTROL DEL DENGUE Y CHIKUNGUNYA</a:t>
            </a:r>
            <a:endParaRPr lang="es-ES" dirty="0"/>
          </a:p>
        </p:txBody>
      </p:sp>
      <p:pic>
        <p:nvPicPr>
          <p:cNvPr id="2050" name="Picture 2" descr="http://www.elperiodico-digital.com/wp-content/uploads/2015/08/mad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36372"/>
            <a:ext cx="3240360" cy="2270205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57200" y="3680301"/>
          <a:ext cx="7467600" cy="36576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8521700" y="3679825"/>
            <a:ext cx="58181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  </a:t>
            </a:r>
            <a:r>
              <a:rPr kumimoji="0" lang="es-ES" sz="30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Chikungunya + Ultimas Noticias, Fotos y Videos de Chikungunya de ...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www.semana.com</a:t>
            </a: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1200 × 630</a:t>
            </a: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/>
              </a:rPr>
              <a:t>Buscar por imagen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Chikungunya podría terminar en una pandemia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5" name="Picture 7" descr="http://globovision.com/wp-content/uploads/2014/08/chinkungunya_referencia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74918"/>
            <a:ext cx="2880320" cy="1655429"/>
          </a:xfrm>
          <a:prstGeom prst="rect">
            <a:avLst/>
          </a:prstGeom>
          <a:noFill/>
          <a:effectLst>
            <a:glow rad="228600">
              <a:srgbClr val="00FF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cde.peru21.pe/ima/0/0/2/9/5/295766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08" y="1196752"/>
            <a:ext cx="2955776" cy="1728192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4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Algerian" pitchFamily="82" charset="0"/>
              </a:rPr>
              <a:t>TIPOS DE MEDICINA</a:t>
            </a:r>
            <a:endParaRPr lang="es-ES" sz="40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5616624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Medicina Del Trabajo</a:t>
            </a:r>
          </a:p>
          <a:p>
            <a:r>
              <a:rPr lang="es-MX" sz="2800" dirty="0" smtClean="0"/>
              <a:t>Medicina Del Deporte</a:t>
            </a:r>
          </a:p>
          <a:p>
            <a:r>
              <a:rPr lang="es-MX" sz="2800" dirty="0" smtClean="0"/>
              <a:t>Medicina Legal</a:t>
            </a:r>
          </a:p>
          <a:p>
            <a:r>
              <a:rPr lang="es-MX" sz="2800" dirty="0" smtClean="0"/>
              <a:t>Medicina Preventiva</a:t>
            </a:r>
          </a:p>
          <a:p>
            <a:r>
              <a:rPr lang="es-MX" sz="2800" dirty="0" smtClean="0"/>
              <a:t>Medicina Tradicional E Interculturalidad</a:t>
            </a:r>
          </a:p>
        </p:txBody>
      </p:sp>
    </p:spTree>
    <p:extLst>
      <p:ext uri="{BB962C8B-B14F-4D97-AF65-F5344CB8AC3E}">
        <p14:creationId xmlns:p14="http://schemas.microsoft.com/office/powerpoint/2010/main" val="383335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2.- DIAGNOSTICO DEL SECTOR</a:t>
            </a:r>
            <a:endParaRPr lang="es-ES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Los recursos que </a:t>
            </a:r>
            <a:r>
              <a:rPr lang="es-ES" dirty="0"/>
              <a:t>a</a:t>
            </a:r>
            <a:r>
              <a:rPr lang="es-ES" dirty="0" smtClean="0"/>
              <a:t>signa el sector salud es del 4% del presupuesto dela gestión publica</a:t>
            </a:r>
          </a:p>
          <a:p>
            <a:r>
              <a:rPr lang="es-ES" dirty="0" smtClean="0"/>
              <a:t>La inversión publica es de 42.387millones  de bolivianos y el monto que destinan al sector salud es de 1.824.2 millones de bolivianos</a:t>
            </a:r>
          </a:p>
          <a:p>
            <a:pPr marL="36576" indent="0">
              <a:buNone/>
            </a:pPr>
            <a:r>
              <a:rPr lang="es-ES" dirty="0" smtClean="0"/>
              <a:t>El 2008 la inversión era de 3.07% y fue subiendo paulatinamente hasta 5.74% afines del 2014 que incluye  gastos en salud y educación de gobernaciones y municipios.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75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NIVELES DE ATENCION</a:t>
            </a:r>
            <a:endParaRPr lang="es-MX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93695"/>
              </p:ext>
            </p:extLst>
          </p:nvPr>
        </p:nvGraphicFramePr>
        <p:xfrm>
          <a:off x="611560" y="1628800"/>
          <a:ext cx="7992887" cy="454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048671"/>
              </a:tblGrid>
              <a:tr h="432048"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Niveles de atención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Primer</a:t>
                      </a:r>
                      <a:r>
                        <a:rPr lang="es-MX" baseline="0" dirty="0" smtClean="0"/>
                        <a:t> nivel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</a:t>
                      </a:r>
                      <a:r>
                        <a:rPr lang="es-MX" baseline="0" dirty="0" smtClean="0"/>
                        <a:t> conformado por la medicina tradicional ,brigada móvil de salud ,puesto de salud ,centro de salud, policlínicas y poli consultorios.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Segundo nivel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 la internación hospitalaria en las especialidades básicas de medicina interna, cirugía, pediatría, gineco-obstetricia, anestesiología, con servicios complementarios de </a:t>
                      </a:r>
                      <a:r>
                        <a:rPr kumimoji="0" lang="es-E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diagnóstico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tratamiento; su unidad operativa son los hospitales.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Tercer</a:t>
                      </a:r>
                      <a:r>
                        <a:rPr lang="es-MX" baseline="0" dirty="0" smtClean="0"/>
                        <a:t> nivel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constituido por la atención ambulatoria de especialidad, los servicios complementarios de diagnóstico y tratamiento de alta </a:t>
                      </a:r>
                      <a:r>
                        <a:rPr kumimoji="0" lang="es-E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tecnología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complejidad, sus unidades operativas son los hospitales generales.</a:t>
                      </a:r>
                      <a:endParaRPr kumimoji="0"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8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HOSPITALES EN BOLIVIA</a:t>
            </a:r>
            <a:endParaRPr lang="es-ES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910555"/>
              </p:ext>
            </p:extLst>
          </p:nvPr>
        </p:nvGraphicFramePr>
        <p:xfrm>
          <a:off x="1475656" y="1700808"/>
          <a:ext cx="54006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543"/>
                <a:gridCol w="1533135"/>
                <a:gridCol w="1487122"/>
                <a:gridCol w="1162800"/>
              </a:tblGrid>
              <a:tr h="795151">
                <a:tc gridSpan="3">
                  <a:txBody>
                    <a:bodyPr/>
                    <a:lstStyle/>
                    <a:p>
                      <a:r>
                        <a:rPr lang="es-MX" dirty="0" smtClean="0"/>
                        <a:t>CENTROS DE SALUD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/>
                </a:tc>
              </a:tr>
              <a:tr h="95551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PRIMER</a:t>
                      </a:r>
                      <a:r>
                        <a:rPr lang="es-MX" baseline="0" dirty="0" smtClean="0"/>
                        <a:t> NIVEL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SEGUNDO NIVEL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TERCER NIVEL</a:t>
                      </a:r>
                      <a:endParaRPr lang="es-MX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3900</a:t>
                      </a:r>
                      <a:endParaRPr lang="es-MX" dirty="0"/>
                    </a:p>
                  </a:txBody>
                  <a:tcPr anchor="ctr"/>
                </a:tc>
              </a:tr>
              <a:tr h="55359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3315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390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195</a:t>
                      </a:r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2292493" cy="1817365"/>
          </a:xfrm>
          <a:prstGeom prst="rect">
            <a:avLst/>
          </a:prstGeom>
        </p:spPr>
      </p:pic>
      <p:pic>
        <p:nvPicPr>
          <p:cNvPr id="1028" name="Picture 4" descr="http://static.piaget.com/pub/media/cache/img_piaget/photoRect/47826/770/16x9/v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11973"/>
            <a:ext cx="3096344" cy="17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1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PROGRAMAS</a:t>
            </a:r>
            <a:endParaRPr lang="es-MX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dirty="0"/>
              <a:t>Juana Azurduy</a:t>
            </a:r>
            <a:endParaRPr lang="es-MX" dirty="0"/>
          </a:p>
          <a:p>
            <a:pPr lvl="0"/>
            <a:r>
              <a:rPr lang="es-ES" dirty="0" smtClean="0"/>
              <a:t>Programa multisectorial de desnutrición cero </a:t>
            </a:r>
            <a:endParaRPr lang="es-MX" dirty="0" smtClean="0"/>
          </a:p>
          <a:p>
            <a:pPr lvl="0"/>
            <a:r>
              <a:rPr lang="es-ES" dirty="0" smtClean="0"/>
              <a:t>Programa </a:t>
            </a:r>
            <a:r>
              <a:rPr lang="es-ES" dirty="0"/>
              <a:t>nacional de enfermedades no trasmisibles</a:t>
            </a:r>
            <a:endParaRPr lang="es-MX" dirty="0"/>
          </a:p>
          <a:p>
            <a:pPr lvl="0"/>
            <a:r>
              <a:rPr lang="es-ES" dirty="0"/>
              <a:t>Programa nacional de salud oral</a:t>
            </a:r>
            <a:endParaRPr lang="es-MX" dirty="0"/>
          </a:p>
          <a:p>
            <a:pPr lvl="0"/>
            <a:r>
              <a:rPr lang="es-ES" dirty="0"/>
              <a:t>Programa nacional de control de tuberculosis</a:t>
            </a:r>
            <a:endParaRPr lang="es-MX" dirty="0"/>
          </a:p>
          <a:p>
            <a:pPr lvl="0"/>
            <a:r>
              <a:rPr lang="es-ES" dirty="0"/>
              <a:t>Programa nacional de salud renal</a:t>
            </a:r>
            <a:endParaRPr lang="es-MX" dirty="0"/>
          </a:p>
          <a:p>
            <a:pPr marL="36576" lv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69160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4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PLANES ESTRATEGICOS</a:t>
            </a:r>
            <a:endParaRPr lang="es-MX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Plan nacional para mejorar la salud maternal</a:t>
            </a:r>
          </a:p>
          <a:p>
            <a:r>
              <a:rPr lang="es-MX" sz="2800" dirty="0" smtClean="0"/>
              <a:t>Plan nacional de salud sexual reproductiva</a:t>
            </a:r>
          </a:p>
          <a:p>
            <a:r>
              <a:rPr lang="es-MX" sz="2800" dirty="0" smtClean="0"/>
              <a:t>Plan nacional de la prevención del cuello uterino</a:t>
            </a:r>
          </a:p>
          <a:p>
            <a:r>
              <a:rPr lang="es-MX" sz="2800" dirty="0" smtClean="0"/>
              <a:t>Plan nacional de salud integral de la juventud nacional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2943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Personalizado 6">
      <a:dk1>
        <a:srgbClr val="002060"/>
      </a:dk1>
      <a:lt1>
        <a:sysClr val="window" lastClr="FFFFFF"/>
      </a:lt1>
      <a:dk2>
        <a:srgbClr val="005390"/>
      </a:dk2>
      <a:lt2>
        <a:srgbClr val="D4D2D0"/>
      </a:lt2>
      <a:accent1>
        <a:srgbClr val="4B7B8A"/>
      </a:accent1>
      <a:accent2>
        <a:srgbClr val="D8D3C7"/>
      </a:accent2>
      <a:accent3>
        <a:srgbClr val="003760"/>
      </a:accent3>
      <a:accent4>
        <a:srgbClr val="002060"/>
      </a:accent4>
      <a:accent5>
        <a:srgbClr val="002060"/>
      </a:accent5>
      <a:accent6>
        <a:srgbClr val="002948"/>
      </a:accent6>
      <a:hlink>
        <a:srgbClr val="00B0F0"/>
      </a:hlink>
      <a:folHlink>
        <a:srgbClr val="009692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232</TotalTime>
  <Words>724</Words>
  <Application>Microsoft Office PowerPoint</Application>
  <PresentationFormat>Presentación en pantalla (4:3)</PresentationFormat>
  <Paragraphs>235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Algerian</vt:lpstr>
      <vt:lpstr>Arial</vt:lpstr>
      <vt:lpstr>Calibri</vt:lpstr>
      <vt:lpstr>Franklin Gothic Book</vt:lpstr>
      <vt:lpstr>Times New Roman</vt:lpstr>
      <vt:lpstr>Wingdings 2</vt:lpstr>
      <vt:lpstr>Técnico</vt:lpstr>
      <vt:lpstr>LA  SALUD  EN BOLIVIA  realidad económica y social de bolivia</vt:lpstr>
      <vt:lpstr>1.-INTRODUCCIÓN</vt:lpstr>
      <vt:lpstr>CLASIFICACION POR ESPECIALIDADES</vt:lpstr>
      <vt:lpstr>TIPOS DE MEDICINA</vt:lpstr>
      <vt:lpstr>2.- DIAGNOSTICO DEL SECTOR</vt:lpstr>
      <vt:lpstr>NIVELES DE ATENCION</vt:lpstr>
      <vt:lpstr>HOSPITALES EN BOLIVIA</vt:lpstr>
      <vt:lpstr>PROGRAMAS</vt:lpstr>
      <vt:lpstr>PLANES ESTRATEGICOS</vt:lpstr>
      <vt:lpstr>Presentación de PowerPoint</vt:lpstr>
      <vt:lpstr>3.-EVALUACION Y ESTADO DEL SECTOR</vt:lpstr>
      <vt:lpstr>Presentación de PowerPoint</vt:lpstr>
      <vt:lpstr>INVERSIONES EN SALUD</vt:lpstr>
      <vt:lpstr>INDICADORES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5.-PERSPECTIVAS</vt:lpstr>
      <vt:lpstr>OBJETIVOS GENERALES DEL PSD 2010-2020</vt:lpstr>
      <vt:lpstr>Acceso universal al Sistema Único de Salud Familiar Comunitario intercultural   </vt:lpstr>
      <vt:lpstr>Presentación de PowerPoint</vt:lpstr>
      <vt:lpstr>Presentación de PowerPoint</vt:lpstr>
      <vt:lpstr>Presentación de PowerPoint</vt:lpstr>
      <vt:lpstr>PRESUPUESTO GENERAL DEL ESTADO</vt:lpstr>
      <vt:lpstr>PROGRAMAS Y PLANES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castillo</cp:lastModifiedBy>
  <cp:revision>24</cp:revision>
  <dcterms:created xsi:type="dcterms:W3CDTF">2015-10-07T10:08:51Z</dcterms:created>
  <dcterms:modified xsi:type="dcterms:W3CDTF">2015-11-15T02:39:59Z</dcterms:modified>
</cp:coreProperties>
</file>