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72" r:id="rId7"/>
    <p:sldId id="261" r:id="rId8"/>
    <p:sldId id="262" r:id="rId9"/>
    <p:sldId id="273" r:id="rId10"/>
    <p:sldId id="274" r:id="rId11"/>
    <p:sldId id="265" r:id="rId12"/>
    <p:sldId id="266" r:id="rId13"/>
    <p:sldId id="267" r:id="rId14"/>
    <p:sldId id="269" r:id="rId15"/>
    <p:sldId id="270" r:id="rId16"/>
    <p:sldId id="275" r:id="rId17"/>
    <p:sldId id="276" r:id="rId18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8FB2A-E318-4393-AA12-318B50F7E1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C4CB36-B25F-4E82-A2CE-0DC75D46719F}" type="pres">
      <dgm:prSet presAssocID="{F5E8FB2A-E318-4393-AA12-318B50F7E1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15145C88-5B8D-465D-A905-111E63BD04ED}" type="pres">
      <dgm:prSet presAssocID="{F5E8FB2A-E318-4393-AA12-318B50F7E1FB}" presName="dummyMaxCanvas" presStyleCnt="0">
        <dgm:presLayoutVars/>
      </dgm:prSet>
      <dgm:spPr/>
    </dgm:pt>
  </dgm:ptLst>
  <dgm:cxnLst>
    <dgm:cxn modelId="{A02B9CE6-AD00-4C69-A839-A8890B0A47BD}" type="presOf" srcId="{F5E8FB2A-E318-4393-AA12-318B50F7E1FB}" destId="{8DC4CB36-B25F-4E82-A2CE-0DC75D46719F}" srcOrd="0" destOrd="0" presId="urn:microsoft.com/office/officeart/2005/8/layout/vProcess5"/>
    <dgm:cxn modelId="{0D8E815F-0C28-46B1-B345-67A3CBADCCCB}" type="presParOf" srcId="{8DC4CB36-B25F-4E82-A2CE-0DC75D46719F}" destId="{15145C88-5B8D-465D-A905-111E63BD04ED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8FB2A-E318-4393-AA12-318B50F7E1FB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101263-FD65-4723-9352-E210DF0DC98D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 Rounded MT Bold" pitchFamily="34" charset="0"/>
            </a:rPr>
            <a:t>1.- En los últimos años se cultiva en promedio una superficie de 35.8 mil hectáreas de QUINOA en todo el Altiplano boliviano</a:t>
          </a:r>
          <a:endParaRPr lang="es-ES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EFB8ADDE-278F-49C3-B697-A62D6B7976AC}" type="parTrans" cxnId="{ED24DB05-3107-4B2C-BA8C-5AE76B06E0C4}">
      <dgm:prSet/>
      <dgm:spPr/>
      <dgm:t>
        <a:bodyPr/>
        <a:lstStyle/>
        <a:p>
          <a:endParaRPr lang="es-ES"/>
        </a:p>
      </dgm:t>
    </dgm:pt>
    <dgm:pt modelId="{051A0B47-B51B-4B32-AA18-9E028A29C8EF}" type="sibTrans" cxnId="{ED24DB05-3107-4B2C-BA8C-5AE76B06E0C4}">
      <dgm:prSet/>
      <dgm:spPr/>
      <dgm:t>
        <a:bodyPr/>
        <a:lstStyle/>
        <a:p>
          <a:endParaRPr lang="es-ES"/>
        </a:p>
      </dgm:t>
    </dgm:pt>
    <dgm:pt modelId="{E96668B9-4DDA-434D-B5AF-5FE2C63558EE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 Rounded MT Bold" pitchFamily="34" charset="0"/>
            </a:rPr>
            <a:t>2.- Se produce en promedio 21,9 mil TM de cereal al año con un rendimiento en promedio de 651 kg./ Has</a:t>
          </a:r>
          <a:endParaRPr lang="es-ES" dirty="0">
            <a:solidFill>
              <a:schemeClr val="tx1"/>
            </a:solidFill>
            <a:latin typeface="Arial Rounded MT Bold" pitchFamily="34" charset="0"/>
          </a:endParaRPr>
        </a:p>
      </dgm:t>
    </dgm:pt>
    <dgm:pt modelId="{1E54FCD5-1BE7-4047-8F6D-FA83003AD1E5}" type="parTrans" cxnId="{10E3DC2D-9EDD-4EF1-BE1D-E681D4862283}">
      <dgm:prSet/>
      <dgm:spPr/>
      <dgm:t>
        <a:bodyPr/>
        <a:lstStyle/>
        <a:p>
          <a:endParaRPr lang="es-ES"/>
        </a:p>
      </dgm:t>
    </dgm:pt>
    <dgm:pt modelId="{DFFA196D-435D-4F6C-8665-7E27F20D9385}" type="sibTrans" cxnId="{10E3DC2D-9EDD-4EF1-BE1D-E681D4862283}">
      <dgm:prSet/>
      <dgm:spPr/>
      <dgm:t>
        <a:bodyPr/>
        <a:lstStyle/>
        <a:p>
          <a:endParaRPr lang="es-ES"/>
        </a:p>
      </dgm:t>
    </dgm:pt>
    <dgm:pt modelId="{004E69CA-4CB2-4804-824D-C17921622252}">
      <dgm:prSet/>
      <dgm:spPr/>
      <dgm:t>
        <a:bodyPr/>
        <a:lstStyle/>
        <a:p>
          <a:r>
            <a:rPr lang="es-ES" dirty="0" smtClean="0">
              <a:latin typeface="Arial Rounded MT Bold" pitchFamily="34" charset="0"/>
            </a:rPr>
            <a:t>3.- La QUINOA aporta con el 2.35% del valor del Producto interno Bruto Agropecuario de origen campesino </a:t>
          </a:r>
          <a:endParaRPr lang="es-ES" dirty="0">
            <a:latin typeface="Arial Rounded MT Bold" pitchFamily="34" charset="0"/>
          </a:endParaRPr>
        </a:p>
      </dgm:t>
    </dgm:pt>
    <dgm:pt modelId="{13A0BF6F-288B-448A-86C5-A4B9D809D8E8}" type="parTrans" cxnId="{96F58825-2F97-4841-9986-C300A5985B17}">
      <dgm:prSet/>
      <dgm:spPr/>
      <dgm:t>
        <a:bodyPr/>
        <a:lstStyle/>
        <a:p>
          <a:endParaRPr lang="es-ES"/>
        </a:p>
      </dgm:t>
    </dgm:pt>
    <dgm:pt modelId="{45E43598-1C02-4D8D-A57C-F37CB5C7299D}" type="sibTrans" cxnId="{96F58825-2F97-4841-9986-C300A5985B17}">
      <dgm:prSet/>
      <dgm:spPr/>
      <dgm:t>
        <a:bodyPr/>
        <a:lstStyle/>
        <a:p>
          <a:endParaRPr lang="es-ES"/>
        </a:p>
      </dgm:t>
    </dgm:pt>
    <dgm:pt modelId="{8DC4CB36-B25F-4E82-A2CE-0DC75D46719F}" type="pres">
      <dgm:prSet presAssocID="{F5E8FB2A-E318-4393-AA12-318B50F7E1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15145C88-5B8D-465D-A905-111E63BD04ED}" type="pres">
      <dgm:prSet presAssocID="{F5E8FB2A-E318-4393-AA12-318B50F7E1FB}" presName="dummyMaxCanvas" presStyleCnt="0">
        <dgm:presLayoutVars/>
      </dgm:prSet>
      <dgm:spPr/>
    </dgm:pt>
    <dgm:pt modelId="{7CE3F50E-FE02-4F69-B4BE-3DF05EF28407}" type="pres">
      <dgm:prSet presAssocID="{F5E8FB2A-E318-4393-AA12-318B50F7E1FB}" presName="ThreeNodes_1" presStyleLbl="node1" presStyleIdx="0" presStyleCnt="3" custLinFactNeighborX="711" custLinFactNeighborY="521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3B2BCE74-F92C-41BB-BCDF-D2830E333A04}" type="pres">
      <dgm:prSet presAssocID="{F5E8FB2A-E318-4393-AA12-318B50F7E1F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FE35A6-CB4F-42DF-853B-BEF622DC73F1}" type="pres">
      <dgm:prSet presAssocID="{F5E8FB2A-E318-4393-AA12-318B50F7E1F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61F33B-4BE2-4DAB-ADF8-C20CE0040CD9}" type="pres">
      <dgm:prSet presAssocID="{F5E8FB2A-E318-4393-AA12-318B50F7E1F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BE5E26A-DC97-4B7E-9AB0-950F15B04665}" type="pres">
      <dgm:prSet presAssocID="{F5E8FB2A-E318-4393-AA12-318B50F7E1F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A7017B6-1AA4-4F41-9650-C0A93337DA8D}" type="pres">
      <dgm:prSet presAssocID="{F5E8FB2A-E318-4393-AA12-318B50F7E1F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70AABF1-B842-4564-9574-52268E706525}" type="pres">
      <dgm:prSet presAssocID="{F5E8FB2A-E318-4393-AA12-318B50F7E1F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9CD17-94E0-4D87-9798-538F68EF2DA9}" type="pres">
      <dgm:prSet presAssocID="{F5E8FB2A-E318-4393-AA12-318B50F7E1F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DA8B1A-D405-4D9C-A73F-AA4D9FA08B39}" type="presOf" srcId="{E96668B9-4DDA-434D-B5AF-5FE2C63558EE}" destId="{3B2BCE74-F92C-41BB-BCDF-D2830E333A04}" srcOrd="0" destOrd="0" presId="urn:microsoft.com/office/officeart/2005/8/layout/vProcess5"/>
    <dgm:cxn modelId="{F1416FD9-7C19-4D4C-AF8E-234A0B99C96A}" type="presOf" srcId="{051A0B47-B51B-4B32-AA18-9E028A29C8EF}" destId="{5E61F33B-4BE2-4DAB-ADF8-C20CE0040CD9}" srcOrd="0" destOrd="0" presId="urn:microsoft.com/office/officeart/2005/8/layout/vProcess5"/>
    <dgm:cxn modelId="{BE91BEFD-6481-4ED8-BF61-DD4F24B082CB}" type="presOf" srcId="{DFFA196D-435D-4F6C-8665-7E27F20D9385}" destId="{1BE5E26A-DC97-4B7E-9AB0-950F15B04665}" srcOrd="0" destOrd="0" presId="urn:microsoft.com/office/officeart/2005/8/layout/vProcess5"/>
    <dgm:cxn modelId="{ED24DB05-3107-4B2C-BA8C-5AE76B06E0C4}" srcId="{F5E8FB2A-E318-4393-AA12-318B50F7E1FB}" destId="{F7101263-FD65-4723-9352-E210DF0DC98D}" srcOrd="0" destOrd="0" parTransId="{EFB8ADDE-278F-49C3-B697-A62D6B7976AC}" sibTransId="{051A0B47-B51B-4B32-AA18-9E028A29C8EF}"/>
    <dgm:cxn modelId="{170A6EC8-FF72-4173-A104-A98F1CFC8C40}" type="presOf" srcId="{004E69CA-4CB2-4804-824D-C17921622252}" destId="{1F89CD17-94E0-4D87-9798-538F68EF2DA9}" srcOrd="1" destOrd="0" presId="urn:microsoft.com/office/officeart/2005/8/layout/vProcess5"/>
    <dgm:cxn modelId="{63ABA570-A81E-40FA-B653-8C8325ED9A67}" type="presOf" srcId="{E96668B9-4DDA-434D-B5AF-5FE2C63558EE}" destId="{D70AABF1-B842-4564-9574-52268E706525}" srcOrd="1" destOrd="0" presId="urn:microsoft.com/office/officeart/2005/8/layout/vProcess5"/>
    <dgm:cxn modelId="{02550505-3F88-4BCB-8886-F3D896479543}" type="presOf" srcId="{F7101263-FD65-4723-9352-E210DF0DC98D}" destId="{7CE3F50E-FE02-4F69-B4BE-3DF05EF28407}" srcOrd="0" destOrd="0" presId="urn:microsoft.com/office/officeart/2005/8/layout/vProcess5"/>
    <dgm:cxn modelId="{96F58825-2F97-4841-9986-C300A5985B17}" srcId="{F5E8FB2A-E318-4393-AA12-318B50F7E1FB}" destId="{004E69CA-4CB2-4804-824D-C17921622252}" srcOrd="2" destOrd="0" parTransId="{13A0BF6F-288B-448A-86C5-A4B9D809D8E8}" sibTransId="{45E43598-1C02-4D8D-A57C-F37CB5C7299D}"/>
    <dgm:cxn modelId="{9F60F91D-FB76-4E4B-A5FE-D9403363711B}" type="presOf" srcId="{004E69CA-4CB2-4804-824D-C17921622252}" destId="{ADFE35A6-CB4F-42DF-853B-BEF622DC73F1}" srcOrd="0" destOrd="0" presId="urn:microsoft.com/office/officeart/2005/8/layout/vProcess5"/>
    <dgm:cxn modelId="{E7C9E3C4-23F8-4FEF-9D53-7282B1309E9E}" type="presOf" srcId="{F5E8FB2A-E318-4393-AA12-318B50F7E1FB}" destId="{8DC4CB36-B25F-4E82-A2CE-0DC75D46719F}" srcOrd="0" destOrd="0" presId="urn:microsoft.com/office/officeart/2005/8/layout/vProcess5"/>
    <dgm:cxn modelId="{35460DCB-4B96-4D1A-A530-23E96BCFAF75}" type="presOf" srcId="{F7101263-FD65-4723-9352-E210DF0DC98D}" destId="{CA7017B6-1AA4-4F41-9650-C0A93337DA8D}" srcOrd="1" destOrd="0" presId="urn:microsoft.com/office/officeart/2005/8/layout/vProcess5"/>
    <dgm:cxn modelId="{10E3DC2D-9EDD-4EF1-BE1D-E681D4862283}" srcId="{F5E8FB2A-E318-4393-AA12-318B50F7E1FB}" destId="{E96668B9-4DDA-434D-B5AF-5FE2C63558EE}" srcOrd="1" destOrd="0" parTransId="{1E54FCD5-1BE7-4047-8F6D-FA83003AD1E5}" sibTransId="{DFFA196D-435D-4F6C-8665-7E27F20D9385}"/>
    <dgm:cxn modelId="{8B709C8A-BFA0-43C8-A649-E78E32DDCED1}" type="presParOf" srcId="{8DC4CB36-B25F-4E82-A2CE-0DC75D46719F}" destId="{15145C88-5B8D-465D-A905-111E63BD04ED}" srcOrd="0" destOrd="0" presId="urn:microsoft.com/office/officeart/2005/8/layout/vProcess5"/>
    <dgm:cxn modelId="{F8FE49A4-1BBF-40D9-8568-81EDDD5276A9}" type="presParOf" srcId="{8DC4CB36-B25F-4E82-A2CE-0DC75D46719F}" destId="{7CE3F50E-FE02-4F69-B4BE-3DF05EF28407}" srcOrd="1" destOrd="0" presId="urn:microsoft.com/office/officeart/2005/8/layout/vProcess5"/>
    <dgm:cxn modelId="{11FD7B06-3F23-40F8-ABF6-64461F7B5442}" type="presParOf" srcId="{8DC4CB36-B25F-4E82-A2CE-0DC75D46719F}" destId="{3B2BCE74-F92C-41BB-BCDF-D2830E333A04}" srcOrd="2" destOrd="0" presId="urn:microsoft.com/office/officeart/2005/8/layout/vProcess5"/>
    <dgm:cxn modelId="{8A6CEF37-38EC-4793-8042-F80A2FE68818}" type="presParOf" srcId="{8DC4CB36-B25F-4E82-A2CE-0DC75D46719F}" destId="{ADFE35A6-CB4F-42DF-853B-BEF622DC73F1}" srcOrd="3" destOrd="0" presId="urn:microsoft.com/office/officeart/2005/8/layout/vProcess5"/>
    <dgm:cxn modelId="{7DA6FB15-44DF-4703-8521-F1F657CA957D}" type="presParOf" srcId="{8DC4CB36-B25F-4E82-A2CE-0DC75D46719F}" destId="{5E61F33B-4BE2-4DAB-ADF8-C20CE0040CD9}" srcOrd="4" destOrd="0" presId="urn:microsoft.com/office/officeart/2005/8/layout/vProcess5"/>
    <dgm:cxn modelId="{65AD7D16-C408-473C-9990-22F3DCBC6A5B}" type="presParOf" srcId="{8DC4CB36-B25F-4E82-A2CE-0DC75D46719F}" destId="{1BE5E26A-DC97-4B7E-9AB0-950F15B04665}" srcOrd="5" destOrd="0" presId="urn:microsoft.com/office/officeart/2005/8/layout/vProcess5"/>
    <dgm:cxn modelId="{2A36C2CB-441A-4E6F-AFC7-BA05966440B0}" type="presParOf" srcId="{8DC4CB36-B25F-4E82-A2CE-0DC75D46719F}" destId="{CA7017B6-1AA4-4F41-9650-C0A93337DA8D}" srcOrd="6" destOrd="0" presId="urn:microsoft.com/office/officeart/2005/8/layout/vProcess5"/>
    <dgm:cxn modelId="{7BD2395C-0A52-42F4-8173-F5FEFC42F4B0}" type="presParOf" srcId="{8DC4CB36-B25F-4E82-A2CE-0DC75D46719F}" destId="{D70AABF1-B842-4564-9574-52268E706525}" srcOrd="7" destOrd="0" presId="urn:microsoft.com/office/officeart/2005/8/layout/vProcess5"/>
    <dgm:cxn modelId="{21057EE8-0F97-452E-8CAC-109194A84A82}" type="presParOf" srcId="{8DC4CB36-B25F-4E82-A2CE-0DC75D46719F}" destId="{1F89CD17-94E0-4D87-9798-538F68EF2D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417D5-DC73-4E02-839E-B82F8D0B8C3D}" type="datetimeFigureOut">
              <a:rPr lang="es-ES" smtClean="0"/>
              <a:pPr/>
              <a:t>15/11/2015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17814-1DF5-4A2B-9B3B-DB82C20F82C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69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2327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9321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901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9887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905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404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879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8554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9120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7399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9540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E174-1CE2-42A0-A705-043001C62120}" type="datetimeFigureOut">
              <a:rPr lang="es-BO" smtClean="0"/>
              <a:pPr/>
              <a:t>15/11/2015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2EA6-2AB3-40F2-A989-C1BC729EE22F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121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FAO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rabajos35/oferta-demanda-oro/oferta-demanda-oro.s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Cordillera_de_los_Andes" TargetMode="External"/><Relationship Id="rId3" Type="http://schemas.openxmlformats.org/officeDocument/2006/relationships/hyperlink" Target="https://es.wikipedia.org/wiki/Lenguas_quechuas" TargetMode="External"/><Relationship Id="rId7" Type="http://schemas.openxmlformats.org/officeDocument/2006/relationships/hyperlink" Target="https://es.wikipedia.org/wiki/Amarant%C3%A1cea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Chenopodioideae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es.wikipedia.org/wiki/Pseudocereal" TargetMode="External"/><Relationship Id="rId10" Type="http://schemas.openxmlformats.org/officeDocument/2006/relationships/hyperlink" Target="https://es.wikipedia.org/wiki/Per%C3%BA" TargetMode="External"/><Relationship Id="rId4" Type="http://schemas.openxmlformats.org/officeDocument/2006/relationships/hyperlink" Target="https://es.wikipedia.org/wiki/Chenopodium_quinoa" TargetMode="External"/><Relationship Id="rId9" Type="http://schemas.openxmlformats.org/officeDocument/2006/relationships/hyperlink" Target="https://es.wikipedia.org/wiki/Boliv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es.wikipedia.org/wiki/Bolivia" TargetMode="External"/><Relationship Id="rId7" Type="http://schemas.openxmlformats.org/officeDocument/2006/relationships/hyperlink" Target="https://es.wikipedia.org/wiki/Departamento_de_Orur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Departamento_de_Potos%C3%AD" TargetMode="External"/><Relationship Id="rId5" Type="http://schemas.openxmlformats.org/officeDocument/2006/relationships/hyperlink" Target="https://es.wikipedia.org/wiki/Departamento_de_La_Paz_(Bolivia)" TargetMode="External"/><Relationship Id="rId4" Type="http://schemas.openxmlformats.org/officeDocument/2006/relationships/hyperlink" Target="https://es.wikipedia.org/wiki/H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WFSwz48hK69eKHY2fvcKsIqEWE5HomQm2N6owmseHTi1ylsX4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1"/>
            <a:ext cx="12192000" cy="68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7357" y="375388"/>
            <a:ext cx="9397285" cy="1247350"/>
          </a:xfrm>
        </p:spPr>
        <p:txBody>
          <a:bodyPr>
            <a:normAutofit fontScale="90000"/>
          </a:bodyPr>
          <a:lstStyle/>
          <a:p>
            <a:r>
              <a:rPr lang="es-BO" u="sng" dirty="0" smtClean="0">
                <a:solidFill>
                  <a:schemeClr val="bg1"/>
                </a:solidFill>
                <a:latin typeface="Jokerman" panose="04090605060D06020702" pitchFamily="82" charset="0"/>
              </a:rPr>
              <a:t>LA QUINUA EN BOLIVIA</a:t>
            </a:r>
            <a:endParaRPr lang="es-BO" u="sng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AutoShape 4" descr="Resultado de imagen de IMAGENES DE LA QUINUA EN BOLIVIA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5" name="AutoShape 6" descr="Resultado de imagen de IMAGENES DE LA QUINUA EN BOLIV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1032" name="Picture 8" descr="http://www.canalcapital.gov.co/blogs/wp-content/uploads/2015/03/Canal-Capital-Su-Madre-Naturaleza-QuinuaI-Rescate-del-alimento-ancestral-mar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37087"/>
            <a:ext cx="3674329" cy="2757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IMAGENES DE LA QUINUA EN BOLI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35646"/>
            <a:ext cx="2705100" cy="1685926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405335" y="3559250"/>
            <a:ext cx="7425559" cy="2862322"/>
          </a:xfrm>
          <a:prstGeom prst="rect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BO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REALIDAD ECONOMICA Y SOCIAL DE BOLIVIA</a:t>
            </a:r>
          </a:p>
          <a:p>
            <a:pPr algn="ctr"/>
            <a:endParaRPr lang="es-BO" sz="3600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BO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Doc. Lic. Freddy Del Castillo M.</a:t>
            </a:r>
          </a:p>
          <a:p>
            <a:pPr algn="ctr"/>
            <a:r>
              <a:rPr lang="es-BO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3698785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4.bp.blogspot.com/_LvP4mWx84Tk/SR1zr9-dx9I/AAAAAAAAMOI/6AmrwITYrGA/s400/bolivia1_800x600.jpg"/>
          <p:cNvPicPr>
            <a:picLocks noChangeAspect="1" noChangeArrowheads="1"/>
          </p:cNvPicPr>
          <p:nvPr/>
        </p:nvPicPr>
        <p:blipFill rotWithShape="1">
          <a:blip r:embed="rId2">
            <a:lum bright="-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2" b="9635"/>
          <a:stretch/>
        </p:blipFill>
        <p:spPr bwMode="auto">
          <a:xfrm>
            <a:off x="0" y="-14990"/>
            <a:ext cx="12192000" cy="68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54045" y="299804"/>
            <a:ext cx="9263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u="sng" dirty="0" err="1" smtClean="0">
                <a:solidFill>
                  <a:srgbClr val="FF0000"/>
                </a:solidFill>
                <a:latin typeface="Jokerman" pitchFamily="82" charset="0"/>
                <a:ea typeface="Times New Roman"/>
                <a:cs typeface="Times New Roman"/>
              </a:rPr>
              <a:t>Cluster</a:t>
            </a:r>
            <a:r>
              <a:rPr lang="es-ES" sz="4800" b="1" u="sng" dirty="0" smtClean="0">
                <a:solidFill>
                  <a:srgbClr val="FF0000"/>
                </a:solidFill>
                <a:latin typeface="Jokerman" pitchFamily="82" charset="0"/>
                <a:ea typeface="Times New Roman"/>
                <a:cs typeface="Times New Roman"/>
              </a:rPr>
              <a:t> ó Aglomerado de la QUINOA</a:t>
            </a:r>
            <a:endParaRPr lang="es-ES" sz="4800" dirty="0"/>
          </a:p>
        </p:txBody>
      </p:sp>
      <p:pic>
        <p:nvPicPr>
          <p:cNvPr id="3" name="Picture 2" descr="https://encrypted-tbn1.gstatic.com/images?q=tbn:ANd9GcSCAReOn7paecu9tA6MGT5tHax417RFFgGYNBHT-2Ac3Pp8ggoo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04">
            <a:off x="7921535" y="2112135"/>
            <a:ext cx="3836875" cy="387654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4760" y="1900669"/>
            <a:ext cx="6096000" cy="1341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b="1" dirty="0" smtClean="0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Particularmente existen cinco puntos de concentración Y análisis:</a:t>
            </a:r>
            <a:endParaRPr lang="es-ES" sz="2400" b="1" dirty="0">
              <a:solidFill>
                <a:srgbClr val="FFFF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99803" y="3177915"/>
            <a:ext cx="3537678" cy="6895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lgerian" pitchFamily="82" charset="0"/>
              </a:rPr>
              <a:t>*Challapata</a:t>
            </a:r>
            <a:endParaRPr lang="es-ES" sz="3200" dirty="0">
              <a:latin typeface="Algerian" pitchFamily="82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124793" y="3150432"/>
            <a:ext cx="3537678" cy="68954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*EL Desaguadero</a:t>
            </a:r>
            <a:endParaRPr lang="es-ES" sz="2800" dirty="0">
              <a:latin typeface="Algerian" pitchFamily="82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44839" y="4367135"/>
            <a:ext cx="3537678" cy="6895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* Ciudad de Oruro</a:t>
            </a:r>
            <a:endParaRPr lang="es-ES" sz="2800" dirty="0">
              <a:latin typeface="Algerian" pitchFamily="82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29791" y="5493898"/>
            <a:ext cx="3537678" cy="6895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lgerian" pitchFamily="82" charset="0"/>
              </a:rPr>
              <a:t>*Cochabamba</a:t>
            </a:r>
            <a:endParaRPr lang="es-ES" sz="3200" dirty="0">
              <a:latin typeface="Algerian" pitchFamily="8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89876" y="5511385"/>
            <a:ext cx="3537678" cy="68954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lgerian" pitchFamily="82" charset="0"/>
              </a:rPr>
              <a:t>* Ciudad de la paz y el alto</a:t>
            </a:r>
            <a:endParaRPr lang="es-ES" sz="2400" dirty="0">
              <a:latin typeface="Algerian" pitchFamily="8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37285" y="4377128"/>
            <a:ext cx="3537678" cy="6895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Algerian" pitchFamily="82" charset="0"/>
              </a:rPr>
              <a:t>* potosí</a:t>
            </a:r>
            <a:endParaRPr lang="es-ES" sz="4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i-blog.info/wp-content/gallery/destacados/imagenes-paisajes-hermosos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4"/>
            <a:ext cx="12192000" cy="68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u="sng" dirty="0" smtClean="0">
                <a:latin typeface="Jokerman" pitchFamily="82" charset="0"/>
              </a:rPr>
              <a:t>EVALUACION Y ESTADO DEL SECTOR</a:t>
            </a:r>
            <a:endParaRPr lang="es-BO" b="1" u="sng" dirty="0"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68946" y="1661375"/>
            <a:ext cx="85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/>
                </a:solidFill>
                <a:latin typeface="Arial Rounded MT Bold" pitchFamily="34" charset="0"/>
              </a:rPr>
              <a:t>Se puede evaluar al sector de la quinua desde tres puntos principales:</a:t>
            </a:r>
            <a:endParaRPr lang="es-ES" sz="2800" b="1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579549" y="3111315"/>
            <a:ext cx="2743201" cy="201447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 nivel local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402768" y="2615482"/>
            <a:ext cx="51488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</a:rPr>
              <a:t>El consumo de la quinoa en los estratos económicos 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bajos y medios es muy frecuente.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• También, es consumido en estratos sociales altos de 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manera ocasional debido a su alto nivel nutricional y 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bajo contenido de colesterol</a:t>
            </a:r>
          </a:p>
        </p:txBody>
      </p:sp>
      <p:sp>
        <p:nvSpPr>
          <p:cNvPr id="8" name="AutoShape 2" descr="Resultado de imagen para imagenes de la quinua a nivel local"/>
          <p:cNvSpPr>
            <a:spLocks noChangeAspect="1" noChangeArrowheads="1"/>
          </p:cNvSpPr>
          <p:nvPr/>
        </p:nvSpPr>
        <p:spPr bwMode="auto">
          <a:xfrm>
            <a:off x="155575" y="-547688"/>
            <a:ext cx="18002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Resultado de imagen para imagenes de la quinua a nivel local"/>
          <p:cNvSpPr>
            <a:spLocks noChangeAspect="1" noChangeArrowheads="1"/>
          </p:cNvSpPr>
          <p:nvPr/>
        </p:nvSpPr>
        <p:spPr bwMode="auto">
          <a:xfrm>
            <a:off x="307975" y="-395288"/>
            <a:ext cx="18002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radiofides.com/upload/noticia/imagenes/57770-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8" y="2806520"/>
            <a:ext cx="3453694" cy="2319269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5959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imagenes paisajesbolivia del salar de uyun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965914" y="708337"/>
            <a:ext cx="2704565" cy="16613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 nivel regional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99267" y="708337"/>
            <a:ext cx="5306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</a:rPr>
              <a:t>La QUINOA es un producto netamente Andino, por lo que </a:t>
            </a:r>
          </a:p>
          <a:p>
            <a:r>
              <a:rPr lang="es-ES" sz="2400" b="1" dirty="0">
                <a:solidFill>
                  <a:srgbClr val="7030A0"/>
                </a:solidFill>
              </a:rPr>
              <a:t>es consumido en los países de la región.</a:t>
            </a:r>
          </a:p>
          <a:p>
            <a:r>
              <a:rPr lang="es-ES" sz="2400" b="1" dirty="0">
                <a:solidFill>
                  <a:srgbClr val="7030A0"/>
                </a:solidFill>
              </a:rPr>
              <a:t>• Perú es uno de los mayores consumidores de QUINOA, </a:t>
            </a:r>
            <a:r>
              <a:rPr lang="es-ES" sz="2400" b="1" dirty="0" smtClean="0">
                <a:solidFill>
                  <a:srgbClr val="7030A0"/>
                </a:solidFill>
              </a:rPr>
              <a:t>después </a:t>
            </a:r>
            <a:r>
              <a:rPr lang="es-ES" sz="2400" b="1" dirty="0">
                <a:solidFill>
                  <a:srgbClr val="7030A0"/>
                </a:solidFill>
              </a:rPr>
              <a:t>de </a:t>
            </a:r>
            <a:r>
              <a:rPr lang="es-ES" sz="2400" b="1" dirty="0" smtClean="0">
                <a:solidFill>
                  <a:srgbClr val="7030A0"/>
                </a:solidFill>
              </a:rPr>
              <a:t>Bolivia.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965914" y="3928056"/>
            <a:ext cx="2833353" cy="21636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 nivel internacional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2451" y="3928056"/>
            <a:ext cx="4146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•</a:t>
            </a:r>
            <a:r>
              <a:rPr lang="es-ES" sz="2400" b="1" dirty="0">
                <a:solidFill>
                  <a:srgbClr val="7030A0"/>
                </a:solidFill>
              </a:rPr>
              <a:t>En Estados Unidos y Europa se ha incrementado el consumo </a:t>
            </a:r>
          </a:p>
          <a:p>
            <a:r>
              <a:rPr lang="es-ES" sz="2400" b="1" dirty="0">
                <a:solidFill>
                  <a:srgbClr val="7030A0"/>
                </a:solidFill>
              </a:rPr>
              <a:t>de QUINOA por sus características esencialmente nutritivas. </a:t>
            </a:r>
          </a:p>
        </p:txBody>
      </p:sp>
      <p:pic>
        <p:nvPicPr>
          <p:cNvPr id="2050" name="Picture 2" descr="http://diariocorreo.pe/media/thumbs/uploads/articles/images/este-20-de-marzo-se-conmemora--jpg_60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63" y="959476"/>
            <a:ext cx="2780808" cy="2037844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imujer.com/sites/default/files/otramedicina/Ano-internacional-de-la-quinua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3928056"/>
            <a:ext cx="2961112" cy="1970886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2747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1427539"/>
            <a:ext cx="7753083" cy="48885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688" y="473020"/>
            <a:ext cx="992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Exportaciones de la quinua (2014)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ortar rectángulo de esquina del mismo lado"/>
          <p:cNvSpPr/>
          <p:nvPr/>
        </p:nvSpPr>
        <p:spPr>
          <a:xfrm>
            <a:off x="8766713" y="1800509"/>
            <a:ext cx="2923504" cy="3670479"/>
          </a:xfrm>
          <a:prstGeom prst="snip2Same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En 2014, según la </a:t>
            </a:r>
            <a:r>
              <a:rPr lang="es-ES" b="1" dirty="0">
                <a:hlinkClick r:id="rId3" tooltip="FAO"/>
              </a:rPr>
              <a:t>FAO</a:t>
            </a:r>
            <a:r>
              <a:rPr lang="es-ES" b="1" dirty="0"/>
              <a:t>, Perú produjo 95.000 toneladas y exportó 25.230; mientras que Bolivia produjo 84.000 y exportó 23.461 toneladas. No obstante, los bolivianos obtuvieron un mayor ingreso debido al mejor precio de su quinua orgánica.</a:t>
            </a:r>
          </a:p>
        </p:txBody>
      </p:sp>
    </p:spTree>
    <p:extLst>
      <p:ext uri="{BB962C8B-B14F-4D97-AF65-F5344CB8AC3E}">
        <p14:creationId xmlns:p14="http://schemas.microsoft.com/office/powerpoint/2010/main" val="132719379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bolivia.pordescubrir.com/wp-content/uploads/2010/09/lago-titcaca-boli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90918" y="308248"/>
            <a:ext cx="8937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La quinua desata guerra comercial entre Perú y Bolivia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9245" y="2355485"/>
            <a:ext cx="70705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Una gran producción del grano en Perú se está desplazando a Bolivia, que hasta el año pasado fue el primer productor y exportador mundial como consecuencia del boom que estalló hace una década en torno a este nutritivo y saludable cereal tan completo como la leche materna.</a:t>
            </a:r>
          </a:p>
        </p:txBody>
      </p:sp>
      <p:pic>
        <p:nvPicPr>
          <p:cNvPr id="7170" name="Picture 2" descr="http://3.bp.blogspot.com/-T2g584W_Q9g/VXR_NNpw34I/AAAAAAAAD-I/eCe9ZJ-zNC8/s1600/Quinua%2BReal%2BK%2527ellu-228%2Bdds-20150530-Altiplano%2BCentral%2Bde%2BOruro-Rub%25C3%25A9n_Miranda-LaQuinua.Blogspot.com-IMG_4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919">
            <a:off x="8436691" y="2355485"/>
            <a:ext cx="2619375" cy="392430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376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imujer.com/sites/default/files/styles/primera/public/nuestrorumbo/Los-mejores-paisajes-de-Bolivia.jpg?itok=v7BPf9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5586" y="237014"/>
            <a:ext cx="11737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okerman" pitchFamily="82" charset="0"/>
              </a:rPr>
              <a:t>MARCO NORMATIVO DE LA  QUINUA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okerm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882" y="930265"/>
            <a:ext cx="9353019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Black" pitchFamily="34" charset="0"/>
              </a:rPr>
              <a:t>LEY Nº 395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LEY DE 26 DE AGOSTO DE 2013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Por cuanto, la Asamblea Legislativa Plurinacional, ha sancionado la 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Siguiente Ley: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LA ASAMBLEA LEGISLATIVA PLURINACIONAL,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D E C R E T A :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ARTÍCULO 1. (CENTRO INTERNACIONAL DE LA QUINUA CIQ). 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1 Se constituye el Centro Internacional de la Quinua CIQ con sede en 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Bolivia, como entidad pública del nivel central con el objetivo de contribuir a la soberanía y seguridad alimentaria, lucha contra el hambre, la desnutrición y la pobreza a través de la investigación científica y actividades relacionadas con la producción e industrialización sustentable de la quinua y especies afines.</a:t>
            </a:r>
          </a:p>
          <a:p>
            <a:pPr algn="just"/>
            <a:r>
              <a:rPr lang="es-ES" sz="2000" dirty="0">
                <a:latin typeface="Arial Black" pitchFamily="34" charset="0"/>
              </a:rPr>
              <a:t>II.El CIQ, se constituye en la entidad oficial para la defensa,  Recuperación y protección de los conocimientos ancestrales de la quinua.</a:t>
            </a:r>
          </a:p>
        </p:txBody>
      </p:sp>
      <p:pic>
        <p:nvPicPr>
          <p:cNvPr id="14340" name="Picture 4" descr="Resultado de imagen para quinua en boliv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58" y="1708879"/>
            <a:ext cx="2384970" cy="4137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268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encrypted-tbn2.gstatic.com/images?q=tbn:ANd9GcSQDqCeHKr6Qk9QW4T9aSSf8Or4dsttFsG46ukhb97Dwr-G_7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79490" y="467566"/>
            <a:ext cx="1076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u="sng" dirty="0" smtClean="0">
                <a:latin typeface="Arial Black" pitchFamily="34" charset="0"/>
              </a:rPr>
              <a:t>III. El CIQ, tiene las siguientes funciones principales:</a:t>
            </a:r>
            <a:endParaRPr lang="es-ES" sz="2800" b="1" u="sng" dirty="0">
              <a:latin typeface="Arial Black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614598" y="1528996"/>
            <a:ext cx="719526" cy="5246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1.-</a:t>
            </a:r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592110" y="2548327"/>
            <a:ext cx="757003" cy="58461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2.-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579619" y="3772524"/>
            <a:ext cx="754505" cy="5446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3.-</a:t>
            </a:r>
            <a:endParaRPr lang="es-ES" dirty="0"/>
          </a:p>
        </p:txBody>
      </p:sp>
      <p:sp>
        <p:nvSpPr>
          <p:cNvPr id="9" name="8 Flecha derecha"/>
          <p:cNvSpPr/>
          <p:nvPr/>
        </p:nvSpPr>
        <p:spPr>
          <a:xfrm>
            <a:off x="627086" y="5139128"/>
            <a:ext cx="722027" cy="6170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4.-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633928" y="1484027"/>
            <a:ext cx="9203960" cy="62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atin typeface="Arial Black" pitchFamily="34" charset="0"/>
              </a:rPr>
              <a:t>Promover la investigación científica, innovación tecnológica, asistencia </a:t>
            </a:r>
          </a:p>
          <a:p>
            <a:pPr algn="just"/>
            <a:r>
              <a:rPr lang="es-ES" b="1" dirty="0" smtClean="0">
                <a:latin typeface="Arial Black" pitchFamily="34" charset="0"/>
              </a:rPr>
              <a:t>Técnica y formación de recursos humanos;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71403" y="2563318"/>
            <a:ext cx="9203960" cy="6970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atin typeface="Arial Black" pitchFamily="34" charset="0"/>
              </a:rPr>
              <a:t>Promover la conservación, manejo y uso adecuado de los recursos naturales y genéticos de la quinua y especies afines;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688891" y="3712564"/>
            <a:ext cx="9203960" cy="62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atin typeface="Arial Black" pitchFamily="34" charset="0"/>
              </a:rPr>
              <a:t>Establecer los sistemas de conservación de germoplasma de quinua y Especies afines;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631430" y="5139129"/>
            <a:ext cx="9203960" cy="62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atin typeface="Arial Black" pitchFamily="34" charset="0"/>
              </a:rPr>
              <a:t>Recuperar y promover los conocimientos y tecnologías locales relacionadas a la producción;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Resultado de imagen para quinua en boli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779489" y="2383436"/>
            <a:ext cx="794478" cy="55463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6.-</a:t>
            </a:r>
            <a:endParaRPr lang="es-ES" dirty="0"/>
          </a:p>
        </p:txBody>
      </p:sp>
      <p:sp>
        <p:nvSpPr>
          <p:cNvPr id="3" name="2 Flecha derecha"/>
          <p:cNvSpPr/>
          <p:nvPr/>
        </p:nvSpPr>
        <p:spPr>
          <a:xfrm>
            <a:off x="752007" y="3645108"/>
            <a:ext cx="836950" cy="55213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7.-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674557" y="5081666"/>
            <a:ext cx="809469" cy="59960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8.-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325975" y="3660098"/>
            <a:ext cx="9203960" cy="62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</a:rPr>
              <a:t>Coordinar, establecer mecanismos y alianzas estratégicas con instituciones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313484" y="2328471"/>
            <a:ext cx="9203960" cy="62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atin typeface="Arial Black" pitchFamily="34" charset="0"/>
              </a:rPr>
              <a:t>Gestionar el reconocimiento y defensa de los derechos de propiedad de los Productos industrializados de la quinua;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45962" y="1161737"/>
            <a:ext cx="9203960" cy="62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Black" pitchFamily="34" charset="0"/>
              </a:rPr>
              <a:t>Gestionar el reconocimiento y defensa de los derechos de propiedad de las Variedades y eco tipos locales de quinua y especies afines;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737016" y="1126762"/>
            <a:ext cx="732020" cy="5221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5.-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313484" y="5071673"/>
            <a:ext cx="9203960" cy="62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latin typeface="Arial Black" pitchFamily="34" charset="0"/>
              </a:rPr>
              <a:t>Establecer el sistema de información respecto a la producción, </a:t>
            </a:r>
          </a:p>
          <a:p>
            <a:pPr algn="just"/>
            <a:r>
              <a:rPr lang="es-ES" b="1" dirty="0" smtClean="0">
                <a:latin typeface="Arial Black" pitchFamily="34" charset="0"/>
              </a:rPr>
              <a:t>industrialización y comercialización de la quinua y especies afín.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imujer.com/sites/default/files/styles/primera/public/nuestrorumbo/Los-mejores-paisajes-de-Bolivia.jpg?itok=v7BPf9z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68"/>
            <a:ext cx="12191999" cy="68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u="sng" dirty="0" smtClean="0">
                <a:latin typeface="Jokerman" panose="04090605060D06020702" pitchFamily="82" charset="0"/>
              </a:rPr>
              <a:t>INTRODUCCIÒN</a:t>
            </a:r>
            <a:endParaRPr lang="es-BO" u="sng" dirty="0">
              <a:latin typeface="Jokerman" panose="04090605060D06020702" pitchFamily="82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949262" y="1558344"/>
            <a:ext cx="6336406" cy="49197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latin typeface="Constantia" pitchFamily="18" charset="0"/>
              </a:rPr>
              <a:t>Era conocido como el "cereal madre" por su importancia. Cada año, el Inca, en una ceremonia especial, plantaba las primeras semillas de la temporada y durante el </a:t>
            </a:r>
            <a:r>
              <a:rPr lang="es-ES" sz="2400" b="1" dirty="0" err="1" smtClean="0">
                <a:latin typeface="Constantia" pitchFamily="18" charset="0"/>
              </a:rPr>
              <a:t>solisticio</a:t>
            </a:r>
            <a:r>
              <a:rPr lang="es-ES" sz="2400" b="1" dirty="0">
                <a:latin typeface="Constantia" pitchFamily="18" charset="0"/>
              </a:rPr>
              <a:t>, los sacerdotes llevando vasijas de </a:t>
            </a:r>
            <a:r>
              <a:rPr lang="es-ES" sz="2400" b="1" u="sng" dirty="0">
                <a:latin typeface="Constantia" pitchFamily="18" charset="0"/>
                <a:hlinkClick r:id="rId3"/>
              </a:rPr>
              <a:t>oro</a:t>
            </a:r>
            <a:r>
              <a:rPr lang="es-ES" sz="2400" b="1" dirty="0">
                <a:latin typeface="Constantia" pitchFamily="18" charset="0"/>
              </a:rPr>
              <a:t> llenas de quinua se las ofrecían al Inti, el Dios Sol</a:t>
            </a:r>
            <a:r>
              <a:rPr lang="es-ES" sz="2400" b="1" dirty="0" smtClean="0">
                <a:latin typeface="Constantia" pitchFamily="18" charset="0"/>
              </a:rPr>
              <a:t>.</a:t>
            </a:r>
            <a:endParaRPr lang="es-ES" sz="2400" b="1" dirty="0">
              <a:latin typeface="Constantia" pitchFamily="18" charset="0"/>
            </a:endParaRPr>
          </a:p>
        </p:txBody>
      </p:sp>
      <p:pic>
        <p:nvPicPr>
          <p:cNvPr id="10242" name="Picture 2" descr="http://www.la-razon.com/economia/Cultivos-productora-comunidad-Qura-Jawira_LRZIMA20130814_0012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00" y="343202"/>
            <a:ext cx="2965571" cy="1952022"/>
          </a:xfrm>
          <a:prstGeom prst="rect">
            <a:avLst/>
          </a:prstGeom>
          <a:ln w="57150" cap="sq">
            <a:solidFill>
              <a:srgbClr val="00B050"/>
            </a:solidFill>
            <a:prstDash val="lg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curvado"/>
          <p:cNvCxnSpPr/>
          <p:nvPr/>
        </p:nvCxnSpPr>
        <p:spPr>
          <a:xfrm rot="5400000" flipH="1" flipV="1">
            <a:off x="8970136" y="2762520"/>
            <a:ext cx="1481070" cy="74697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4" name="Picture 4" descr="Resultado de imagen para quinua en boliv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1"/>
          <a:stretch/>
        </p:blipFill>
        <p:spPr bwMode="auto">
          <a:xfrm>
            <a:off x="320362" y="912813"/>
            <a:ext cx="2628900" cy="1598567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quinua en boliv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51" y="4018208"/>
            <a:ext cx="1847850" cy="2466975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6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rosurf.com/tiotuyin/Paisajes/el_yeso_03331_1_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54" b="5461"/>
          <a:stretch/>
        </p:blipFill>
        <p:spPr bwMode="auto">
          <a:xfrm>
            <a:off x="0" y="0"/>
            <a:ext cx="12389477" cy="69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7"/>
          </a:xfrm>
        </p:spPr>
        <p:txBody>
          <a:bodyPr/>
          <a:lstStyle/>
          <a:p>
            <a:pPr algn="ctr"/>
            <a:r>
              <a:rPr lang="es-BO" u="sng" dirty="0" smtClean="0">
                <a:solidFill>
                  <a:srgbClr val="FF0000"/>
                </a:solidFill>
                <a:latin typeface="Jokerman" panose="04090605060D06020702" pitchFamily="82" charset="0"/>
              </a:rPr>
              <a:t>Que es la quinua……</a:t>
            </a:r>
            <a:endParaRPr lang="es-BO" u="sng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5 Hexágono"/>
          <p:cNvSpPr/>
          <p:nvPr/>
        </p:nvSpPr>
        <p:spPr>
          <a:xfrm>
            <a:off x="1506828" y="1854558"/>
            <a:ext cx="3078051" cy="253713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Rounded MT Bold" pitchFamily="34" charset="0"/>
              </a:rPr>
              <a:t>La </a:t>
            </a:r>
            <a:r>
              <a:rPr lang="es-ES" b="1" dirty="0">
                <a:latin typeface="Arial Rounded MT Bold" pitchFamily="34" charset="0"/>
              </a:rPr>
              <a:t>quinua</a:t>
            </a:r>
            <a:r>
              <a:rPr lang="es-ES" dirty="0">
                <a:latin typeface="Arial Rounded MT Bold" pitchFamily="34" charset="0"/>
              </a:rPr>
              <a:t> o </a:t>
            </a:r>
            <a:r>
              <a:rPr lang="es-ES" b="1" dirty="0">
                <a:latin typeface="Arial Rounded MT Bold" pitchFamily="34" charset="0"/>
              </a:rPr>
              <a:t>quinoa</a:t>
            </a:r>
            <a:r>
              <a:rPr lang="es-ES" dirty="0">
                <a:latin typeface="Arial Rounded MT Bold" pitchFamily="34" charset="0"/>
              </a:rPr>
              <a:t> (del </a:t>
            </a:r>
            <a:r>
              <a:rPr lang="es-ES" dirty="0">
                <a:latin typeface="Arial Rounded MT Bold" pitchFamily="34" charset="0"/>
                <a:hlinkClick r:id="rId3" tooltip="Lenguas quechuas"/>
              </a:rPr>
              <a:t>quechua</a:t>
            </a:r>
            <a:r>
              <a:rPr lang="es-ES" dirty="0">
                <a:latin typeface="Arial Rounded MT Bold" pitchFamily="34" charset="0"/>
              </a:rPr>
              <a:t> </a:t>
            </a:r>
            <a:r>
              <a:rPr lang="es-ES" i="1" dirty="0">
                <a:latin typeface="Arial Rounded MT Bold" pitchFamily="34" charset="0"/>
              </a:rPr>
              <a:t>kínua</a:t>
            </a:r>
            <a:r>
              <a:rPr lang="es-ES" baseline="30000" dirty="0">
                <a:latin typeface="Arial Rounded MT Bold" pitchFamily="34" charset="0"/>
                <a:hlinkClick r:id="rId4"/>
              </a:rPr>
              <a:t>1</a:t>
            </a:r>
            <a:r>
              <a:rPr lang="es-ES" dirty="0">
                <a:latin typeface="Arial Rounded MT Bold" pitchFamily="34" charset="0"/>
              </a:rPr>
              <a:t> o </a:t>
            </a:r>
            <a:r>
              <a:rPr lang="es-ES" i="1" dirty="0">
                <a:latin typeface="Arial Rounded MT Bold" pitchFamily="34" charset="0"/>
              </a:rPr>
              <a:t>kinuwa</a:t>
            </a:r>
            <a:r>
              <a:rPr lang="es-ES" baseline="30000" dirty="0">
                <a:latin typeface="Arial Rounded MT Bold" pitchFamily="34" charset="0"/>
                <a:hlinkClick r:id="rId4"/>
              </a:rPr>
              <a:t>2</a:t>
            </a:r>
            <a:r>
              <a:rPr lang="es-ES" dirty="0">
                <a:latin typeface="Arial Rounded MT Bold" pitchFamily="34" charset="0"/>
              </a:rPr>
              <a:t> ), </a:t>
            </a:r>
            <a:r>
              <a:rPr lang="es-ES" b="1" i="1" dirty="0" err="1">
                <a:latin typeface="Arial Rounded MT Bold" pitchFamily="34" charset="0"/>
              </a:rPr>
              <a:t>Chenopodium</a:t>
            </a:r>
            <a:r>
              <a:rPr lang="es-ES" b="1" i="1" dirty="0">
                <a:latin typeface="Arial Rounded MT Bold" pitchFamily="34" charset="0"/>
              </a:rPr>
              <a:t> quinoa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7" name="6 Flecha a la derecha con bandas"/>
          <p:cNvSpPr/>
          <p:nvPr/>
        </p:nvSpPr>
        <p:spPr>
          <a:xfrm>
            <a:off x="4984124" y="2936383"/>
            <a:ext cx="1378039" cy="759854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Proceso alternativo"/>
          <p:cNvSpPr/>
          <p:nvPr/>
        </p:nvSpPr>
        <p:spPr>
          <a:xfrm>
            <a:off x="6581104" y="1596980"/>
            <a:ext cx="5228823" cy="323259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i="1" dirty="0">
                <a:latin typeface="Arial Rounded MT Bold" pitchFamily="34" charset="0"/>
              </a:rPr>
              <a:t>es un </a:t>
            </a:r>
            <a:r>
              <a:rPr lang="es-ES" sz="2400" i="1" dirty="0" err="1">
                <a:latin typeface="Arial Rounded MT Bold" pitchFamily="34" charset="0"/>
                <a:hlinkClick r:id="rId5" tooltip="Pseudocereal"/>
              </a:rPr>
              <a:t>pseudocereal</a:t>
            </a:r>
            <a:r>
              <a:rPr lang="es-ES" sz="2400" i="1" dirty="0">
                <a:latin typeface="Arial Rounded MT Bold" pitchFamily="34" charset="0"/>
              </a:rPr>
              <a:t> perteneciente a la subfamilia </a:t>
            </a:r>
            <a:r>
              <a:rPr lang="es-ES" sz="2400" i="1" dirty="0" err="1">
                <a:latin typeface="Arial Rounded MT Bold" pitchFamily="34" charset="0"/>
                <a:hlinkClick r:id="rId6" tooltip="Chenopodioideae"/>
              </a:rPr>
              <a:t>Chenopodioideae</a:t>
            </a:r>
            <a:r>
              <a:rPr lang="es-ES" sz="2400" i="1" dirty="0">
                <a:latin typeface="Arial Rounded MT Bold" pitchFamily="34" charset="0"/>
              </a:rPr>
              <a:t> de las </a:t>
            </a:r>
            <a:r>
              <a:rPr lang="es-ES" sz="2400" i="1" dirty="0">
                <a:latin typeface="Arial Rounded MT Bold" pitchFamily="34" charset="0"/>
                <a:hlinkClick r:id="rId7" tooltip="Amarantáceas"/>
              </a:rPr>
              <a:t>amarantáceas</a:t>
            </a:r>
            <a:r>
              <a:rPr lang="es-ES" sz="2400" i="1" dirty="0">
                <a:latin typeface="Arial Rounded MT Bold" pitchFamily="34" charset="0"/>
              </a:rPr>
              <a:t>. Se cultiva, principalmente, en la </a:t>
            </a:r>
            <a:r>
              <a:rPr lang="es-ES" sz="2400" i="1" dirty="0">
                <a:latin typeface="Arial Rounded MT Bold" pitchFamily="34" charset="0"/>
                <a:hlinkClick r:id="rId8" tooltip="Cordillera de los Andes"/>
              </a:rPr>
              <a:t>cordillera de los Andes</a:t>
            </a:r>
            <a:r>
              <a:rPr lang="es-ES" sz="2400" i="1" dirty="0">
                <a:latin typeface="Arial Rounded MT Bold" pitchFamily="34" charset="0"/>
              </a:rPr>
              <a:t>. Los principales países productores son </a:t>
            </a:r>
            <a:r>
              <a:rPr lang="es-ES" sz="2400" i="1" dirty="0">
                <a:latin typeface="Arial Rounded MT Bold" pitchFamily="34" charset="0"/>
                <a:hlinkClick r:id="rId9" tooltip="Bolivia"/>
              </a:rPr>
              <a:t>Bolivia</a:t>
            </a:r>
            <a:r>
              <a:rPr lang="es-ES" sz="2400" i="1" dirty="0">
                <a:latin typeface="Arial Rounded MT Bold" pitchFamily="34" charset="0"/>
              </a:rPr>
              <a:t> y </a:t>
            </a:r>
            <a:r>
              <a:rPr lang="es-ES" sz="2400" i="1" dirty="0" smtClean="0">
                <a:latin typeface="Arial Rounded MT Bold" pitchFamily="34" charset="0"/>
                <a:hlinkClick r:id="rId10" tooltip="Perú"/>
              </a:rPr>
              <a:t>Perú</a:t>
            </a:r>
            <a:r>
              <a:rPr lang="es-ES" sz="2400" i="1" dirty="0" smtClean="0">
                <a:latin typeface="Arial Rounded MT Bold" pitchFamily="34" charset="0"/>
              </a:rPr>
              <a:t>.</a:t>
            </a:r>
            <a:endParaRPr lang="es-ES" sz="2400" i="1" dirty="0">
              <a:latin typeface="Arial Rounded MT Bold" pitchFamily="34" charset="0"/>
            </a:endParaRPr>
          </a:p>
        </p:txBody>
      </p:sp>
      <p:pic>
        <p:nvPicPr>
          <p:cNvPr id="11266" name="Picture 2" descr="Resultado de imagen para quinua en boliv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5" y="4636394"/>
            <a:ext cx="3656572" cy="201533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1217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2b---SXSCqA/UbH-rD3g6cI/AAAAAAAAAO4/BASGnwpsMJo/s1600/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sz="8000" dirty="0" smtClean="0">
                <a:solidFill>
                  <a:srgbClr val="7030A0"/>
                </a:solidFill>
                <a:latin typeface="Jokerman" pitchFamily="82" charset="0"/>
              </a:rPr>
              <a:t>Cultivo</a:t>
            </a:r>
            <a:endParaRPr lang="es-BO" sz="8000" dirty="0">
              <a:solidFill>
                <a:srgbClr val="7030A0"/>
              </a:solidFill>
              <a:latin typeface="Jokerm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0144" y="1276275"/>
            <a:ext cx="3284112" cy="5262979"/>
          </a:xfrm>
          <a:prstGeom prst="rect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Arial Rounded MT Bold" pitchFamily="34" charset="0"/>
              </a:rPr>
              <a:t>La quinua se cultiva en los Andes bolivianos, peruanos, ecuatorianos, chilenos y colombianos, así como al nivel del mar en la zona centro sur de Chile, desde hace unos 5000 años.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946265" y="1948721"/>
            <a:ext cx="3992450" cy="2677656"/>
          </a:xfrm>
          <a:prstGeom prst="rect">
            <a:avLst/>
          </a:prstGeom>
          <a:ln w="57150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Arial Rounded MT Bold" pitchFamily="34" charset="0"/>
              </a:rPr>
              <a:t>Crece desde el nivel del mar hasta los 4000 m de altitud en los Andes, aunque su altura más común es a partir de los 2500 m</a:t>
            </a:r>
            <a:r>
              <a:rPr lang="es-ES" sz="2000" dirty="0" smtClean="0">
                <a:latin typeface="Arial Rounded MT Bold" pitchFamily="34" charset="0"/>
              </a:rPr>
              <a:t>.</a:t>
            </a:r>
            <a:endParaRPr lang="es-ES" sz="2000" dirty="0">
              <a:latin typeface="Arial Rounded MT Bold" pitchFamily="34" charset="0"/>
            </a:endParaRPr>
          </a:p>
        </p:txBody>
      </p:sp>
      <p:pic>
        <p:nvPicPr>
          <p:cNvPr id="8194" name="Picture 2" descr="https://encrypted-tbn1.gstatic.com/images?q=tbn:ANd9GcTTdn33QT5B8jqGEoWFWN8mbD9ggvhHZyWQ5Z6Agm4CpbTrQU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56" y="2023673"/>
            <a:ext cx="3287512" cy="27543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645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hola.com/imagenes/viajes/2010050414175/rutas/inglaterra/literarias/0-33-790/33790-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sz="5400" dirty="0" smtClean="0">
                <a:solidFill>
                  <a:schemeClr val="accent4"/>
                </a:solidFill>
                <a:latin typeface="Jokerman" pitchFamily="82" charset="0"/>
              </a:rPr>
              <a:t>Producción</a:t>
            </a:r>
            <a:endParaRPr lang="es-BO" sz="5400" dirty="0">
              <a:solidFill>
                <a:schemeClr val="accent4"/>
              </a:solidFill>
              <a:latin typeface="Jokerm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42715" y="1613706"/>
            <a:ext cx="6096000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</a:rPr>
              <a:t>El altiplano 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  <a:hlinkClick r:id="rId3" tooltip="Bolivia"/>
              </a:rPr>
              <a:t>boliviano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</a:rPr>
              <a:t>, con un área sembrada, en el año 2013, de 104 000 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  <a:hlinkClick r:id="rId4" tooltip="Ha"/>
              </a:rPr>
              <a:t>ha</a:t>
            </a:r>
            <a:r>
              <a:rPr lang="es-ES" sz="3200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</a:rPr>
              <a:t>es el principal cultivador mundial de quinua. La zona con mayor producción se encuentra en los departamentos de 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  <a:hlinkClick r:id="rId5" tooltip="Departamento de La Paz (Bolivia)"/>
              </a:rPr>
              <a:t>La Paz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  <a:hlinkClick r:id="rId6" tooltip="Departamento de Potosí"/>
              </a:rPr>
              <a:t>Potosí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</a:rPr>
              <a:t> y </a:t>
            </a:r>
            <a:r>
              <a:rPr lang="es-ES" sz="3200" dirty="0">
                <a:solidFill>
                  <a:schemeClr val="bg1"/>
                </a:solidFill>
                <a:latin typeface="Arial Rounded MT Bold" pitchFamily="34" charset="0"/>
                <a:hlinkClick r:id="rId7" tooltip="Departamento de Oruro"/>
              </a:rPr>
              <a:t>Oruro</a:t>
            </a:r>
            <a:endParaRPr lang="es-E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2290" name="Picture 2" descr="Resultado de imagen para quinua en boliv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5" y="2482481"/>
            <a:ext cx="4332038" cy="243405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107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fondosblackberry.com/user-content/uploads/wall/o/93/Lago_Tuni_Cordillera_Real_Boli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 algn="ctr">
              <a:buFont typeface="Arial" pitchFamily="34" charset="0"/>
              <a:buChar char="•"/>
            </a:pPr>
            <a:r>
              <a:rPr lang="es-ES" sz="6600" u="sng" dirty="0" smtClean="0">
                <a:solidFill>
                  <a:srgbClr val="FF0000"/>
                </a:solidFill>
                <a:latin typeface="Jokerman" pitchFamily="82" charset="0"/>
              </a:rPr>
              <a:t>Descripción</a:t>
            </a:r>
            <a:endParaRPr lang="es-ES" sz="6600" u="sng" dirty="0">
              <a:solidFill>
                <a:srgbClr val="FF0000"/>
              </a:solidFill>
              <a:latin typeface="Jokerman" pitchFamily="82" charset="0"/>
            </a:endParaRPr>
          </a:p>
        </p:txBody>
      </p:sp>
      <p:pic>
        <p:nvPicPr>
          <p:cNvPr id="9222" name="Picture 6" descr="Resultado de imagen para quinua en boliv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489">
            <a:off x="451231" y="2516766"/>
            <a:ext cx="4287003" cy="32111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" name="4 CuadroTexto"/>
          <p:cNvSpPr txBox="1"/>
          <p:nvPr/>
        </p:nvSpPr>
        <p:spPr>
          <a:xfrm>
            <a:off x="5756855" y="1648150"/>
            <a:ext cx="54606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B0F0"/>
                </a:solidFill>
                <a:latin typeface="Arial Rounded MT Bold" pitchFamily="34" charset="0"/>
              </a:rPr>
              <a:t>La quinua negra, blanca, roja, etc. no son variedades aclaró el experto, son </a:t>
            </a:r>
            <a:r>
              <a:rPr lang="es-ES" sz="2400" b="1" dirty="0" err="1">
                <a:solidFill>
                  <a:srgbClr val="00B0F0"/>
                </a:solidFill>
                <a:latin typeface="Arial Rounded MT Bold" pitchFamily="34" charset="0"/>
              </a:rPr>
              <a:t>ecotipos</a:t>
            </a:r>
            <a:r>
              <a:rPr lang="es-ES" sz="2400" b="1" dirty="0">
                <a:solidFill>
                  <a:srgbClr val="00B0F0"/>
                </a:solidFill>
                <a:latin typeface="Arial Rounded MT Bold" pitchFamily="34" charset="0"/>
              </a:rPr>
              <a:t> y Bolivia posee alrededor de tres mil seiscientas accesiones de quinua de varios sabores y colores, lamentablemente se desconoce muchas de las propiedades de cada uno de los </a:t>
            </a:r>
            <a:r>
              <a:rPr lang="es-ES" sz="2400" b="1" dirty="0" err="1">
                <a:solidFill>
                  <a:srgbClr val="00B0F0"/>
                </a:solidFill>
                <a:latin typeface="Arial Rounded MT Bold" pitchFamily="34" charset="0"/>
              </a:rPr>
              <a:t>ecotipos</a:t>
            </a:r>
            <a:r>
              <a:rPr lang="es-ES" sz="2400" b="1" dirty="0">
                <a:solidFill>
                  <a:srgbClr val="00B0F0"/>
                </a:solidFill>
                <a:latin typeface="Arial Rounded MT Bold" pitchFamily="34" charset="0"/>
              </a:rPr>
              <a:t>, se espera que existan mayores investigaciones y estudios para que se pueda aprovechar las miles de accesiones que tiene Bolivia y el altiplano.</a:t>
            </a:r>
          </a:p>
        </p:txBody>
      </p:sp>
    </p:spTree>
    <p:extLst>
      <p:ext uri="{BB962C8B-B14F-4D97-AF65-F5344CB8AC3E}">
        <p14:creationId xmlns:p14="http://schemas.microsoft.com/office/powerpoint/2010/main" val="5088837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ytimg.com/vi/MmpX5eLf9eQ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u="sng" dirty="0" smtClean="0">
                <a:solidFill>
                  <a:srgbClr val="FF0066"/>
                </a:solidFill>
                <a:latin typeface="Jokerman" pitchFamily="82" charset="0"/>
              </a:rPr>
              <a:t>DIAGNOSTICO DEL SECTOR</a:t>
            </a:r>
            <a:endParaRPr lang="es-BO" b="1" u="sng" dirty="0">
              <a:solidFill>
                <a:srgbClr val="FF0066"/>
              </a:solidFill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0422" y="1725769"/>
            <a:ext cx="5287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 </a:t>
            </a:r>
            <a:r>
              <a:rPr lang="es-ES" sz="2400" dirty="0">
                <a:solidFill>
                  <a:schemeClr val="bg1"/>
                </a:solidFill>
                <a:latin typeface="Arial Rounded MT Bold" pitchFamily="34" charset="0"/>
              </a:rPr>
              <a:t>quinua </a:t>
            </a:r>
          </a:p>
          <a:p>
            <a:r>
              <a:rPr lang="es-ES" sz="2400" dirty="0">
                <a:solidFill>
                  <a:schemeClr val="bg1"/>
                </a:solidFill>
                <a:latin typeface="Arial Rounded MT Bold" pitchFamily="34" charset="0"/>
              </a:rPr>
              <a:t>a partir de la declaración del 2013 por parte de la Organización de </a:t>
            </a:r>
          </a:p>
          <a:p>
            <a:r>
              <a:rPr lang="es-ES" sz="2400" dirty="0">
                <a:solidFill>
                  <a:schemeClr val="bg1"/>
                </a:solidFill>
                <a:latin typeface="Arial Rounded MT Bold" pitchFamily="34" charset="0"/>
              </a:rPr>
              <a:t>las Naciones Unidas, como “Año Internacional de la Quinua”, una </a:t>
            </a:r>
          </a:p>
          <a:p>
            <a:r>
              <a:rPr lang="es-ES" sz="2400" dirty="0">
                <a:solidFill>
                  <a:schemeClr val="bg1"/>
                </a:solidFill>
                <a:latin typeface="Arial Rounded MT Bold" pitchFamily="34" charset="0"/>
              </a:rPr>
              <a:t>exitosa iniciativa del Gobierno boliviano, así como también, informar </a:t>
            </a:r>
          </a:p>
          <a:p>
            <a:r>
              <a:rPr lang="es-ES" sz="2400" dirty="0">
                <a:solidFill>
                  <a:schemeClr val="bg1"/>
                </a:solidFill>
                <a:latin typeface="Arial Rounded MT Bold" pitchFamily="34" charset="0"/>
              </a:rPr>
              <a:t>sobre el importante desarrollo de la quinua en el país. </a:t>
            </a:r>
          </a:p>
        </p:txBody>
      </p:sp>
      <p:pic>
        <p:nvPicPr>
          <p:cNvPr id="3074" name="Picture 2" descr="https://encrypted-tbn1.gstatic.com/images?q=tbn:ANd9GcRKRuLB2icLf-CN1Xf8gh2gxzAxHwomVZtUuxm2Udg5vnAB0YZI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35">
            <a:off x="6092735" y="1953183"/>
            <a:ext cx="4804816" cy="4112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930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u4zwgdg3nwxa.cloudfront.net/fotos/u/uk/ukgfkwbk-1268172153-700x5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88" y="159063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BO" sz="4800" b="1" u="sng" dirty="0" smtClean="0">
                <a:solidFill>
                  <a:srgbClr val="7030A0"/>
                </a:solidFill>
                <a:latin typeface="Jokerman" pitchFamily="82" charset="0"/>
              </a:rPr>
              <a:t>Crecimiento de la quinua real </a:t>
            </a:r>
            <a:endParaRPr lang="es-BO" sz="4800" b="1" u="sng" dirty="0">
              <a:solidFill>
                <a:srgbClr val="7030A0"/>
              </a:solidFill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67849" y="1595021"/>
            <a:ext cx="58193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Arial Rounded MT Bold" pitchFamily="34" charset="0"/>
              </a:rPr>
              <a:t>El crecimiento de la producción que tuvo la quinua en Bolivia, de </a:t>
            </a:r>
          </a:p>
          <a:p>
            <a:r>
              <a:rPr lang="es-ES" sz="2800" b="1" dirty="0">
                <a:solidFill>
                  <a:srgbClr val="FFC000"/>
                </a:solidFill>
                <a:latin typeface="Arial Rounded MT Bold" pitchFamily="34" charset="0"/>
              </a:rPr>
              <a:t>casi 55% desde la </a:t>
            </a:r>
            <a:r>
              <a:rPr lang="es-ES" sz="2800" b="1" dirty="0" smtClean="0">
                <a:solidFill>
                  <a:srgbClr val="FFC000"/>
                </a:solidFill>
                <a:latin typeface="Arial Rounded MT Bold" pitchFamily="34" charset="0"/>
              </a:rPr>
              <a:t>campaña; </a:t>
            </a:r>
          </a:p>
          <a:p>
            <a:endParaRPr lang="es-ES" sz="2800" b="1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r>
              <a:rPr lang="es-ES" sz="2800" b="1" dirty="0" smtClean="0">
                <a:solidFill>
                  <a:srgbClr val="FFC000"/>
                </a:solidFill>
                <a:latin typeface="Arial Rounded MT Bold" pitchFamily="34" charset="0"/>
              </a:rPr>
              <a:t>muestra al </a:t>
            </a:r>
            <a:r>
              <a:rPr lang="es-ES" sz="2800" b="1" dirty="0">
                <a:solidFill>
                  <a:srgbClr val="FFC000"/>
                </a:solidFill>
                <a:latin typeface="Arial Rounded MT Bold" pitchFamily="34" charset="0"/>
              </a:rPr>
              <a:t>país como líder a nivel mundial con casi 51 mil toneladas. </a:t>
            </a:r>
          </a:p>
          <a:p>
            <a:r>
              <a:rPr lang="es-ES" sz="2800" b="1" dirty="0">
                <a:solidFill>
                  <a:srgbClr val="FFC000"/>
                </a:solidFill>
                <a:latin typeface="Arial Rounded MT Bold" pitchFamily="34" charset="0"/>
              </a:rPr>
              <a:t>Durante la gestión 2012 las exportaciones bolivianas crecieron casi </a:t>
            </a:r>
          </a:p>
          <a:p>
            <a:r>
              <a:rPr lang="es-ES" sz="2800" b="1" dirty="0">
                <a:solidFill>
                  <a:srgbClr val="FFC000"/>
                </a:solidFill>
                <a:latin typeface="Arial Rounded MT Bold" pitchFamily="34" charset="0"/>
              </a:rPr>
              <a:t>26</a:t>
            </a:r>
            <a:r>
              <a:rPr lang="es-ES" sz="2800" b="1" dirty="0" smtClean="0">
                <a:solidFill>
                  <a:srgbClr val="FFC000"/>
                </a:solidFill>
                <a:latin typeface="Arial Rounded MT Bold" pitchFamily="34" charset="0"/>
              </a:rPr>
              <a:t>%</a:t>
            </a:r>
            <a:endParaRPr lang="es-ES" sz="2800" b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13314" name="Picture 2" descr="Resultado de imagen para quinua en boli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6" y="1541504"/>
            <a:ext cx="4013169" cy="2120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5 Cinta perforada"/>
          <p:cNvSpPr/>
          <p:nvPr/>
        </p:nvSpPr>
        <p:spPr>
          <a:xfrm>
            <a:off x="494676" y="5096655"/>
            <a:ext cx="2023672" cy="1184223"/>
          </a:xfrm>
          <a:prstGeom prst="flowChartPunchedTape">
            <a:avLst/>
          </a:prstGeom>
          <a:ln w="38100">
            <a:solidFill>
              <a:schemeClr val="accent2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2005-2006</a:t>
            </a:r>
            <a:endParaRPr lang="es-ES" sz="2800" dirty="0"/>
          </a:p>
        </p:txBody>
      </p:sp>
      <p:sp>
        <p:nvSpPr>
          <p:cNvPr id="7" name="6 Cinta perforada"/>
          <p:cNvSpPr/>
          <p:nvPr/>
        </p:nvSpPr>
        <p:spPr>
          <a:xfrm>
            <a:off x="3630117" y="5039193"/>
            <a:ext cx="2023672" cy="1184223"/>
          </a:xfrm>
          <a:prstGeom prst="flowChartPunchedTape">
            <a:avLst/>
          </a:prstGeom>
          <a:ln w="38100">
            <a:solidFill>
              <a:schemeClr val="accent2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2011-2012</a:t>
            </a:r>
            <a:endParaRPr lang="es-ES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04537" y="4002374"/>
            <a:ext cx="3852473" cy="58477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lgerian" pitchFamily="82" charset="0"/>
              </a:rPr>
              <a:t>En campaña:</a:t>
            </a:r>
            <a:endParaRPr lang="es-ES" sz="3200" dirty="0">
              <a:latin typeface="Algerian" pitchFamily="82" charset="0"/>
            </a:endParaRPr>
          </a:p>
        </p:txBody>
      </p:sp>
      <p:sp>
        <p:nvSpPr>
          <p:cNvPr id="9" name="8 Flecha izquierda y derecha"/>
          <p:cNvSpPr/>
          <p:nvPr/>
        </p:nvSpPr>
        <p:spPr>
          <a:xfrm>
            <a:off x="2758190" y="5486400"/>
            <a:ext cx="689548" cy="434715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3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.rpp.com.pe/pict.php?a=1&amp;g=-1&amp;c=n&amp;p=cdn.rpp.com.pe%21fotos%21actualidad%2111082015_lugares%211zona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788" y="260194"/>
            <a:ext cx="10515600" cy="1325563"/>
          </a:xfrm>
        </p:spPr>
        <p:txBody>
          <a:bodyPr/>
          <a:lstStyle/>
          <a:p>
            <a:r>
              <a:rPr lang="es-ES" u="sng" dirty="0" smtClean="0">
                <a:solidFill>
                  <a:srgbClr val="FF0000"/>
                </a:solidFill>
                <a:latin typeface="Jokerman" pitchFamily="82" charset="0"/>
              </a:rPr>
              <a:t>Perspectiva del Sector Agropecuario</a:t>
            </a:r>
            <a:endParaRPr lang="es-ES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899411" y="1349115"/>
          <a:ext cx="9923488" cy="478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231693" y="1471533"/>
          <a:ext cx="9923488" cy="478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1026</Words>
  <Application>Microsoft Office PowerPoint</Application>
  <PresentationFormat>Panorámica</PresentationFormat>
  <Paragraphs>94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Aharoni</vt:lpstr>
      <vt:lpstr>Algerian</vt:lpstr>
      <vt:lpstr>Arial</vt:lpstr>
      <vt:lpstr>Arial Black</vt:lpstr>
      <vt:lpstr>Arial Rounded MT Bold</vt:lpstr>
      <vt:lpstr>Calibri</vt:lpstr>
      <vt:lpstr>Calibri Light</vt:lpstr>
      <vt:lpstr>Constantia</vt:lpstr>
      <vt:lpstr>Jokerman</vt:lpstr>
      <vt:lpstr>Times New Roman</vt:lpstr>
      <vt:lpstr>Tema de Office</vt:lpstr>
      <vt:lpstr>LA QUINUA EN BOLIVIA</vt:lpstr>
      <vt:lpstr>INTRODUCCIÒN</vt:lpstr>
      <vt:lpstr>Que es la quinua……</vt:lpstr>
      <vt:lpstr>Cultivo</vt:lpstr>
      <vt:lpstr>Producción</vt:lpstr>
      <vt:lpstr>Descripción</vt:lpstr>
      <vt:lpstr>DIAGNOSTICO DEL SECTOR</vt:lpstr>
      <vt:lpstr>Crecimiento de la quinua real </vt:lpstr>
      <vt:lpstr>Perspectiva del Sector Agropecuario</vt:lpstr>
      <vt:lpstr>Presentación de PowerPoint</vt:lpstr>
      <vt:lpstr>EVALUACION Y ESTADO DEL 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Apple Soft 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QUINUA EN BOLIVIA</dc:title>
  <dc:creator>wsw</dc:creator>
  <cp:lastModifiedBy>castillo</cp:lastModifiedBy>
  <cp:revision>44</cp:revision>
  <dcterms:created xsi:type="dcterms:W3CDTF">2015-10-05T13:52:53Z</dcterms:created>
  <dcterms:modified xsi:type="dcterms:W3CDTF">2015-11-15T22:22:58Z</dcterms:modified>
</cp:coreProperties>
</file>