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89" r:id="rId2"/>
    <p:sldId id="256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95" r:id="rId11"/>
    <p:sldId id="291" r:id="rId12"/>
    <p:sldId id="294" r:id="rId13"/>
    <p:sldId id="293" r:id="rId14"/>
    <p:sldId id="290" r:id="rId15"/>
    <p:sldId id="292" r:id="rId16"/>
    <p:sldId id="296" r:id="rId17"/>
    <p:sldId id="301" r:id="rId18"/>
    <p:sldId id="300" r:id="rId19"/>
    <p:sldId id="297" r:id="rId20"/>
    <p:sldId id="302" r:id="rId21"/>
    <p:sldId id="303" r:id="rId22"/>
    <p:sldId id="304" r:id="rId23"/>
    <p:sldId id="299" r:id="rId24"/>
    <p:sldId id="298" r:id="rId25"/>
    <p:sldId id="305" r:id="rId26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3" autoAdjust="0"/>
    <p:restoredTop sz="94590" autoAdjust="0"/>
  </p:normalViewPr>
  <p:slideViewPr>
    <p:cSldViewPr>
      <p:cViewPr varScale="1">
        <p:scale>
          <a:sx n="57" d="100"/>
          <a:sy n="57" d="100"/>
        </p:scale>
        <p:origin x="6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88890-B5C6-4976-B30E-E1A5316D3378}" type="datetimeFigureOut">
              <a:rPr lang="es-MX" smtClean="0"/>
              <a:t>14/11/2015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F53DE-7A41-4F2E-A9CB-003BECAAB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331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F53DE-7A41-4F2E-A9CB-003BECAABC4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51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F53DE-7A41-4F2E-A9CB-003BECAABC4E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06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8142-D880-46D8-8DEE-8148644568ED}" type="datetime1">
              <a:rPr lang="es-BO" smtClean="0"/>
              <a:t>14/11/2015</a:t>
            </a:fld>
            <a:endParaRPr lang="es-B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C56B-6325-4601-A14D-7EEA20F5BBCA}" type="datetime1">
              <a:rPr lang="es-BO" smtClean="0"/>
              <a:t>14/11/2015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A7A1-90AA-4982-AD35-222290911CA8}" type="datetime1">
              <a:rPr lang="es-BO" smtClean="0"/>
              <a:t>14/11/2015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784D-E8DC-4EC0-8D18-B53D209D075B}" type="datetime1">
              <a:rPr lang="es-BO" smtClean="0"/>
              <a:t>14/11/2015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DB2A-D57A-4017-9077-67A296BDF1BA}" type="datetime1">
              <a:rPr lang="es-BO" smtClean="0"/>
              <a:t>14/11/2015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9675-1802-46BD-9D8B-1FBDFD3AD021}" type="datetime1">
              <a:rPr lang="es-BO" smtClean="0"/>
              <a:t>14/11/2015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C5AD-9E2B-4CE3-88F0-B3392E5BAC64}" type="datetime1">
              <a:rPr lang="es-BO" smtClean="0"/>
              <a:t>14/11/2015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1AC1-4BD3-478A-8C7A-AA39875E03D9}" type="datetime1">
              <a:rPr lang="es-BO" smtClean="0"/>
              <a:t>14/11/2015</a:t>
            </a:fld>
            <a:endParaRPr lang="es-BO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A643-72FE-4017-9D9E-3A9B84307A35}" type="datetime1">
              <a:rPr lang="es-BO" smtClean="0"/>
              <a:t>14/11/2015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4345-A6FA-405F-B256-3A8CD2C4AC91}" type="datetime1">
              <a:rPr lang="es-BO" smtClean="0"/>
              <a:t>14/11/2015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0D03DBD-577D-4E3F-A47E-2192D4DF0BC8}" type="datetime1">
              <a:rPr lang="es-BO" smtClean="0"/>
              <a:t>14/11/2015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9000">
              <a:schemeClr val="accent1">
                <a:lumMod val="97000"/>
                <a:lumOff val="3000"/>
              </a:schemeClr>
            </a:gs>
            <a:gs pos="81000">
              <a:schemeClr val="bg2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45D0E4-8699-4BE5-97C6-B6BDCDD4020D}" type="datetime1">
              <a:rPr lang="es-BO" smtClean="0"/>
              <a:t>14/11/2015</a:t>
            </a:fld>
            <a:endParaRPr lang="es-B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s-BO" smtClean="0"/>
              <a:t>COMERCIO EN BOLIVIA</a:t>
            </a:r>
            <a:endParaRPr lang="es-B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78D303-2C2E-414C-A55D-9FCEF701DB83}" type="slidenum">
              <a:rPr lang="es-BO" smtClean="0"/>
              <a:t>‹Nº›</a:t>
            </a:fld>
            <a:endParaRPr lang="es-B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ju.tv/2014/06/nuevo-cdigo-de-comercio-de-Bolivia-prev-reconocer-solo-3-tipos-de-sociedad/" TargetMode="External"/><Relationship Id="rId2" Type="http://schemas.openxmlformats.org/officeDocument/2006/relationships/hyperlink" Target="https://debitoor.es/glosario/definicion-codigo-de-comerci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uees.la/comercio-exterio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liviaemprende.com/wp-content/uploads/2014/03/Negocio-Julio-Alto-concentraciones-comerci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14" y="3010939"/>
            <a:ext cx="4438190" cy="3425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.bp.blogspot.com/-CmzZQ3Ec0Mo/UA1_-VHVCsI/AAAAAAAAAGg/35mEjRhu0o4/s1600/fce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" y="521648"/>
            <a:ext cx="1584176" cy="153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istemas.uto.edu.bo/saga/imagenes/uto_b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503377"/>
            <a:ext cx="1728192" cy="1527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610394" y="696513"/>
            <a:ext cx="7779197" cy="1364335"/>
            <a:chOff x="610394" y="220263"/>
            <a:chExt cx="7779197" cy="1364335"/>
          </a:xfrm>
        </p:grpSpPr>
        <p:sp>
          <p:nvSpPr>
            <p:cNvPr id="7" name="CuadroTexto 6"/>
            <p:cNvSpPr txBox="1"/>
            <p:nvPr/>
          </p:nvSpPr>
          <p:spPr>
            <a:xfrm>
              <a:off x="610394" y="220263"/>
              <a:ext cx="7779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 smtClean="0">
                  <a:ln>
                    <a:solidFill>
                      <a:srgbClr val="CC0000"/>
                    </a:solidFill>
                  </a:ln>
                  <a:solidFill>
                    <a:schemeClr val="tx1">
                      <a:lumMod val="75000"/>
                    </a:schemeClr>
                  </a:solidFill>
                  <a:latin typeface="Arial Black" panose="020B0A04020102020204" pitchFamily="34" charset="0"/>
                </a:rPr>
                <a:t>UNIVERSIDAD TÉCNICA DE ORURO</a:t>
              </a:r>
              <a:endParaRPr lang="es-MX" sz="2400" dirty="0">
                <a:ln>
                  <a:solidFill>
                    <a:srgbClr val="CC0000"/>
                  </a:soli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032893" y="753601"/>
              <a:ext cx="7247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 smtClean="0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  <a:latin typeface="Arial Black" panose="020B0A04020102020204" pitchFamily="34" charset="0"/>
                </a:rPr>
                <a:t>Facultad de ciencias económicas financieras y administrativas</a:t>
              </a:r>
              <a:endParaRPr lang="es-MX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05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Rockwell Extra Bold" panose="020609030405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2.2.-CÁMARA DE COMERCIO DE ORURO (CCD)</a:t>
            </a:r>
            <a:r>
              <a:rPr lang="es-BO" sz="2000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BO" sz="2000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BO" sz="1600" b="1" i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BO" sz="1600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BO" sz="1600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s-MX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9697" y="616403"/>
            <a:ext cx="40329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600" b="1" i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MISION</a:t>
            </a:r>
            <a:r>
              <a:rPr lang="es-BO" sz="1200" b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BO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BO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Impulsar y promover el desarrollo y fortalecimiento del comercio, representando y defendiendo los intereses de sus afiliados y de la libre empresa.</a:t>
            </a:r>
            <a:br>
              <a:rPr lang="es-BO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BO" sz="16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BO" sz="16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s-MX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16839" y="616403"/>
            <a:ext cx="4031907" cy="152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>
              <a:lnSpc>
                <a:spcPct val="150000"/>
              </a:lnSpc>
              <a:spcAft>
                <a:spcPts val="1200"/>
              </a:spcAft>
            </a:pPr>
            <a:r>
              <a:rPr lang="es-BO" sz="1600" b="1" i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VISION</a:t>
            </a:r>
            <a:r>
              <a:rPr lang="es-BO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BO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BO" sz="16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Constituirse en la institución líder del pensamiento y acción empresarial de la región.</a:t>
            </a:r>
            <a:endParaRPr lang="es-MX" sz="1600" b="1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1963683"/>
            <a:ext cx="8172413" cy="463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lnSpc>
                <a:spcPct val="150000"/>
              </a:lnSpc>
              <a:spcAft>
                <a:spcPts val="1200"/>
              </a:spcAft>
            </a:pPr>
            <a:r>
              <a:rPr lang="es-BO" sz="2800" b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b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FINES</a:t>
            </a:r>
            <a:endParaRPr lang="es-MX" sz="2000" dirty="0">
              <a:ln>
                <a:solidFill>
                  <a:srgbClr val="0000FF"/>
                </a:solidFill>
              </a:ln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Impulsar el desarrollo y fortalecimiento del comercio en el conjunto de la </a:t>
            </a:r>
            <a:r>
              <a:rPr lang="es-BO" sz="1400" b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economia</a:t>
            </a: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regional y nacional. </a:t>
            </a:r>
            <a:endParaRPr lang="es-MX" sz="14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Ejercer la representación del comercio legalmente establecido ante los órganos del  estado e instituciones públicas y privadas nacionales o extranjeras. </a:t>
            </a:r>
            <a:endParaRPr lang="es-MX" sz="14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Velar por la vigencia de los derechos y el cumplimiento de las obligaciones del comercio, considerando su estrecha vinculación con sus objetivos de orden regional y nacional. </a:t>
            </a:r>
            <a:endParaRPr lang="es-MX" sz="14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Prestar asesoramiento a sus asociados en áreas propias de su actividad. </a:t>
            </a:r>
            <a:endParaRPr lang="es-MX" sz="14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Contribuir a la mayor capacitación del empresario y sus colaboradores, tomando </a:t>
            </a:r>
            <a:r>
              <a:rPr lang="es-BO" sz="1400" b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cuenta </a:t>
            </a: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dinámica </a:t>
            </a:r>
            <a:r>
              <a:rPr lang="es-BO" sz="1400" b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evolución </a:t>
            </a: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 comercio. </a:t>
            </a:r>
            <a:endParaRPr lang="es-MX" sz="14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950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504" y="188640"/>
            <a:ext cx="864096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lnSpc>
                <a:spcPct val="115000"/>
              </a:lnSpc>
              <a:spcAft>
                <a:spcPts val="1000"/>
              </a:spcAft>
            </a:pPr>
            <a:r>
              <a:rPr lang="es-BO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Rockwell Extra Bold" panose="020609030405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2.3.- INSTITUCIONES RELACIONADAS CON EL COMERCIO:</a:t>
            </a:r>
            <a:endParaRPr lang="es-MX" sz="1600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528" y="917906"/>
            <a:ext cx="4572000" cy="5161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r>
              <a:rPr lang="es-BO" b="1" dirty="0">
                <a:ln>
                  <a:solidFill>
                    <a:srgbClr val="0000FF"/>
                  </a:solidFill>
                </a:ln>
              </a:rPr>
              <a:t>FUNDEMPRESA</a:t>
            </a:r>
            <a:endParaRPr lang="es-MX" dirty="0">
              <a:ln>
                <a:solidFill>
                  <a:srgbClr val="0000FF"/>
                </a:solidFill>
              </a:ln>
            </a:endParaRPr>
          </a:p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r>
              <a:rPr lang="es-ES" b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institución sin fines de lucro encargada de</a:t>
            </a:r>
            <a:r>
              <a:rPr lang="es-ES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registrar a todas las sociedades comerciales y empresas unipersonales que operan en el territorio nacional, sin importar su tamaño, ubicación geográfica o actividad económica. </a:t>
            </a:r>
            <a:br>
              <a:rPr lang="es-ES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Registrar los actos comerciales de las sociedades comerciales y empresas unipersonales para que sean públicos.</a:t>
            </a:r>
            <a:endParaRPr lang="es-MX" b="1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t2.gstatic.com/images?q=tbn:ANd9GcRgvNSvrIQNRUundsYMta3nCauXIVywBLw0jO7OsdSVyVi6YXbF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70" y="1222330"/>
            <a:ext cx="4043218" cy="485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920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466894"/>
            <a:ext cx="4104456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r>
              <a:rPr lang="es-ES" b="1" i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MISION</a:t>
            </a:r>
            <a:endParaRPr lang="es-MX" b="1" dirty="0">
              <a:ln>
                <a:solidFill>
                  <a:srgbClr val="0000FF"/>
                </a:solidFill>
              </a:ln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Fundempresa  es una fundación sin fines de lucro que opera en el registro de comercio de Bolivia, brindando un servicio eficiente a los empresarios y al estado, orientado a la mejora continua y al apoyo del desarrollo empresarial</a:t>
            </a:r>
            <a:r>
              <a:rPr lang="es-ES" b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s-ES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s-MX" b="1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32092" y="620688"/>
            <a:ext cx="430397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es-ES" b="1" i="1" dirty="0">
                <a:ln>
                  <a:solidFill>
                    <a:srgbClr val="0000FF"/>
                  </a:solidFill>
                </a:ln>
              </a:rPr>
              <a:t>VISION</a:t>
            </a:r>
            <a:endParaRPr lang="es-MX" b="1" dirty="0">
              <a:ln>
                <a:solidFill>
                  <a:srgbClr val="0000FF"/>
                </a:solidFill>
              </a:ln>
            </a:endParaRPr>
          </a:p>
          <a:p>
            <a:r>
              <a:rPr lang="es-ES" b="1" dirty="0"/>
              <a:t>Ser referente institucional de información para el apoyo al desarrollo empresarial en Bolivia.</a:t>
            </a:r>
            <a:endParaRPr lang="es-MX" b="1" dirty="0"/>
          </a:p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endParaRPr lang="es-MX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fundempresa.org.bo/img/news/img0_nuevas_oficinas_en_cadecocruz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8" y="3276574"/>
            <a:ext cx="3316212" cy="24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1.gstatic.com/images?q=tbn:ANd9GcSQT7MFxPWrNKeVf3Rn2NgLGFjkDgi8Wk5cCb9QPdFIKaI6nJ7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59456"/>
            <a:ext cx="48291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319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404664"/>
            <a:ext cx="7920880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lnSpc>
                <a:spcPct val="115000"/>
              </a:lnSpc>
              <a:spcAft>
                <a:spcPts val="1000"/>
              </a:spcAft>
            </a:pPr>
            <a:r>
              <a:rPr lang="es-ES" sz="1200" b="1" i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S.I.N </a:t>
            </a:r>
            <a:endParaRPr lang="es-MX" sz="1050" b="1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80340" algn="just">
              <a:lnSpc>
                <a:spcPct val="115000"/>
              </a:lnSpc>
              <a:spcAft>
                <a:spcPts val="1000"/>
              </a:spcAft>
            </a:pPr>
            <a:r>
              <a:rPr lang="es-BO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de Servicio de Impuestos Nacionales - S.I.N 22 de diciembre de 2000</a:t>
            </a:r>
            <a:endParaRPr lang="es-MX" sz="1050" b="1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0487" y="1340768"/>
            <a:ext cx="8356697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r>
              <a:rPr lang="es-BO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Servicio de Impuestos Nacionales es una entidad de derecho público, autárquica con independencia administrativa, funcional, técnica y financiera, con jurisdicción y competencia en todo el territorio nacional, personería jurídica y patrimonio propio</a:t>
            </a:r>
            <a:r>
              <a:rPr lang="es-BO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BO" sz="1600" b="1" dirty="0">
                <a:solidFill>
                  <a:schemeClr val="tx1">
                    <a:lumMod val="95000"/>
                  </a:schemeClr>
                </a:solidFill>
              </a:rPr>
              <a:t> La función del Servicio de Impuestos Nacionales es administrar el sistema de impuestos y tiene como misión optimizar las recaudaciones, mediante: la administración, aplicación, recaudación y fiscalización eficiente y eficaz de los impuestos internos, la orientación y facilitación del cumplimiento voluntario, veraz y oportuno de las obligaciones tributarias y la cobranza y sanción de los que incumplen de acuerdo a lo que establece el Código Tributario, con excepción de los tributos que por Ley administran, recaudan y fiscalizan las municipalidades.</a:t>
            </a:r>
            <a:endParaRPr lang="es-MX" sz="1600" b="1" dirty="0">
              <a:solidFill>
                <a:schemeClr val="tx1">
                  <a:lumMod val="95000"/>
                </a:schemeClr>
              </a:solidFill>
            </a:endParaRPr>
          </a:p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endParaRPr lang="es-MX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310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404664"/>
            <a:ext cx="69127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r>
              <a:rPr lang="es-ES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3.-PRINCIPALES NORMAS JURIDICAS</a:t>
            </a:r>
            <a:endParaRPr lang="es-MX" sz="1400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44" y="912495"/>
            <a:ext cx="429027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r>
              <a:rPr lang="es-ES" b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Rockwell Extra Bold" panose="020609030405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3.1.- CODIGO DE COMERCIO</a:t>
            </a:r>
            <a:endParaRPr lang="es-MX" sz="1600" dirty="0">
              <a:ln>
                <a:solidFill>
                  <a:srgbClr val="0000FF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image.slidesharecdn.com/clase5y6-tiposdesociedades-090331135459-phpapp01/95/clase-5-y-6-tipos-de-sociedades-2-728.jpg?cb=12385077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18820" r="1522" b="5581"/>
          <a:stretch/>
        </p:blipFill>
        <p:spPr bwMode="auto">
          <a:xfrm>
            <a:off x="467544" y="1420326"/>
            <a:ext cx="8064896" cy="478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243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9000">
              <a:schemeClr val="accent1">
                <a:lumMod val="97000"/>
                <a:lumOff val="3000"/>
              </a:schemeClr>
            </a:gs>
            <a:gs pos="81000">
              <a:schemeClr val="tx1">
                <a:lumMod val="8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08520" y="74588"/>
            <a:ext cx="809285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r>
              <a:rPr lang="es-BO" b="1" dirty="0">
                <a:ln>
                  <a:solidFill>
                    <a:srgbClr val="FFC000"/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 DEL CODIGO DEL </a:t>
            </a:r>
            <a:r>
              <a:rPr lang="es-BO" b="1" dirty="0" smtClean="0">
                <a:ln>
                  <a:solidFill>
                    <a:srgbClr val="FFC000"/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COMERCIO</a:t>
            </a:r>
            <a:endParaRPr lang="es-MX" dirty="0">
              <a:ln>
                <a:solidFill>
                  <a:srgbClr val="FFC000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663"/>
            <a:ext cx="7560840" cy="597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48323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3528" y="188640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lnSpc>
                <a:spcPct val="150000"/>
              </a:lnSpc>
              <a:spcAft>
                <a:spcPts val="1000"/>
              </a:spcAft>
            </a:pPr>
            <a:r>
              <a:rPr lang="es-BO" sz="2400" b="1" dirty="0">
                <a:ln>
                  <a:solidFill>
                    <a:srgbClr val="FFC000"/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ASPECTOS DEL CÓDIGO DE COMERCIO</a:t>
            </a:r>
            <a:endParaRPr lang="es-MX" sz="2400" b="1" dirty="0">
              <a:ln>
                <a:solidFill>
                  <a:srgbClr val="FFC000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980728"/>
            <a:ext cx="8136904" cy="459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>
              <a:lnSpc>
                <a:spcPct val="150000"/>
              </a:lnSpc>
              <a:spcAft>
                <a:spcPts val="1000"/>
              </a:spcAft>
            </a:pPr>
            <a:r>
              <a:rPr lang="es-BO" sz="2400" b="1" dirty="0">
                <a:ln>
                  <a:solidFill>
                    <a:srgbClr val="0000FF"/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SOCIEDADES:</a:t>
            </a:r>
            <a:endParaRPr lang="es-MX" sz="2400" b="1" dirty="0">
              <a:ln>
                <a:solidFill>
                  <a:srgbClr val="0000F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B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 </a:t>
            </a:r>
            <a:r>
              <a:rPr lang="es-B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colectiva</a:t>
            </a:r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B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 en comandita simple</a:t>
            </a:r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B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 de responsabilidad limitada</a:t>
            </a:r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B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 en comandita por acciones</a:t>
            </a:r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B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 anónima </a:t>
            </a:r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B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Asociación accidental o de cuentas en participación</a:t>
            </a:r>
            <a:endParaRPr lang="es-MX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216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3568" y="692696"/>
            <a:ext cx="7182544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r>
              <a:rPr lang="es-BO" sz="2000" b="1" dirty="0">
                <a:ln>
                  <a:solidFill>
                    <a:srgbClr val="0000FF"/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CARACTERISTICAS DE LAS SOCIEDADES:</a:t>
            </a:r>
            <a:endParaRPr lang="es-MX" sz="2000" b="1" dirty="0">
              <a:ln>
                <a:solidFill>
                  <a:srgbClr val="0000FF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s-BO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Socios 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s-BO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s-BO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Razón social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s-BO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s-BO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Constitución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s-BO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Aportes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s-BO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Disolución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BO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BO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MX" sz="2000" dirty="0"/>
          </a:p>
        </p:txBody>
      </p:sp>
      <p:pic>
        <p:nvPicPr>
          <p:cNvPr id="18434" name="Picture 2" descr="http://ecx.images-amazon.com/images/I/51JfhvUNqfL._BO2,204,203,200_PIsitb-sticker-v3-big,TopRight,0,-55_SX324_SY324_PIkin4,BottomRight,1,22_AA300_SH20_OU3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t="12599" r="26921" b="9281"/>
          <a:stretch/>
        </p:blipFill>
        <p:spPr bwMode="auto">
          <a:xfrm>
            <a:off x="5076056" y="1513895"/>
            <a:ext cx="3528392" cy="3877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768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404664"/>
            <a:ext cx="3797835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4.-DESARROLLO DEL SECTOR </a:t>
            </a:r>
            <a:endParaRPr lang="es-MX" sz="1400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://boliviaemprende.com/wp-content/uploads/2015/05/base-empresarial-activa-por-gesti%C3%B3n-bolivia-20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6731" b="5163"/>
          <a:stretch/>
        </p:blipFill>
        <p:spPr bwMode="auto">
          <a:xfrm>
            <a:off x="251520" y="1185596"/>
            <a:ext cx="8640960" cy="5232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83568" y="794078"/>
            <a:ext cx="1860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ln>
                  <a:solidFill>
                    <a:srgbClr val="0000FF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</a:rPr>
              <a:t>ESTADISTICAS</a:t>
            </a:r>
            <a:endParaRPr lang="es-MX" dirty="0">
              <a:ln>
                <a:solidFill>
                  <a:srgbClr val="0000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647602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Imagen 2" descr="http://www.impuestos.gob.bo/images/comunicacion/noticias/2015/AGOSTO-RECAUDACION-ACUMULAD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11560" y="439713"/>
            <a:ext cx="80648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SIN recaudó Bs 34.954,5 millones hasta agosto, destacan el IVA y el IT </a:t>
            </a:r>
            <a:endParaRPr lang="es-MX" sz="1600" dirty="0">
              <a:ln>
                <a:solidFill>
                  <a:srgbClr val="0000FF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357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103376" cy="5666184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es-BO" sz="96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EL COMERCIO EN BOLIVIA</a:t>
            </a:r>
            <a:endParaRPr lang="es-BO" sz="96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4" name="Picture 10" descr="http://www.embajadadebolivia.com.ar/img-hoy/comercio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" y="0"/>
            <a:ext cx="911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67544" y="485056"/>
            <a:ext cx="8103376" cy="5666184"/>
          </a:xfrm>
          <a:prstGeom prst="rect">
            <a:avLst/>
          </a:prstGeom>
        </p:spPr>
        <p:txBody>
          <a:bodyPr vert="horz" lIns="45720" rIns="45720" numCol="1" anchor="t">
            <a:prstTxWarp prst="textChevron">
              <a:avLst/>
            </a:prstTxWarp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9600" cap="none" dirty="0" smtClean="0">
                <a:ln w="0">
                  <a:solidFill>
                    <a:srgbClr val="FFC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EL COMERCIO EN BOLIVIA</a:t>
            </a:r>
            <a:endParaRPr lang="es-BO" sz="9600" cap="none" dirty="0">
              <a:ln w="0">
                <a:solidFill>
                  <a:srgbClr val="FFC00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7028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332656"/>
            <a:ext cx="3419526" cy="424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2000" b="1" i="1" dirty="0">
                <a:ln>
                  <a:solidFill>
                    <a:srgbClr val="0000FF"/>
                  </a:solidFill>
                </a:ln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Comercio formal, informal</a:t>
            </a:r>
            <a:endParaRPr lang="es-MX" sz="1600" dirty="0">
              <a:ln>
                <a:solidFill>
                  <a:srgbClr val="0000FF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http://www.cimacnoticias.com.mx/sites/default/files/grafica_monedero_5ago201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4138" r="6438" b="19959"/>
          <a:stretch/>
        </p:blipFill>
        <p:spPr bwMode="auto">
          <a:xfrm>
            <a:off x="395536" y="908720"/>
            <a:ext cx="8280920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2913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260648"/>
            <a:ext cx="8064896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b="1" i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EXPORTACIOMES E IMPORTACIONES DE BOLIVIA</a:t>
            </a:r>
            <a:endParaRPr lang="es-MX" sz="1600" dirty="0">
              <a:ln>
                <a:solidFill>
                  <a:srgbClr val="0000FF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://www.economiabolivia.net/wp-content/uploads/2014/02/Evolucion-comercio-exterior-pais_LRZIMA20140217_0004_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-3669"/>
          <a:stretch/>
        </p:blipFill>
        <p:spPr bwMode="auto">
          <a:xfrm>
            <a:off x="539552" y="764704"/>
            <a:ext cx="8033583" cy="5784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779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Imagen 2" descr="http://www.ine.gob.bo/images/graficos/comex.png?0,33909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5492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2879" t="21393" r="14916" b="35116"/>
          <a:stretch/>
        </p:blipFill>
        <p:spPr bwMode="auto">
          <a:xfrm>
            <a:off x="467544" y="260647"/>
            <a:ext cx="8280920" cy="615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79297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3073" t="25385" r="14432" b="24490"/>
          <a:stretch/>
        </p:blipFill>
        <p:spPr bwMode="auto">
          <a:xfrm>
            <a:off x="366444" y="332655"/>
            <a:ext cx="8454028" cy="6085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39949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476672"/>
            <a:ext cx="2422458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5.- PERSPECTIVAS</a:t>
            </a:r>
            <a:endParaRPr lang="es-MX" sz="1400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1124744"/>
            <a:ext cx="8496944" cy="254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s-BO" b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economía boliviana tendrá el tercer mayor crecimiento en la región durante el presente año, al avanzar 4.7%, solo superado por Panamá, cuya economía crecerá 7.3% y Perú con un crecimiento de 5.5%, proyectó el Banco Mundial.</a:t>
            </a:r>
            <a:endParaRPr lang="es-MX" sz="1600" b="1" smtClean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es-BO" b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los años 2015 y 2016 el organismo internacional proyecta que el PBI del Bolivia crecerá 4.0% y 3.6%, respectivamente, con lo que avizora un desaceleración con respecto a los datos de crecimiento de los último años.</a:t>
            </a:r>
            <a:endParaRPr lang="es-MX" sz="1600" b="1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5536" y="3670056"/>
            <a:ext cx="8352928" cy="284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16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BILIOGRAFIA</a:t>
            </a:r>
            <a:endParaRPr lang="es-MX" sz="1200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http://es.slideshare.net/kloper/comercio-formal-e-informal</a:t>
            </a:r>
            <a:endParaRPr lang="es-MX" sz="12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1400" b="1" u="sng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https://debitoor.es/glosario/definicion-codigo-de-comercio</a:t>
            </a:r>
            <a:endParaRPr lang="es-MX" sz="12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1400" b="1" u="sng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http://eju.tv/2014/06/nuevo-cdigo-de-comercio-de-Bolivia-prev-reconocer-solo-3-tipos-de-sociedad/</a:t>
            </a:r>
            <a:endParaRPr lang="es-MX" sz="12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Biblioteca-</a:t>
            </a:r>
            <a:r>
              <a:rPr lang="es-BO" sz="1400" b="1" baseline="-25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 – manual de derecho comercial (Limberg duran Ortiz)</a:t>
            </a:r>
            <a:endParaRPr lang="es-MX" sz="12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1200" b="1" u="sng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http://quees.la/comercio-exterior/</a:t>
            </a:r>
            <a:endParaRPr lang="es-MX" sz="12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b="1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06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/>
          <a:lstStyle/>
          <a:p>
            <a:pPr algn="ctr"/>
            <a:r>
              <a:rPr lang="es-BO" dirty="0" smtClean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COMERCIO</a:t>
            </a:r>
            <a:endParaRPr lang="es-BO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sz="3200" dirty="0"/>
              <a:t>E</a:t>
            </a:r>
            <a:r>
              <a:rPr lang="es-BO" sz="3200" dirty="0" smtClean="0"/>
              <a:t>s </a:t>
            </a:r>
            <a:r>
              <a:rPr lang="es-BO" sz="3200" dirty="0"/>
              <a:t>la compra, venta e intercambio de bienes o servicios con fines </a:t>
            </a:r>
            <a:r>
              <a:rPr lang="es-BO" sz="3200" dirty="0" smtClean="0"/>
              <a:t>lucrativos.</a:t>
            </a:r>
          </a:p>
          <a:p>
            <a:r>
              <a:rPr lang="es-BO" sz="3200" dirty="0"/>
              <a:t>El comercio, en otras palabras, es una </a:t>
            </a:r>
            <a:r>
              <a:rPr lang="es-BO" sz="3200" b="1" dirty="0"/>
              <a:t>actividad social y económica</a:t>
            </a:r>
            <a:r>
              <a:rPr lang="es-BO" sz="3200" dirty="0"/>
              <a:t> que implica la adquisición y el traspaso de mercancías. </a:t>
            </a:r>
            <a:endParaRPr lang="es-BO" sz="3200" dirty="0" smtClean="0"/>
          </a:p>
          <a:p>
            <a:r>
              <a:rPr lang="es-BO" sz="3200" dirty="0"/>
              <a:t>El medio de intercambio en el comercio suele ser el </a:t>
            </a:r>
            <a:r>
              <a:rPr lang="es-BO" sz="3200" b="1" dirty="0"/>
              <a:t>dinero</a:t>
            </a:r>
            <a:r>
              <a:rPr lang="es-BO" sz="3200" dirty="0"/>
              <a:t>.</a:t>
            </a:r>
          </a:p>
          <a:p>
            <a:pPr marL="36576" indent="0">
              <a:buNone/>
            </a:pPr>
            <a:endParaRPr lang="es-BO" dirty="0"/>
          </a:p>
        </p:txBody>
      </p:sp>
      <p:sp>
        <p:nvSpPr>
          <p:cNvPr id="6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46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6158" y="18175"/>
            <a:ext cx="9144000" cy="6741368"/>
          </a:xfrm>
        </p:spPr>
        <p:txBody>
          <a:bodyPr>
            <a:normAutofit/>
          </a:bodyPr>
          <a:lstStyle/>
          <a:p>
            <a:r>
              <a:rPr lang="es-BO" sz="800" dirty="0" smtClean="0"/>
              <a:t/>
            </a:r>
            <a:br>
              <a:rPr lang="es-BO" sz="800" dirty="0" smtClean="0"/>
            </a:br>
            <a:endParaRPr lang="es-BO" sz="800" dirty="0"/>
          </a:p>
        </p:txBody>
      </p:sp>
      <p:sp>
        <p:nvSpPr>
          <p:cNvPr id="6" name="5 Rectángulo"/>
          <p:cNvSpPr/>
          <p:nvPr/>
        </p:nvSpPr>
        <p:spPr>
          <a:xfrm>
            <a:off x="234496" y="1142774"/>
            <a:ext cx="56521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BO" b="1" i="1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es-BO" sz="2800" b="1" i="1" dirty="0" smtClean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+mj-lt"/>
              </a:rPr>
              <a:t>COMERCIO </a:t>
            </a:r>
            <a:r>
              <a:rPr lang="es-BO" sz="2800" b="1" i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+mj-lt"/>
              </a:rPr>
              <a:t>FORMAL</a:t>
            </a:r>
            <a:r>
              <a:rPr lang="es-BO" sz="2800" b="1" i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/>
            </a:r>
            <a:br>
              <a:rPr lang="es-BO" sz="2800" b="1" i="1" dirty="0">
                <a:solidFill>
                  <a:schemeClr val="tx1">
                    <a:lumMod val="95000"/>
                  </a:schemeClr>
                </a:solidFill>
                <a:latin typeface="+mj-lt"/>
              </a:rPr>
            </a:br>
            <a:endParaRPr lang="es-BO" sz="2800" b="1" i="1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es-BO" sz="2400" b="1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El </a:t>
            </a:r>
            <a:r>
              <a:rPr lang="es-BO" sz="2400" b="1" i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comercio formal es aquel que se rige bajo las normas de comercio del país en donde se efectúa, por lo cual se ampara en los estatutos legales </a:t>
            </a:r>
            <a:r>
              <a:rPr lang="es-BO" sz="2400" b="1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vigentes .Está </a:t>
            </a:r>
            <a:r>
              <a:rPr lang="es-BO" sz="2400" b="1" i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registrado ante las autoridades </a:t>
            </a:r>
            <a:r>
              <a:rPr lang="es-BO" sz="2400" b="1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que </a:t>
            </a:r>
            <a:r>
              <a:rPr lang="es-BO" sz="2400" b="1" i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reportan sus movimientos económicos. </a:t>
            </a:r>
            <a:r>
              <a:rPr lang="es-BO" sz="2400" b="1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El comercio formal lo realizan las  </a:t>
            </a:r>
            <a:r>
              <a:rPr lang="es-BO" sz="2400" b="1" i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personas físicas o morales con actividad empresarial y que cuentan con un local comercial, una marca y una razón social o nombre </a:t>
            </a:r>
            <a:r>
              <a:rPr lang="es-BO" sz="2400" b="1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  <a:endParaRPr lang="es-BO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4496" y="200382"/>
            <a:ext cx="3258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0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1.1 </a:t>
            </a:r>
            <a:r>
              <a:rPr lang="es-BO" sz="28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CARACTERISTICAS</a:t>
            </a:r>
            <a:endParaRPr lang="es-BO" sz="2000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4" name="Picture 2" descr="http://definicion.de/wp-content/uploads/2009/02/actodecomer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62" y="1844824"/>
            <a:ext cx="255270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39552" y="837937"/>
            <a:ext cx="7803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b="1" i="1" dirty="0">
                <a:solidFill>
                  <a:schemeClr val="tx1">
                    <a:lumMod val="95000"/>
                  </a:schemeClr>
                </a:solidFill>
              </a:rPr>
              <a:t>EL COMERCIO SE DIVIDE EN 2: COMERCIO FORMAL Y COMERCIO INFORMAL</a:t>
            </a:r>
          </a:p>
        </p:txBody>
      </p:sp>
      <p:sp>
        <p:nvSpPr>
          <p:cNvPr id="10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33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3447" y="-16024"/>
            <a:ext cx="9144000" cy="6874024"/>
          </a:xfrm>
        </p:spPr>
        <p:txBody>
          <a:bodyPr numCol="1" spcCol="180000">
            <a:normAutofit/>
          </a:bodyPr>
          <a:lstStyle/>
          <a:p>
            <a:r>
              <a:rPr lang="es-BO" sz="2000" b="1" i="1" dirty="0" smtClean="0">
                <a:ln>
                  <a:solidFill>
                    <a:srgbClr val="0000FF"/>
                  </a:solidFill>
                </a:ln>
              </a:rPr>
              <a:t>      VENTAJAS </a:t>
            </a:r>
            <a:r>
              <a:rPr lang="es-BO" sz="2000" b="1" i="1" dirty="0">
                <a:ln>
                  <a:solidFill>
                    <a:srgbClr val="0000FF"/>
                  </a:solidFill>
                </a:ln>
              </a:rPr>
              <a:t>DEL </a:t>
            </a:r>
            <a:br>
              <a:rPr lang="es-BO" sz="2000" b="1" i="1" dirty="0">
                <a:ln>
                  <a:solidFill>
                    <a:srgbClr val="0000FF"/>
                  </a:solidFill>
                </a:ln>
              </a:rPr>
            </a:br>
            <a:r>
              <a:rPr lang="es-BO" sz="2000" b="1" i="1" dirty="0">
                <a:ln>
                  <a:solidFill>
                    <a:srgbClr val="0000FF"/>
                  </a:solidFill>
                </a:ln>
              </a:rPr>
              <a:t>      COMERCIO </a:t>
            </a:r>
            <a:r>
              <a:rPr lang="es-BO" sz="2000" b="1" i="1" dirty="0" smtClean="0">
                <a:ln>
                  <a:solidFill>
                    <a:srgbClr val="0000FF"/>
                  </a:solidFill>
                </a:ln>
              </a:rPr>
              <a:t>FORMAL</a:t>
            </a:r>
            <a:r>
              <a:rPr lang="es-BO" sz="2000" dirty="0"/>
              <a:t/>
            </a:r>
            <a:br>
              <a:rPr lang="es-BO" sz="2000" dirty="0"/>
            </a:br>
            <a:r>
              <a:rPr lang="es-BO" sz="2000" dirty="0" smtClean="0"/>
              <a:t/>
            </a:r>
            <a:br>
              <a:rPr lang="es-BO" sz="2000" dirty="0" smtClean="0"/>
            </a:br>
            <a:r>
              <a:rPr lang="es-BO" sz="2000" dirty="0" smtClean="0"/>
              <a:t>           </a:t>
            </a:r>
            <a:r>
              <a:rPr lang="es-BO" sz="2000" baseline="-25000" dirty="0" smtClean="0"/>
              <a:t>*</a:t>
            </a:r>
            <a:r>
              <a:rPr lang="es-BO" sz="2000" dirty="0" smtClean="0"/>
              <a:t>Instalaciones </a:t>
            </a:r>
            <a:r>
              <a:rPr lang="es-BO" sz="2000" dirty="0"/>
              <a:t>adecuadas e </a:t>
            </a:r>
            <a:r>
              <a:rPr lang="es-BO" sz="2000" dirty="0" smtClean="0"/>
              <a:t>higiénicas.</a:t>
            </a:r>
            <a:br>
              <a:rPr lang="es-BO" sz="2000" dirty="0" smtClean="0"/>
            </a:br>
            <a:r>
              <a:rPr lang="es-BO" sz="2000" dirty="0"/>
              <a:t/>
            </a:r>
            <a:br>
              <a:rPr lang="es-BO" sz="2000" dirty="0"/>
            </a:br>
            <a:r>
              <a:rPr lang="es-BO" sz="2000" dirty="0" smtClean="0"/>
              <a:t>           *Ambiente </a:t>
            </a:r>
            <a:r>
              <a:rPr lang="es-BO" sz="2000" dirty="0"/>
              <a:t>seguro.</a:t>
            </a:r>
            <a:br>
              <a:rPr lang="es-BO" sz="2000" dirty="0"/>
            </a:br>
            <a:r>
              <a:rPr lang="es-BO" sz="2000" dirty="0"/>
              <a:t/>
            </a:r>
            <a:br>
              <a:rPr lang="es-BO" sz="2000" dirty="0"/>
            </a:br>
            <a:r>
              <a:rPr lang="es-BO" sz="2000" dirty="0" smtClean="0"/>
              <a:t>           *Productos </a:t>
            </a:r>
            <a:r>
              <a:rPr lang="es-BO" sz="2000" dirty="0"/>
              <a:t>de calidad.</a:t>
            </a:r>
            <a:br>
              <a:rPr lang="es-BO" sz="2000" dirty="0"/>
            </a:br>
            <a:r>
              <a:rPr lang="es-BO" sz="2000" dirty="0"/>
              <a:t/>
            </a:r>
            <a:br>
              <a:rPr lang="es-BO" sz="2000" dirty="0"/>
            </a:br>
            <a:r>
              <a:rPr lang="es-BO" sz="2000" dirty="0" smtClean="0"/>
              <a:t>           *Variedad </a:t>
            </a:r>
            <a:r>
              <a:rPr lang="es-BO" sz="2000" dirty="0"/>
              <a:t>de productos y servicios. </a:t>
            </a:r>
            <a:r>
              <a:rPr lang="es-BO" sz="2000" dirty="0" smtClean="0"/>
              <a:t/>
            </a:r>
            <a:br>
              <a:rPr lang="es-BO" sz="2000" dirty="0" smtClean="0"/>
            </a:br>
            <a:r>
              <a:rPr lang="es-BO" sz="2000" dirty="0" smtClean="0">
                <a:ln>
                  <a:solidFill>
                    <a:srgbClr val="0000FF"/>
                  </a:solidFill>
                </a:ln>
              </a:rPr>
              <a:t/>
            </a:r>
            <a:br>
              <a:rPr lang="es-BO" sz="2000" dirty="0" smtClean="0">
                <a:ln>
                  <a:solidFill>
                    <a:srgbClr val="0000FF"/>
                  </a:solidFill>
                </a:ln>
              </a:rPr>
            </a:br>
            <a:r>
              <a:rPr lang="es-BO" sz="2000" dirty="0" smtClean="0">
                <a:ln>
                  <a:solidFill>
                    <a:srgbClr val="0000FF"/>
                  </a:solidFill>
                </a:ln>
              </a:rPr>
              <a:t>    </a:t>
            </a:r>
            <a:r>
              <a:rPr lang="es-BO" sz="2000" b="1" i="1" dirty="0" smtClean="0">
                <a:ln>
                  <a:solidFill>
                    <a:srgbClr val="0000FF"/>
                  </a:solidFill>
                </a:ln>
              </a:rPr>
              <a:t>DESVENTAJAS </a:t>
            </a:r>
            <a:r>
              <a:rPr lang="es-BO" sz="2000" b="1" i="1" dirty="0">
                <a:ln>
                  <a:solidFill>
                    <a:srgbClr val="0000FF"/>
                  </a:solidFill>
                </a:ln>
              </a:rPr>
              <a:t>DEL </a:t>
            </a:r>
            <a:br>
              <a:rPr lang="es-BO" sz="2000" b="1" i="1" dirty="0">
                <a:ln>
                  <a:solidFill>
                    <a:srgbClr val="0000FF"/>
                  </a:solidFill>
                </a:ln>
              </a:rPr>
            </a:br>
            <a:r>
              <a:rPr lang="es-BO" sz="2000" b="1" i="1" dirty="0" smtClean="0">
                <a:ln>
                  <a:solidFill>
                    <a:srgbClr val="0000FF"/>
                  </a:solidFill>
                </a:ln>
              </a:rPr>
              <a:t>   COMERCIO </a:t>
            </a:r>
            <a:r>
              <a:rPr lang="es-BO" sz="2000" b="1" i="1" dirty="0">
                <a:ln>
                  <a:solidFill>
                    <a:srgbClr val="0000FF"/>
                  </a:solidFill>
                </a:ln>
              </a:rPr>
              <a:t>FORMAL</a:t>
            </a:r>
            <a:br>
              <a:rPr lang="es-BO" sz="2000" b="1" i="1" dirty="0">
                <a:ln>
                  <a:solidFill>
                    <a:srgbClr val="0000FF"/>
                  </a:solidFill>
                </a:ln>
              </a:rPr>
            </a:br>
            <a:r>
              <a:rPr lang="es-BO" sz="2000" dirty="0"/>
              <a:t/>
            </a:r>
            <a:br>
              <a:rPr lang="es-BO" sz="2000" dirty="0"/>
            </a:br>
            <a:r>
              <a:rPr lang="es-BO" sz="2000" dirty="0" smtClean="0"/>
              <a:t>             *</a:t>
            </a:r>
            <a:r>
              <a:rPr lang="es-BO" sz="2000" dirty="0"/>
              <a:t>Tiene un costo elevado a las familias de escasos recursos económicos</a:t>
            </a:r>
            <a:r>
              <a:rPr lang="es-BO" sz="2000" dirty="0" smtClean="0"/>
              <a:t>,</a:t>
            </a:r>
            <a:br>
              <a:rPr lang="es-BO" sz="2000" dirty="0" smtClean="0"/>
            </a:br>
            <a:r>
              <a:rPr lang="es-BO" sz="2000" dirty="0"/>
              <a:t> </a:t>
            </a:r>
            <a:r>
              <a:rPr lang="es-BO" sz="2000" dirty="0" smtClean="0"/>
              <a:t>             </a:t>
            </a:r>
            <a:r>
              <a:rPr lang="es-BO" sz="2000" dirty="0"/>
              <a:t>les </a:t>
            </a:r>
            <a:r>
              <a:rPr lang="es-BO" sz="2000" dirty="0" smtClean="0"/>
              <a:t>resulta </a:t>
            </a:r>
            <a:r>
              <a:rPr lang="es-BO" sz="2000" dirty="0"/>
              <a:t>difícil adquirir los productos ofrecidos</a:t>
            </a:r>
            <a:r>
              <a:rPr lang="es-BO" sz="2000" b="1" i="1" dirty="0"/>
              <a:t> </a:t>
            </a:r>
            <a:r>
              <a:rPr lang="es-BO" sz="2000" dirty="0"/>
              <a:t>.</a:t>
            </a:r>
            <a:br>
              <a:rPr lang="es-BO" sz="2000" dirty="0"/>
            </a:br>
            <a:r>
              <a:rPr lang="es-BO" sz="2000" dirty="0" smtClean="0"/>
              <a:t/>
            </a:r>
            <a:br>
              <a:rPr lang="es-BO" sz="2000" dirty="0" smtClean="0"/>
            </a:br>
            <a:r>
              <a:rPr lang="es-BO" sz="2000" dirty="0"/>
              <a:t/>
            </a:r>
            <a:br>
              <a:rPr lang="es-BO" sz="2000" dirty="0"/>
            </a:br>
            <a:endParaRPr lang="es-BO" sz="2000" dirty="0"/>
          </a:p>
        </p:txBody>
      </p:sp>
      <p:pic>
        <p:nvPicPr>
          <p:cNvPr id="4" name="3 Imagen" descr="http://cd1.eju.tv/wp-content/uploads/2011/12/image29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16" y="404664"/>
            <a:ext cx="43559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228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23528" y="548680"/>
            <a:ext cx="8388424" cy="5679568"/>
            <a:chOff x="323528" y="548680"/>
            <a:chExt cx="8388424" cy="5679568"/>
          </a:xfrm>
        </p:grpSpPr>
        <p:sp>
          <p:nvSpPr>
            <p:cNvPr id="4" name="Rectángulo 3"/>
            <p:cNvSpPr/>
            <p:nvPr/>
          </p:nvSpPr>
          <p:spPr>
            <a:xfrm>
              <a:off x="323528" y="548680"/>
              <a:ext cx="4104456" cy="5679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marR="180340">
                <a:lnSpc>
                  <a:spcPct val="150000"/>
                </a:lnSpc>
                <a:spcAft>
                  <a:spcPts val="1000"/>
                </a:spcAft>
              </a:pPr>
              <a:r>
                <a:rPr lang="es-BO" sz="1400" b="1" i="1" dirty="0">
                  <a:ln>
                    <a:solidFill>
                      <a:srgbClr val="FFC000"/>
                    </a:solidFill>
                  </a:ln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PORQUE SE DA EL COMERCIO INFORMAL?</a:t>
              </a: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primera razón es el estatus económico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segunda tiene que ver con la baja eficiencia gubernamental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tercera es la deficiencia cultural</a:t>
              </a:r>
              <a:endPara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340" marR="180340">
                <a:lnSpc>
                  <a:spcPct val="150000"/>
                </a:lnSpc>
                <a:spcAft>
                  <a:spcPts val="1000"/>
                </a:spcAft>
              </a:pPr>
              <a:r>
                <a:rPr lang="es-BO" sz="1400" b="1" i="1" dirty="0">
                  <a:ln>
                    <a:solidFill>
                      <a:srgbClr val="FFC000"/>
                    </a:solidFill>
                  </a:ln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VENTAJAS DEL COMERCIO INFORMAL</a:t>
              </a: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Precios más bajos que en el comercio formal.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Posibilidad de regatear el precio.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Calidad aceptable en los productos.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Lugar accesible para realizar las compras.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 enfoca en la población que tiene menos recursos económicos.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Genera trabajo informal para cualquier persona. </a:t>
              </a:r>
              <a:endParaRPr lang="es-MX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139952" y="548680"/>
              <a:ext cx="4572000" cy="52281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0340" marR="180340">
                <a:lnSpc>
                  <a:spcPct val="150000"/>
                </a:lnSpc>
                <a:spcAft>
                  <a:spcPts val="1000"/>
                </a:spcAft>
              </a:pPr>
              <a:r>
                <a:rPr lang="es-BO" sz="1400" b="1" i="1" dirty="0">
                  <a:ln>
                    <a:solidFill>
                      <a:srgbClr val="FFC000"/>
                    </a:solidFill>
                  </a:ln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DESVENTAJAS DEL COMERCIO INFORMAL</a:t>
              </a: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falta de garantía en los productos y servicios.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 pueden encontrar productos robados o piratas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instalaciones inadecuadas.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Falta de higiene.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Unica</a:t>
              </a: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forma de pago: efectivo.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 estado no recibe ingresos por impuesto.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</a:t>
              </a:r>
              <a:r>
                <a:rPr lang="es-BO" sz="1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poblacion</a:t>
              </a: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viola las leyes.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Deshumaniza a la sociedad.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Genera inseguridad ciudadana.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Practicas ilegales. actividades económicas ilegales.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Facturación falsa.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Trafico de drogas.</a:t>
              </a:r>
              <a:b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Trafico de armas.</a:t>
              </a:r>
              <a:endParaRPr lang="es-MX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432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32656"/>
            <a:ext cx="399878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marR="180340" algn="just">
              <a:lnSpc>
                <a:spcPct val="115000"/>
              </a:lnSpc>
              <a:spcAft>
                <a:spcPts val="1000"/>
              </a:spcAft>
            </a:pPr>
            <a:r>
              <a:rPr lang="es-BO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1.2.- TIPOS DE COMERCIO</a:t>
            </a:r>
            <a:endParaRPr lang="es-MX" sz="1600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905043"/>
            <a:ext cx="3290644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18034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BO" b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COMERCIO EXTERIOR </a:t>
            </a:r>
            <a:endParaRPr lang="es-MX" dirty="0">
              <a:ln>
                <a:solidFill>
                  <a:srgbClr val="0000FF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804" y="1504387"/>
            <a:ext cx="39753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b="1" dirty="0">
                <a:latin typeface="Arial" panose="020B0604020202020204" pitchFamily="34" charset="0"/>
                <a:ea typeface="Times New Roman" panose="02020603050405020304" pitchFamily="18" charset="0"/>
              </a:rPr>
              <a:t>El comercio </a:t>
            </a:r>
            <a:r>
              <a:rPr lang="es-BO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exterior </a:t>
            </a:r>
            <a:r>
              <a:rPr lang="es-BO" b="1" dirty="0"/>
              <a:t>e</a:t>
            </a:r>
            <a:r>
              <a:rPr lang="es-BO" b="1" dirty="0" smtClean="0"/>
              <a:t>s </a:t>
            </a:r>
            <a:r>
              <a:rPr lang="es-BO" b="1" dirty="0"/>
              <a:t>lo que se hace exportando e importando productos. Estos negocios les dan beneficios a los distintos Países, Les generan divisas</a:t>
            </a:r>
            <a:r>
              <a:rPr lang="es-BO" b="1" dirty="0" smtClean="0"/>
              <a:t>.</a:t>
            </a:r>
          </a:p>
          <a:p>
            <a:r>
              <a:rPr lang="es-BO" b="1" dirty="0"/>
              <a:t>Se realiza a través  de las importaciones, o compra de mercancías de otro país, y de las exportaciones, o venta de mercancías a otros países. </a:t>
            </a:r>
            <a:endParaRPr lang="es-BO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98787" y="8759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b="1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 COMERCIO INTERIOR</a:t>
            </a:r>
            <a:r>
              <a:rPr lang="es-BO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s-BO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MX" dirty="0">
              <a:ln>
                <a:solidFill>
                  <a:srgbClr val="0000FF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027387" y="1546607"/>
            <a:ext cx="4865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El comercio </a:t>
            </a:r>
            <a:r>
              <a:rPr lang="es-BO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interior e</a:t>
            </a:r>
            <a:r>
              <a:rPr lang="es-BO" sz="1600" b="1" dirty="0" smtClean="0"/>
              <a:t>s </a:t>
            </a:r>
            <a:r>
              <a:rPr lang="es-BO" sz="1600" b="1" dirty="0"/>
              <a:t>el que se realiza dentro del mismo País, como ser la fabricación de productos que luego se venden entre comerciantes del mismo país, y el usuario los compra a diario. </a:t>
            </a:r>
            <a:r>
              <a:rPr lang="es-BO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MX" sz="1600" b="1" dirty="0"/>
          </a:p>
        </p:txBody>
      </p:sp>
      <p:sp>
        <p:nvSpPr>
          <p:cNvPr id="10" name="Rectángulo 9"/>
          <p:cNvSpPr/>
          <p:nvPr/>
        </p:nvSpPr>
        <p:spPr>
          <a:xfrm>
            <a:off x="4022189" y="2664642"/>
            <a:ext cx="4548598" cy="342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BO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dos tipos principales de comercio interior:</a:t>
            </a:r>
            <a:endParaRPr lang="es-MX" sz="12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BO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comercio al por mayor o mayorista. Es la primera fase de la actividad comercial. Las empresas mayoristas compran las mercancías a los productores para posteriormente vendérselas a los comerciantes minoristas.</a:t>
            </a:r>
            <a:endParaRPr lang="es-MX" sz="12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BO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comercio al por menor o minorista. Estos comerciantes compran a los mayoristas para luego vender directamente a los consumidores. Son los comercios a los que acuden la mayor parte de los ciudadanos.</a:t>
            </a:r>
            <a:endParaRPr lang="es-MX" sz="12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t0.gstatic.com/images?q=tbn:ANd9GcR4NEnXJIS95rdiXdFUOrJ6Zv5eNkH-zLNdSytE98JBnuxG1_6A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89710"/>
            <a:ext cx="3312368" cy="258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955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512" y="188640"/>
            <a:ext cx="3903954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r>
              <a:rPr lang="es-BO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2.-MARCO INSTITUCIONAL</a:t>
            </a:r>
            <a:endParaRPr lang="es-MX" sz="1400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6106" y="652870"/>
            <a:ext cx="5578021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lnSpc>
                <a:spcPct val="150000"/>
              </a:lnSpc>
              <a:spcAft>
                <a:spcPts val="1000"/>
              </a:spcAft>
            </a:pPr>
            <a:r>
              <a:rPr lang="es-ES" b="1" kern="1800" dirty="0">
                <a:ln>
                  <a:solidFill>
                    <a:srgbClr val="0000FF"/>
                  </a:solidFill>
                </a:ln>
                <a:solidFill>
                  <a:schemeClr val="tx1">
                    <a:lumMod val="95000"/>
                  </a:schemeClr>
                </a:solidFill>
                <a:latin typeface="Rockwell Extra Bold" panose="020609030405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2.1.- CÁMARA DE COMERCIO (CCN)</a:t>
            </a:r>
            <a:endParaRPr lang="es-MX" sz="1600" dirty="0">
              <a:ln>
                <a:solidFill>
                  <a:srgbClr val="0000FF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536" y="116409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Una cámara de comercio es una organización formada por empresarios o dueños de pequeños, medianos o grandes comercios los cuales tienen el fin de elevar la productividad, calidad y competitividad de sus negocios.</a:t>
            </a:r>
            <a:endParaRPr lang="es-MX" b="1" dirty="0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4338" name="Picture 2" descr="http://boliviaemprende.com/wp-content/uploads/2013/10/C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0" y="2401669"/>
            <a:ext cx="7972028" cy="3702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92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10"/>
          <p:cNvSpPr>
            <a:spLocks noGrp="1"/>
          </p:cNvSpPr>
          <p:nvPr>
            <p:ph type="ftr" sz="quarter" idx="11"/>
          </p:nvPr>
        </p:nvSpPr>
        <p:spPr>
          <a:xfrm>
            <a:off x="3052192" y="6418287"/>
            <a:ext cx="2895600" cy="365125"/>
          </a:xfrm>
        </p:spPr>
        <p:txBody>
          <a:bodyPr/>
          <a:lstStyle/>
          <a:p>
            <a:r>
              <a:rPr lang="es-BO" sz="1600" b="1" dirty="0" smtClean="0">
                <a:solidFill>
                  <a:schemeClr val="tx1">
                    <a:lumMod val="95000"/>
                  </a:schemeClr>
                </a:solidFill>
              </a:rPr>
              <a:t>COMERCIO EN BOLIVIA</a:t>
            </a:r>
            <a:endParaRPr lang="es-BO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79512" y="764704"/>
            <a:ext cx="8845676" cy="5000982"/>
            <a:chOff x="360040" y="1694286"/>
            <a:chExt cx="8845676" cy="5000982"/>
          </a:xfrm>
        </p:grpSpPr>
        <p:sp>
          <p:nvSpPr>
            <p:cNvPr id="8" name="Rectángulo 7"/>
            <p:cNvSpPr/>
            <p:nvPr/>
          </p:nvSpPr>
          <p:spPr>
            <a:xfrm>
              <a:off x="360040" y="1694286"/>
              <a:ext cx="8845676" cy="3082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marR="180340" algn="just">
                <a:lnSpc>
                  <a:spcPct val="150000"/>
                </a:lnSpc>
                <a:spcAft>
                  <a:spcPts val="1000"/>
                </a:spcAft>
              </a:pPr>
              <a:r>
                <a:rPr lang="es-ES" sz="2800" b="1" i="1" dirty="0">
                  <a:ln>
                    <a:solidFill>
                      <a:srgbClr val="0000FF"/>
                    </a:solidFill>
                  </a:ln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MISION</a:t>
              </a:r>
              <a:endParaRPr lang="es-MX" sz="2800" dirty="0">
                <a:ln>
                  <a:solidFill>
                    <a:srgbClr val="0000FF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340" marR="180340" algn="just">
                <a:lnSpc>
                  <a:spcPct val="150000"/>
                </a:lnSpc>
                <a:spcAft>
                  <a:spcPts val="1000"/>
                </a:spcAft>
              </a:pPr>
              <a:r>
                <a:rPr lang="es-BO" sz="2400" b="1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Promover el desarrollo de la libre empresa haciendo respetar sus legítimos derechos, facilitando oportunidades de negocio, brindándole asistencia y servicios e impulsando su competitividad”.</a:t>
              </a:r>
              <a:endPara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04056" y="4848609"/>
              <a:ext cx="8424936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340" marR="180340">
                <a:lnSpc>
                  <a:spcPct val="150000"/>
                </a:lnSpc>
                <a:spcAft>
                  <a:spcPts val="1000"/>
                </a:spcAft>
              </a:pPr>
              <a:r>
                <a:rPr lang="es-BO" sz="2800" b="1" dirty="0" smtClean="0">
                  <a:ln>
                    <a:solidFill>
                      <a:srgbClr val="0000FF"/>
                    </a:solidFill>
                  </a:ln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VISIÓN</a:t>
              </a:r>
              <a:r>
                <a:rPr lang="es-BO" sz="3200" b="1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es-BO" sz="3200" b="1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s-BO" sz="2400" b="1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“Ser el gremio empresarial líder del país, respetado por la sociedad y referente de la opinión empresarial”.</a:t>
              </a:r>
              <a:endPara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0063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317</TotalTime>
  <Words>893</Words>
  <Application>Microsoft Office PowerPoint</Application>
  <PresentationFormat>Presentación en pantalla (4:3)</PresentationFormat>
  <Paragraphs>113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Calibri</vt:lpstr>
      <vt:lpstr>Cambria</vt:lpstr>
      <vt:lpstr>Comic Sans MS</vt:lpstr>
      <vt:lpstr>Gabriola</vt:lpstr>
      <vt:lpstr>Rockwell Extra Bold</vt:lpstr>
      <vt:lpstr>Symbol</vt:lpstr>
      <vt:lpstr>Times New Roman</vt:lpstr>
      <vt:lpstr>Verdana</vt:lpstr>
      <vt:lpstr>Wingdings</vt:lpstr>
      <vt:lpstr>Wingdings 2</vt:lpstr>
      <vt:lpstr>Técnico</vt:lpstr>
      <vt:lpstr>Presentación de PowerPoint</vt:lpstr>
      <vt:lpstr>EL COMERCIO EN BOLIVIA</vt:lpstr>
      <vt:lpstr>COMERCIO</vt:lpstr>
      <vt:lpstr> </vt:lpstr>
      <vt:lpstr>      VENTAJAS DEL        COMERCIO FORMAL             *Instalaciones adecuadas e higiénicas.             *Ambiente seguro.             *Productos de calidad.             *Variedad de productos y servicios.       DESVENTAJAS DEL     COMERCIO FORMAL               *Tiene un costo elevado a las familias de escasos recursos económicos,               les resulta difícil adquirir los productos ofrecidos .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COMERCIO EN BOLIVIA</dc:title>
  <dc:creator>laptop</dc:creator>
  <cp:lastModifiedBy>castillo</cp:lastModifiedBy>
  <cp:revision>31</cp:revision>
  <dcterms:created xsi:type="dcterms:W3CDTF">2015-09-20T23:17:13Z</dcterms:created>
  <dcterms:modified xsi:type="dcterms:W3CDTF">2015-11-15T01:22:31Z</dcterms:modified>
</cp:coreProperties>
</file>