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80B782-D4B6-47C5-9296-D1B3ABBC7BB9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4B7CBF-D6F8-4172-A5F7-09FF91AD390E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iepe.org/web/wp-content/uploads/2012/12/lit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38"/>
          <a:stretch/>
        </p:blipFill>
        <p:spPr bwMode="auto">
          <a:xfrm>
            <a:off x="2267744" y="1613147"/>
            <a:ext cx="4320480" cy="25357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6632"/>
            <a:ext cx="9073008" cy="1064096"/>
          </a:xfrm>
        </p:spPr>
        <p:txBody>
          <a:bodyPr>
            <a:no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UNIVERSIDAD TECNICA DE ORURO  </a:t>
            </a:r>
            <a:br>
              <a:rPr lang="es-MX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FACULTAD CIENCIAS ECONOMICAS FINANCIERAS Y ADMINISTRATIVAS</a:t>
            </a:r>
            <a:endParaRPr lang="es-MX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256912" y="2276872"/>
            <a:ext cx="6400800" cy="1752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61000"/>
              </a:prstClr>
            </a:outerShdw>
          </a:effectLst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LITIO</a:t>
            </a:r>
            <a:endParaRPr lang="es-MX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://sistemas.uto.edu.bo/saga/imagenes/uto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9147"/>
            <a:ext cx="2147360" cy="18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to.edu.bo/images/facultades/fcef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87" y="980728"/>
            <a:ext cx="1953117" cy="18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2951" y="5070799"/>
            <a:ext cx="6400800" cy="1752600"/>
          </a:xfrm>
        </p:spPr>
        <p:txBody>
          <a:bodyPr/>
          <a:lstStyle/>
          <a:p>
            <a:r>
              <a:rPr lang="es-BO" dirty="0" smtClean="0"/>
              <a:t>REALIDAD ECONOMICA Y SOCIAL DE BOLIVIA</a:t>
            </a:r>
          </a:p>
          <a:p>
            <a:r>
              <a:rPr lang="es-BO" dirty="0" smtClean="0"/>
              <a:t>2015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6432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574" y="260648"/>
            <a:ext cx="8988425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GEOLOGÍA Y EXPLORACIÓN</a:t>
            </a:r>
            <a:endParaRPr lang="es-BO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B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pozos superficiales para extracción de muestras.</a:t>
            </a:r>
          </a:p>
          <a:p>
            <a:r>
              <a:rPr lang="es-B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750 pozos, cada 5 km para determinar isoconcentraciones del salar.</a:t>
            </a:r>
          </a:p>
          <a:p>
            <a:r>
              <a:rPr lang="es-B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pozos, cada 2 km con profundidad de un metro en el área de mayor concentración</a:t>
            </a:r>
            <a:r>
              <a:rPr lang="es-B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BO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B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DETERMINACIÓN DE PERMEABILIDAD.</a:t>
            </a:r>
            <a:endParaRPr lang="es-BO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B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30 pozos de 30 metros de profundidad</a:t>
            </a:r>
            <a:r>
              <a:rPr lang="es-B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BO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B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BOMBEO PISCINAS PLANTA </a:t>
            </a:r>
            <a:r>
              <a:rPr lang="es-BO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PILOTO</a:t>
            </a:r>
            <a:endParaRPr lang="es-BO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B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6 pozos de 40 metros de profundidad</a:t>
            </a:r>
            <a:r>
              <a:rPr lang="es-B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BO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B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ESTRATIFICACIÓN DE LA COSTRA SALINA</a:t>
            </a:r>
          </a:p>
          <a:p>
            <a:pPr marL="0" indent="0">
              <a:buNone/>
            </a:pPr>
            <a:r>
              <a:rPr lang="es-B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s-B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pozo de 50 metros de profundidad</a:t>
            </a:r>
            <a:r>
              <a:rPr lang="es-B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BO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BO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n para ESTRATIFICACIÓN DE LA COSTRA SA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4" name="AutoShape 4" descr="Resultado de imagen para ESTRATIFICACIÓN DE LA COSTRA SALI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6150" name="Picture 6" descr="http://imagenes.mailxmail.com/cursos/imagenes/4/4/el-proceso-de-salinizacion-de-los-suelos_22044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5" y="4437112"/>
            <a:ext cx="2952328" cy="187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.bp.blogspot.com/_VM7VfpNaL4o/TRaLP0IHsmI/AAAAAAAAAMo/809WiwX-awQ/s1600/piscinaEvapor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808312" cy="205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2361"/>
            <a:ext cx="8147248" cy="922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  <a:bevelB h="25400" prst="softRound"/>
            </a:sp3d>
          </a:bodyPr>
          <a:lstStyle/>
          <a:p>
            <a:pPr algn="ctr"/>
            <a:r>
              <a:rPr lang="es-BO" sz="4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MARCO NORMATIVO</a:t>
            </a:r>
            <a:endParaRPr lang="es-BO" sz="4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141465" cy="310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120456" y="1916832"/>
            <a:ext cx="5112568" cy="3970318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chemeClr val="accent6">
                <a:lumMod val="40000"/>
                <a:lumOff val="60000"/>
                <a:alpha val="43000"/>
              </a:scheme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matte">
            <a:bevelT w="260350" h="50800" prst="angle"/>
            <a:bevelB prst="softRound"/>
          </a:sp3d>
        </p:spPr>
        <p:txBody>
          <a:bodyPr wrap="square" rtlCol="0">
            <a:spAutoFit/>
          </a:bodyPr>
          <a:lstStyle/>
          <a:p>
            <a:endParaRPr lang="es-BO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B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DS 11614 de fecha 2 de julio de 1974, que declara reserva fiscal las Provincias Nor y Sud Lípez del Dpto. de Potosí, incluyendo gran parte del Salar de Uyuni.</a:t>
            </a:r>
          </a:p>
          <a:p>
            <a:endParaRPr lang="es-BO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BO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Ley 719 de 15 de febrero de 1985 que crea el CIRESU con el objeto de explorar, explotar, industrializar y comercializar los recursos evaporíticos de la cuenca del Salar de Uyuni, con participación económica mayoritaria del Estado, y amplia representación de las regiones y diferentes sectores sociales en su Directorio. </a:t>
            </a:r>
          </a:p>
          <a:p>
            <a:endParaRPr lang="es-BO" dirty="0" smtClean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apatriaenlinea.com/fotos/01_2011/54321_1_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58"/>
          <a:stretch/>
        </p:blipFill>
        <p:spPr bwMode="auto">
          <a:xfrm>
            <a:off x="350437" y="404664"/>
            <a:ext cx="8523101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713788" cy="5903913"/>
          </a:xfrm>
        </p:spPr>
        <p:txBody>
          <a:bodyPr>
            <a:normAutofit/>
          </a:bodyPr>
          <a:lstStyle/>
          <a:p>
            <a:pPr algn="just"/>
            <a:r>
              <a:rPr lang="es-BO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DS 27548 del 3 de junio de 2004, regulando la relación entre el Estado boliviano y la empresa Sociedad Colectiva Minera Río Grande SC (SOCOMIRG). En el mismo se reconoce la validez de los contratos suscritos entre dicha empresa y el Estado boliviano, y se instruye al Complejo Industrial de Recursos Evaporíticos del Salar de Uyuni (CIRESU) suscribir contratos con dicha empresa. </a:t>
            </a:r>
            <a:endParaRPr lang="es-BO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BO" sz="2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BO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DS 27590, prohibiendo entre otros la exportación de minerales de boro sin valor agregado. </a:t>
            </a:r>
            <a:endParaRPr lang="es-BO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BO" sz="2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BO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DS 27799 de 20 de Octubre de 2004, que a tiempo de abrogar el anterior DS, </a:t>
            </a:r>
            <a:r>
              <a:rPr lang="es-BO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establece </a:t>
            </a:r>
            <a:r>
              <a:rPr lang="es-BO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sistema de arancel ICM progresivo para favorecer exportación de minerales de boro con valores agregados. </a:t>
            </a:r>
            <a:endParaRPr lang="es-BO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BO" sz="2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BO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Ley Nº 3351 de organización del poder ejecutivo LOPE, asignando al Ministro de Minería tuición sobre la explotación de recursos evaporíticos del salar de Uyuni. – 2006. </a:t>
            </a:r>
          </a:p>
          <a:p>
            <a:pPr algn="just"/>
            <a:endParaRPr lang="es-BO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17503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Marcador de contenido 14"/>
          <p:cNvSpPr>
            <a:spLocks noGrp="1"/>
          </p:cNvSpPr>
          <p:nvPr>
            <p:ph sz="half" idx="2"/>
          </p:nvPr>
        </p:nvSpPr>
        <p:spPr>
          <a:xfrm>
            <a:off x="4139952" y="404664"/>
            <a:ext cx="4752528" cy="56746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BO" sz="2100" b="1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DS </a:t>
            </a:r>
            <a:r>
              <a:rPr lang="es-BO" sz="2100" b="1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29496 de fecha de 1 de Abril de 2008, que declara prioridad nacional la explotación de los recursos evaporíticos del Salar de Uyuni, instruye la creación de un ente ejecutor de su exploración, explotación, industrialización y comercialización en el seno de la COMIBOL, y asigna un presupuesto de 5.700.000 para la ejecución de un proyecto piloto. </a:t>
            </a:r>
          </a:p>
          <a:p>
            <a:pPr algn="just"/>
            <a:r>
              <a:rPr lang="es-BO" sz="2100" b="1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Proyecto de Ley de fecha 5 de febrero de 2008, que intenta declarar prioridad nacional y departamental (Oruro) la exploración y explotación del Salar de Coipasa, y destinar fondos para su industrialización. </a:t>
            </a:r>
          </a:p>
          <a:p>
            <a:pPr algn="just"/>
            <a:r>
              <a:rPr lang="es-BO" sz="2100" b="1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Resolución de Directorio de la COMIBOL Nº3801/2008, creando la Dirección de Evaporíticos de Bolivia, y aprobando el Proyecto a diseño final de la planta piloto. </a:t>
            </a:r>
          </a:p>
        </p:txBody>
      </p:sp>
    </p:spTree>
    <p:extLst>
      <p:ext uri="{BB962C8B-B14F-4D97-AF65-F5344CB8AC3E}">
        <p14:creationId xmlns:p14="http://schemas.microsoft.com/office/powerpoint/2010/main" val="9795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s-BO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PERSPECTIVAS</a:t>
            </a:r>
            <a:endParaRPr lang="es-B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12879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1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3541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  <a:bevelB h="25400" prst="softRound"/>
            </a:sp3d>
          </a:bodyPr>
          <a:lstStyle/>
          <a:p>
            <a:pPr algn="ctr"/>
            <a:r>
              <a:rPr lang="es-BO" sz="4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INDUSTRIALIZACION </a:t>
            </a:r>
            <a:br>
              <a:rPr lang="es-BO" sz="4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BO" sz="4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BO" sz="4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LITIO</a:t>
            </a:r>
            <a:endParaRPr lang="es-BO" sz="4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4488873" cy="336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467544" y="2870308"/>
            <a:ext cx="3672408" cy="301621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chemeClr val="accent6">
                <a:lumMod val="40000"/>
                <a:lumOff val="60000"/>
                <a:alpha val="43000"/>
              </a:scheme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matte">
            <a:bevelT w="260350" h="50800" prst="angle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s-BO" sz="3800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Estrategia Nacional para la Industrialización de los Recursos Evaporíticos.</a:t>
            </a:r>
          </a:p>
        </p:txBody>
      </p:sp>
    </p:spTree>
    <p:extLst>
      <p:ext uri="{BB962C8B-B14F-4D97-AF65-F5344CB8AC3E}">
        <p14:creationId xmlns:p14="http://schemas.microsoft.com/office/powerpoint/2010/main" val="21191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3347864" cy="6408712"/>
          </a:xfrm>
        </p:spPr>
        <p:txBody>
          <a:bodyPr>
            <a:noAutofit/>
          </a:bodyPr>
          <a:lstStyle/>
          <a:p>
            <a:pPr algn="l"/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BO" sz="1900" u="sng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1ra  Fase: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Tiene </a:t>
            </a:r>
            <a:r>
              <a:rPr lang="es-BO" sz="1900" spc="-15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como objetivo la construcción y funcionamiento de una planta piloto semi-industrial para la producción de 40 TM al mes de carbonato de litio y 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1000TM</a:t>
            </a:r>
            <a:r>
              <a:rPr lang="es-BO" sz="1900" spc="-15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al mes</a:t>
            </a:r>
            <a:r>
              <a:rPr lang="es-BO" sz="1900" spc="-15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de cloruro de 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potasio</a:t>
            </a:r>
            <a:b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BO" sz="1900" u="sng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2da fase: 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s-BO" sz="1900" spc="-15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inició con la aprobación de un 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crédito</a:t>
            </a:r>
            <a:r>
              <a:rPr lang="es-BO" sz="1900" spc="-15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del Banco Central de Bolivia y su objetivo fue la construcción y funcionamiento de una planta industrial con capacidad 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s-BO" sz="1900" spc="-15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producir 30 mil TM de carbonato de litio y 700 mil TM de cloruro de potasio por año a partir del 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2014.</a:t>
            </a:r>
            <a:b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BO" sz="1900" u="sng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3ra  fase: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BO" sz="1900" spc="-15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tercera fase involucra un 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cambio del</a:t>
            </a:r>
            <a:r>
              <a:rPr lang="es-BO" sz="1900" spc="-15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país,  por primera vez se intentará fabricar baterías de litio bajo dirección de </a:t>
            </a:r>
            <a:r>
              <a:rPr lang="es-BO" sz="1900" spc="-15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dependencias estatales. </a:t>
            </a:r>
            <a:endParaRPr lang="es-BO" sz="1900" spc="-15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2736"/>
            <a:ext cx="5714960" cy="481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1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56376" cy="7920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s-BO" sz="4000" b="1" dirty="0" smtClean="0">
                <a:solidFill>
                  <a:schemeClr val="bg1">
                    <a:lumMod val="95000"/>
                  </a:schemeClr>
                </a:solidFill>
              </a:rPr>
              <a:t>INVERSION DEL GOBIERNO </a:t>
            </a:r>
            <a:endParaRPr lang="es-BO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3528392" cy="5256584"/>
          </a:xfrm>
        </p:spPr>
        <p:txBody>
          <a:bodyPr>
            <a:noAutofit/>
          </a:bodyPr>
          <a:lstStyle/>
          <a:p>
            <a:pPr algn="just"/>
            <a:r>
              <a:rPr lang="es-B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Gobierno invertirá $us 925 millones en la industrialización  del </a:t>
            </a:r>
            <a:r>
              <a:rPr lang="es-BO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litio.</a:t>
            </a:r>
          </a:p>
          <a:p>
            <a:pPr algn="just"/>
            <a:r>
              <a:rPr lang="es-BO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presidente Evo Morales proyecta en su plan de industrialización:</a:t>
            </a:r>
          </a:p>
          <a:p>
            <a:pPr algn="just"/>
            <a:r>
              <a:rPr lang="es-B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2018 se exportará la tonelada (t) de carbonato de litio en $us 7.000, mientras que una t de un tipo de los cátodos de litio se venderá en $us 17.000 y el otro tipo en $us 22.000 la t. Detalló que para dicha gestión se debería producir 1.500 toneladas de carbonato de litio anuales.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72816"/>
            <a:ext cx="5111750" cy="387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8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6701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248472" cy="5578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EL LITIO</a:t>
            </a:r>
            <a:endParaRPr lang="es-MX" sz="6000" dirty="0">
              <a:solidFill>
                <a:schemeClr val="bg1"/>
              </a:solidFill>
            </a:endParaRPr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71489"/>
            <a:ext cx="2808312" cy="310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>
          <a:xfrm>
            <a:off x="164591" y="980728"/>
            <a:ext cx="2960573" cy="5319488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Elemento Químico Li</a:t>
            </a:r>
          </a:p>
          <a:p>
            <a:pPr algn="just"/>
            <a:r>
              <a:rPr lang="es-MX" sz="2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Litio=Piedra</a:t>
            </a:r>
          </a:p>
          <a:p>
            <a:pPr algn="just"/>
            <a:r>
              <a:rPr lang="es-MX" sz="2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Metal blando de color blanco plata.</a:t>
            </a:r>
          </a:p>
          <a:p>
            <a:pPr algn="just"/>
            <a:r>
              <a:rPr lang="es-MX" sz="2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 densidad la mitad del agua.</a:t>
            </a:r>
          </a:p>
          <a:p>
            <a:pPr algn="just"/>
            <a:r>
              <a:rPr lang="es-MX" sz="2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 emplea en baterías eléctricas, baterías de celulares, fármacos…</a:t>
            </a:r>
          </a:p>
          <a:p>
            <a:pPr algn="just"/>
            <a:endParaRPr lang="es-MX" sz="26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es-MX" sz="2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El litio es extraído de salares subterráneos.</a:t>
            </a:r>
          </a:p>
          <a:p>
            <a:endParaRPr lang="es-MX" dirty="0"/>
          </a:p>
        </p:txBody>
      </p:sp>
      <p:pic>
        <p:nvPicPr>
          <p:cNvPr id="7" name="Picture 2" descr="G:\Download\pill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65" y="4365104"/>
            <a:ext cx="2611164" cy="1983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ownload\baterias-660x35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93" y="4450807"/>
            <a:ext cx="3275856" cy="201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52792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6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840760" cy="5578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HISTORIA DEL LITIO</a:t>
            </a:r>
            <a:endParaRPr lang="es-MX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ownload\Arfwedson_Johan_A.jpe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4" b="17294"/>
          <a:stretch/>
        </p:blipFill>
        <p:spPr bwMode="auto">
          <a:xfrm>
            <a:off x="3131840" y="1844824"/>
            <a:ext cx="548640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4572000" cy="561662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Johann Arfvedson en 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1817 (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espodumena y lepidolita de una mina de 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petalita).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1818 C.G. 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Gmelin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llama de un color rojo 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brillante).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William Thomas Brande y </a:t>
            </a:r>
            <a:r>
              <a:rPr lang="es-BO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Humphrey 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Davy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(electrólisis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del óxido de litio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s-BO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BO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BO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s-BO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BOLIVIA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Carl 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Edward Brockmann 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mismo año el francés 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François Risacher de la empresa ORSTOM IRD </a:t>
            </a:r>
            <a:endParaRPr lang="es-BO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Victor Paz Estensoro 1986  reserva fiscal.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1988-1993 </a:t>
            </a:r>
            <a:r>
              <a:rPr lang="es-B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aime Paz Zamora primeras negociaciones.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1992 firma contrato lithco 40 años renovables.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BO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2000 duke EE.UU.  Perforaciones </a:t>
            </a:r>
          </a:p>
          <a:p>
            <a:endParaRPr lang="es-BO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BO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20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5110" y="188640"/>
            <a:ext cx="8460432" cy="10081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DIAGNOTICOS</a:t>
            </a:r>
            <a:r>
              <a:rPr lang="es-ES" sz="4400" dirty="0" smtClean="0">
                <a:solidFill>
                  <a:schemeClr val="bg1"/>
                </a:solidFill>
              </a:rPr>
              <a:t> DEL SECTOR</a:t>
            </a:r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4039136" y="6351723"/>
            <a:ext cx="37028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350216" y="1340768"/>
            <a:ext cx="3923228" cy="2735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Gerente Nacional de recursos evaporiticos ( Comibol )  Luis Alberto Echazu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021456" y="4481567"/>
            <a:ext cx="3046488" cy="828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Cochabamba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859360" y="3498520"/>
            <a:ext cx="2182969" cy="806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Chapare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 flipH="1">
            <a:off x="4555326" y="5511171"/>
            <a:ext cx="2487001" cy="731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Planta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piloto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822334" y="4517145"/>
            <a:ext cx="2219994" cy="75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campero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355223" y="3797007"/>
            <a:ext cx="0" cy="559454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lecha derecha 12"/>
          <p:cNvSpPr/>
          <p:nvPr/>
        </p:nvSpPr>
        <p:spPr>
          <a:xfrm>
            <a:off x="3921847" y="4763133"/>
            <a:ext cx="633480" cy="217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 descr="http://www.economiabolivia.net/wp-content/uploads/2013/08/recursos-evapor%C3%ADticos-Boliv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736789" cy="2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97810" y="522215"/>
            <a:ext cx="3672023" cy="1364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GNRE   En los primeros meses del 2014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043268" y="620688"/>
            <a:ext cx="3101926" cy="1266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4000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baterías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para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celular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5320601" y="2305211"/>
            <a:ext cx="2547260" cy="791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Planta piloto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83568" y="3994649"/>
            <a:ext cx="2426677" cy="942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1600 km2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67827" y="2308013"/>
            <a:ext cx="3344417" cy="1297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Fue inaugurada 17 febrero 2014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519604" y="3692881"/>
            <a:ext cx="2495257" cy="858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1200 Amperios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4544744" y="1378635"/>
            <a:ext cx="242668" cy="23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>
            <a:off x="6483447" y="1904544"/>
            <a:ext cx="221567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de flecha 17"/>
          <p:cNvCxnSpPr/>
          <p:nvPr/>
        </p:nvCxnSpPr>
        <p:spPr>
          <a:xfrm flipH="1">
            <a:off x="4491198" y="2700847"/>
            <a:ext cx="552070" cy="1506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echa abajo 19"/>
          <p:cNvSpPr/>
          <p:nvPr/>
        </p:nvSpPr>
        <p:spPr>
          <a:xfrm rot="19578199">
            <a:off x="4080359" y="3252464"/>
            <a:ext cx="263770" cy="400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bajo 20"/>
          <p:cNvSpPr/>
          <p:nvPr/>
        </p:nvSpPr>
        <p:spPr>
          <a:xfrm rot="1556392" flipH="1">
            <a:off x="2112930" y="3622501"/>
            <a:ext cx="253219" cy="393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 descr="http://4.bp.blogspot.com/-xa0_2MDEfCM/UDYp1-uop1I/AAAAAAAAKlI/IYh-4sQX1C0/s1600/bat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28" y="3692881"/>
            <a:ext cx="1772390" cy="133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apatriaenlinea.com/fotos/08_2014/193201_1_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3008655" y="4831750"/>
            <a:ext cx="3597687" cy="1696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ltiplanoextreme.com/andinismo/images-3/SALA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52519" cy="67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3384293" y="1559099"/>
            <a:ext cx="2342271" cy="156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BOLIVIA</a:t>
            </a:r>
            <a:r>
              <a:rPr lang="es-ES" dirty="0" smtClean="0">
                <a:solidFill>
                  <a:schemeClr val="bg1"/>
                </a:solidFill>
              </a:rPr>
              <a:t> 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6516216" y="1441315"/>
            <a:ext cx="2412994" cy="877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Salar de coipasa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64491" y="1289594"/>
            <a:ext cx="2039460" cy="1151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Salar de Uyuni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84175" y="4665781"/>
            <a:ext cx="1719776" cy="1139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10 km2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491633" y="4077072"/>
            <a:ext cx="212759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17km2 salares y laguna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414595" y="4722051"/>
            <a:ext cx="1899139" cy="1026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3.300 km2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7414336" y="3197950"/>
            <a:ext cx="284870" cy="970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abajo 9"/>
          <p:cNvSpPr/>
          <p:nvPr/>
        </p:nvSpPr>
        <p:spPr>
          <a:xfrm>
            <a:off x="1125845" y="3099476"/>
            <a:ext cx="274320" cy="1069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 rot="20631700">
            <a:off x="5971463" y="2100160"/>
            <a:ext cx="443132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izquierda 11"/>
          <p:cNvSpPr/>
          <p:nvPr/>
        </p:nvSpPr>
        <p:spPr>
          <a:xfrm rot="382722">
            <a:off x="2510876" y="2123444"/>
            <a:ext cx="432581" cy="240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0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quina doblada 1"/>
          <p:cNvSpPr/>
          <p:nvPr/>
        </p:nvSpPr>
        <p:spPr>
          <a:xfrm>
            <a:off x="179512" y="260648"/>
            <a:ext cx="3672408" cy="648071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 dirty="0" smtClean="0">
              <a:solidFill>
                <a:schemeClr val="bg1"/>
              </a:solidFill>
            </a:endParaRP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SALAR </a:t>
            </a:r>
          </a:p>
          <a:p>
            <a:pPr algn="ctr"/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. Uyuni 10.000 km2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Coipasa 3300 km2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Chuguana 415 km2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Empexa 158 km2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Chaiviri 155km2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Pastos grandes 118 km2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Laguani 92 km2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Capina 58 km2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Laguna 33 km2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Otros     laguna cañapa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Cachi laguna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Laguna colorada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. Collpa laguna</a:t>
            </a:r>
          </a:p>
          <a:p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globeholidays.net/South_America/Bolivia/Media/Bolivia_Salar_de_Uyu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07" y="304628"/>
            <a:ext cx="2802513" cy="170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ndesbybike.com/wp-content/gallery/uyuni-sabaya/img_7810-1280x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49" y="260648"/>
            <a:ext cx="2648531" cy="164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ntipode-bolivia.com/bolivie-photo/salar-de-chiguana-1-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5"/>
          <a:stretch/>
        </p:blipFill>
        <p:spPr bwMode="auto">
          <a:xfrm>
            <a:off x="3610715" y="1911758"/>
            <a:ext cx="2740707" cy="162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oliviabella.com/images/bolivia_tourism_uyuni_salar_fumaro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30" y="1901561"/>
            <a:ext cx="2625098" cy="1657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.twobackpackers.com/Photos/Bolivia/Tupiza-Uyuni-Salt-Flat-Tour-2/Tupiza-to-Uyuni-Tour-Day-2-109/1077626627_6Ck2z-XL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-14056" r="-2416" b="14056"/>
          <a:stretch/>
        </p:blipFill>
        <p:spPr bwMode="auto">
          <a:xfrm>
            <a:off x="3647659" y="3220374"/>
            <a:ext cx="2760386" cy="1864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3.bp.blogspot.com/_3ZF_MOfUblI/S-lrAHpL5sI/AAAAAAAAAYc/3bdMX08U2Zk/s1600/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07" y="3559141"/>
            <a:ext cx="2629369" cy="1486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1.bp.blogspot.com/-P1GiuWONVBA/Taecw0zWCWI/AAAAAAAAAIk/4t9zAUBBaOk/s1600/_DSC61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9" y="5045712"/>
            <a:ext cx="2740707" cy="1695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mw2.google.com/mw-panoramio/photos/small/8536805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82" y="5045713"/>
            <a:ext cx="2732594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45624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BO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EVALUACION Y ESTADO DEL SECTOR</a:t>
            </a:r>
            <a:endParaRPr lang="es-BO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448272"/>
          </a:xfrm>
        </p:spPr>
        <p:txBody>
          <a:bodyPr>
            <a:normAutofit fontScale="77500" lnSpcReduction="20000"/>
          </a:bodyPr>
          <a:lstStyle/>
          <a:p>
            <a:r>
              <a:rPr lang="es-B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Mitsubishi, Sumitomo y </a:t>
            </a:r>
            <a:r>
              <a:rPr lang="es-BO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productor francés de vehículos eléctricos, </a:t>
            </a:r>
            <a:r>
              <a:rPr lang="es-B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Bolloré.</a:t>
            </a:r>
          </a:p>
          <a:p>
            <a:pPr marL="0" indent="0">
              <a:buNone/>
            </a:pPr>
            <a:r>
              <a:rPr lang="es-B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es-B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ACUERDOS </a:t>
            </a:r>
            <a:r>
              <a:rPr lang="es-BO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FIRMADOS</a:t>
            </a:r>
          </a:p>
          <a:p>
            <a:r>
              <a:rPr lang="es-BO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Países: </a:t>
            </a:r>
            <a:endParaRPr lang="es-BO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BO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B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Corea 		     Brasil	           Irán 		    Japón</a:t>
            </a:r>
            <a:endParaRPr lang="es-BO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BO" dirty="0"/>
          </a:p>
        </p:txBody>
      </p:sp>
      <p:pic>
        <p:nvPicPr>
          <p:cNvPr id="1026" name="Picture 2" descr="http://www.banderas-mundo.es/data/flags/big/k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1546912" cy="10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nderas.pro/descarga.php?f=bandera-brasil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970"/>
            <a:ext cx="1584176" cy="11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nderas-mundo.es/data/flags/big/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2068"/>
            <a:ext cx="1584175" cy="11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co-addiction.com/wp-content/uploads/2008/10/japan_flag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3896" r="2669" b="5489"/>
          <a:stretch/>
        </p:blipFill>
        <p:spPr bwMode="auto">
          <a:xfrm>
            <a:off x="6734296" y="4862068"/>
            <a:ext cx="1588289" cy="10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s-BO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INVERSIONES COMPROMETIDAS POR EL ESTADO BOLIVIANO</a:t>
            </a:r>
            <a:endParaRPr lang="es-BO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213867"/>
              </p:ext>
            </p:extLst>
          </p:nvPr>
        </p:nvGraphicFramePr>
        <p:xfrm>
          <a:off x="323528" y="1628800"/>
          <a:ext cx="856895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1162259"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DETALLE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INVERSION EN MM  de $us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AÑOS DE PRODUCCION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FINANCIAMIENTO 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TECNOLOGIA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62259"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FASE 1</a:t>
                      </a:r>
                    </a:p>
                    <a:p>
                      <a:endParaRPr lang="es-BO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2011 – 2013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r>
                        <a:rPr lang="es-BO" baseline="0" dirty="0" smtClean="0">
                          <a:solidFill>
                            <a:schemeClr val="bg1"/>
                          </a:solidFill>
                        </a:rPr>
                        <a:t> ESTADO BOLIVIANO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BOLIVIANA</a:t>
                      </a:r>
                    </a:p>
                    <a:p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50009"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FASE 2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485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r>
                        <a:rPr lang="es-BO" baseline="0" dirty="0" smtClean="0">
                          <a:solidFill>
                            <a:schemeClr val="bg1"/>
                          </a:solidFill>
                        </a:rPr>
                        <a:t> ESTADO BOLIVIANO</a:t>
                      </a:r>
                      <a:endParaRPr lang="es-BO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BOLIVIANA</a:t>
                      </a:r>
                    </a:p>
                    <a:p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50009"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FASE 3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400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r>
                        <a:rPr lang="es-BO" baseline="0" dirty="0" smtClean="0">
                          <a:solidFill>
                            <a:schemeClr val="bg1"/>
                          </a:solidFill>
                        </a:rPr>
                        <a:t> ESTADO BOLIVIANO</a:t>
                      </a:r>
                      <a:endParaRPr lang="es-BO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bg1"/>
                          </a:solidFill>
                        </a:rPr>
                        <a:t>Socios para la tecnología de punta internacional.</a:t>
                      </a:r>
                      <a:endParaRPr lang="es-B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0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888</TotalTime>
  <Words>710</Words>
  <Application>Microsoft Office PowerPoint</Application>
  <PresentationFormat>Presentación en pantalla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Book Antiqua</vt:lpstr>
      <vt:lpstr>Impact</vt:lpstr>
      <vt:lpstr>Lucida Sans</vt:lpstr>
      <vt:lpstr>Times New Roman</vt:lpstr>
      <vt:lpstr>Wingdings</vt:lpstr>
      <vt:lpstr>Wingdings 2</vt:lpstr>
      <vt:lpstr>Wingdings 3</vt:lpstr>
      <vt:lpstr>Vértice</vt:lpstr>
      <vt:lpstr>UNIVERSIDAD TECNICA DE ORURO   FACULTAD CIENCIAS ECONOMICAS FINANCIERAS Y ADMINISTRATIVAS</vt:lpstr>
      <vt:lpstr>EL LITIO</vt:lpstr>
      <vt:lpstr>HISTORIA DEL LITIO</vt:lpstr>
      <vt:lpstr>DIAGNOTICOS DEL SECTOR</vt:lpstr>
      <vt:lpstr>Presentación de PowerPoint</vt:lpstr>
      <vt:lpstr>Presentación de PowerPoint</vt:lpstr>
      <vt:lpstr>Presentación de PowerPoint</vt:lpstr>
      <vt:lpstr>EVALUACION Y ESTADO DEL SECTOR</vt:lpstr>
      <vt:lpstr>INVERSIONES COMPROMETIDAS POR EL ESTADO BOLIVIANO</vt:lpstr>
      <vt:lpstr>Presentación de PowerPoint</vt:lpstr>
      <vt:lpstr>MARCO NORMATIVO</vt:lpstr>
      <vt:lpstr>Presentación de PowerPoint</vt:lpstr>
      <vt:lpstr>Presentación de PowerPoint</vt:lpstr>
      <vt:lpstr>PERSPECTIVAS</vt:lpstr>
      <vt:lpstr>INDUSTRIALIZACION  DEL LITIO</vt:lpstr>
      <vt:lpstr> 1ra  Fase: Tiene como objetivo la construcción y funcionamiento de una planta piloto semi-industrial para la producción de 40 TM al mes de carbonato de litio y 1000TM al mes de cloruro de potasio  2da fase: Se inició con la aprobación de un        crédito del Banco Central de Bolivia y su objetivo fue la construcción y funcionamiento de una planta industrial con capacidad  para producir 30 mil TM de carbonato de litio y 700 mil TM de cloruro de potasio por año a partir del 2014.  3ra  fase: La tercera fase involucra un cambio del país,  por primera vez se intentará fabricar baterías de litio bajo dirección de dependencias estatales. </vt:lpstr>
      <vt:lpstr>INVERSION DEL GOBIERNO </vt:lpstr>
      <vt:lpstr>Presentación de PowerPoint</vt:lpstr>
    </vt:vector>
  </TitlesOfParts>
  <Company>Peruxxoft™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BlackCrystal™ v8</dc:creator>
  <cp:lastModifiedBy>castillo</cp:lastModifiedBy>
  <cp:revision>35</cp:revision>
  <dcterms:created xsi:type="dcterms:W3CDTF">2015-10-17T17:10:40Z</dcterms:created>
  <dcterms:modified xsi:type="dcterms:W3CDTF">2015-11-15T01:59:16Z</dcterms:modified>
</cp:coreProperties>
</file>