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77" r:id="rId3"/>
    <p:sldId id="259" r:id="rId4"/>
    <p:sldId id="289" r:id="rId5"/>
    <p:sldId id="291" r:id="rId6"/>
    <p:sldId id="264" r:id="rId7"/>
    <p:sldId id="260" r:id="rId8"/>
    <p:sldId id="281" r:id="rId9"/>
    <p:sldId id="283" r:id="rId10"/>
    <p:sldId id="292" r:id="rId11"/>
    <p:sldId id="293" r:id="rId12"/>
    <p:sldId id="280" r:id="rId13"/>
    <p:sldId id="295" r:id="rId14"/>
    <p:sldId id="272" r:id="rId15"/>
    <p:sldId id="297" r:id="rId16"/>
    <p:sldId id="299" r:id="rId17"/>
    <p:sldId id="314" r:id="rId18"/>
    <p:sldId id="322" r:id="rId19"/>
    <p:sldId id="316" r:id="rId20"/>
    <p:sldId id="317" r:id="rId21"/>
    <p:sldId id="318" r:id="rId22"/>
    <p:sldId id="319" r:id="rId23"/>
    <p:sldId id="320" r:id="rId24"/>
    <p:sldId id="321" r:id="rId25"/>
    <p:sldId id="335" r:id="rId26"/>
    <p:sldId id="324" r:id="rId27"/>
    <p:sldId id="325" r:id="rId28"/>
    <p:sldId id="326" r:id="rId29"/>
    <p:sldId id="327" r:id="rId30"/>
    <p:sldId id="328" r:id="rId31"/>
    <p:sldId id="329" r:id="rId32"/>
    <p:sldId id="330" r:id="rId33"/>
    <p:sldId id="331" r:id="rId34"/>
    <p:sldId id="332" r:id="rId35"/>
    <p:sldId id="333" r:id="rId36"/>
    <p:sldId id="301" r:id="rId37"/>
    <p:sldId id="302" r:id="rId38"/>
    <p:sldId id="303" r:id="rId39"/>
    <p:sldId id="304" r:id="rId40"/>
    <p:sldId id="305" r:id="rId41"/>
    <p:sldId id="306" r:id="rId42"/>
    <p:sldId id="308" r:id="rId43"/>
    <p:sldId id="309" r:id="rId44"/>
    <p:sldId id="310" r:id="rId45"/>
    <p:sldId id="312" r:id="rId46"/>
    <p:sldId id="311"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62"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86" r:id="rId87"/>
    <p:sldId id="377" r:id="rId88"/>
    <p:sldId id="378" r:id="rId89"/>
    <p:sldId id="379" r:id="rId90"/>
    <p:sldId id="380" r:id="rId91"/>
    <p:sldId id="381" r:id="rId92"/>
    <p:sldId id="382" r:id="rId93"/>
    <p:sldId id="383" r:id="rId94"/>
    <p:sldId id="384" r:id="rId95"/>
    <p:sldId id="385" r:id="rId96"/>
    <p:sldId id="276" r:id="rId9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9900CC"/>
    <a:srgbClr val="CCCCFF"/>
    <a:srgbClr val="B2B2B2"/>
    <a:srgbClr val="969696"/>
    <a:srgbClr val="EAEAEA"/>
    <a:srgbClr val="4530A0"/>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31" autoAdjust="0"/>
    <p:restoredTop sz="94674"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9C99F-453C-4B9D-9B5A-F1FA9FC1875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48F599E1-49C7-492D-9EAA-69DD7CCB4EE3}">
      <dgm:prSet phldrT="[Texto]"/>
      <dgm:spPr/>
      <dgm:t>
        <a:bodyPr/>
        <a:lstStyle/>
        <a:p>
          <a:r>
            <a:rPr lang="es-ES" b="1" i="0" dirty="0" smtClean="0"/>
            <a:t>Las organizaciones como clase de sistemas sociales</a:t>
          </a:r>
          <a:endParaRPr lang="es-ES" dirty="0"/>
        </a:p>
      </dgm:t>
    </dgm:pt>
    <dgm:pt modelId="{F74C6D0C-9C60-4714-9E38-D33B6C9B6B19}" type="parTrans" cxnId="{27B695AB-57BF-4E68-B377-08E2F15D46EA}">
      <dgm:prSet/>
      <dgm:spPr/>
      <dgm:t>
        <a:bodyPr/>
        <a:lstStyle/>
        <a:p>
          <a:endParaRPr lang="es-ES"/>
        </a:p>
      </dgm:t>
    </dgm:pt>
    <dgm:pt modelId="{8C7BF46A-C6D0-4884-846A-88C7CD369F18}" type="sibTrans" cxnId="{27B695AB-57BF-4E68-B377-08E2F15D46EA}">
      <dgm:prSet/>
      <dgm:spPr/>
      <dgm:t>
        <a:bodyPr/>
        <a:lstStyle/>
        <a:p>
          <a:endParaRPr lang="es-ES"/>
        </a:p>
      </dgm:t>
    </dgm:pt>
    <dgm:pt modelId="{249E6DE8-CA40-4CC9-B8A9-31FCF5C35C4B}">
      <dgm:prSet phldrT="[Texto]" phldr="1"/>
      <dgm:spPr/>
      <dgm:t>
        <a:bodyPr/>
        <a:lstStyle/>
        <a:p>
          <a:endParaRPr lang="es-ES" dirty="0"/>
        </a:p>
      </dgm:t>
    </dgm:pt>
    <dgm:pt modelId="{83BBABA2-6DFA-45E3-986A-43BE6E804359}" type="parTrans" cxnId="{241BA22E-B520-456D-A0B0-882538FCF54C}">
      <dgm:prSet/>
      <dgm:spPr/>
      <dgm:t>
        <a:bodyPr/>
        <a:lstStyle/>
        <a:p>
          <a:endParaRPr lang="es-ES"/>
        </a:p>
      </dgm:t>
    </dgm:pt>
    <dgm:pt modelId="{24E81B14-B892-406C-902F-7BD034F8F8ED}" type="sibTrans" cxnId="{241BA22E-B520-456D-A0B0-882538FCF54C}">
      <dgm:prSet/>
      <dgm:spPr/>
      <dgm:t>
        <a:bodyPr/>
        <a:lstStyle/>
        <a:p>
          <a:endParaRPr lang="es-ES"/>
        </a:p>
      </dgm:t>
    </dgm:pt>
    <dgm:pt modelId="{A3CD975F-F92D-414C-823A-ABC06D23CA79}">
      <dgm:prSet phldrT="[Texto]"/>
      <dgm:spPr/>
      <dgm:t>
        <a:bodyPr/>
        <a:lstStyle/>
        <a:p>
          <a:r>
            <a:rPr lang="es-ES" b="1" i="0" dirty="0" smtClean="0"/>
            <a:t>Características de primer orden</a:t>
          </a:r>
          <a:endParaRPr lang="es-ES" dirty="0"/>
        </a:p>
      </dgm:t>
    </dgm:pt>
    <dgm:pt modelId="{B3DA95CA-B99C-479D-9EC9-63A4F3972E1B}" type="parTrans" cxnId="{B0DCBFAE-A032-4AC8-82D8-7BE04E60AEC7}">
      <dgm:prSet/>
      <dgm:spPr/>
      <dgm:t>
        <a:bodyPr/>
        <a:lstStyle/>
        <a:p>
          <a:endParaRPr lang="es-ES"/>
        </a:p>
      </dgm:t>
    </dgm:pt>
    <dgm:pt modelId="{CDC8B5FC-822B-4039-A0AD-19400CD08041}" type="sibTrans" cxnId="{B0DCBFAE-A032-4AC8-82D8-7BE04E60AEC7}">
      <dgm:prSet/>
      <dgm:spPr/>
      <dgm:t>
        <a:bodyPr/>
        <a:lstStyle/>
        <a:p>
          <a:endParaRPr lang="es-ES"/>
        </a:p>
      </dgm:t>
    </dgm:pt>
    <dgm:pt modelId="{BD868A68-C0E3-4654-9EB6-4BEF6BBFC895}">
      <dgm:prSet phldrT="[Texto]"/>
      <dgm:spPr/>
      <dgm:t>
        <a:bodyPr/>
        <a:lstStyle/>
        <a:p>
          <a:r>
            <a:rPr lang="es-ES" b="1" i="0" dirty="0" smtClean="0"/>
            <a:t>Cultura y clima organizacional</a:t>
          </a:r>
          <a:endParaRPr lang="es-ES" dirty="0"/>
        </a:p>
      </dgm:t>
    </dgm:pt>
    <dgm:pt modelId="{D56DEED7-B039-4BA1-8364-AF6E5B7895D1}" type="parTrans" cxnId="{216B6028-7F40-4675-ABF8-EDC34D31C3FB}">
      <dgm:prSet/>
      <dgm:spPr/>
      <dgm:t>
        <a:bodyPr/>
        <a:lstStyle/>
        <a:p>
          <a:endParaRPr lang="es-ES"/>
        </a:p>
      </dgm:t>
    </dgm:pt>
    <dgm:pt modelId="{56B35D5D-185F-4111-B016-ACFA61C26720}" type="sibTrans" cxnId="{216B6028-7F40-4675-ABF8-EDC34D31C3FB}">
      <dgm:prSet/>
      <dgm:spPr/>
      <dgm:t>
        <a:bodyPr/>
        <a:lstStyle/>
        <a:p>
          <a:endParaRPr lang="es-ES"/>
        </a:p>
      </dgm:t>
    </dgm:pt>
    <dgm:pt modelId="{F6684812-04C1-4CAA-8E6A-D72527BE9D59}">
      <dgm:prSet phldrT="[Texto]"/>
      <dgm:spPr/>
      <dgm:t>
        <a:bodyPr/>
        <a:lstStyle/>
        <a:p>
          <a:endParaRPr lang="es-ES" dirty="0"/>
        </a:p>
      </dgm:t>
    </dgm:pt>
    <dgm:pt modelId="{3AC047AF-F75F-44DC-A2CE-8CCC77E025D6}" type="parTrans" cxnId="{BD7C0576-3DA8-47C5-BF9E-68080F6C3E37}">
      <dgm:prSet/>
      <dgm:spPr/>
      <dgm:t>
        <a:bodyPr/>
        <a:lstStyle/>
        <a:p>
          <a:endParaRPr lang="es-ES"/>
        </a:p>
      </dgm:t>
    </dgm:pt>
    <dgm:pt modelId="{DDBEBA0A-491C-4397-A6D1-37A514C58BD2}" type="sibTrans" cxnId="{BD7C0576-3DA8-47C5-BF9E-68080F6C3E37}">
      <dgm:prSet/>
      <dgm:spPr/>
      <dgm:t>
        <a:bodyPr/>
        <a:lstStyle/>
        <a:p>
          <a:endParaRPr lang="es-ES"/>
        </a:p>
      </dgm:t>
    </dgm:pt>
    <dgm:pt modelId="{994DB9A7-FCD4-4A1D-8E12-D52F5D1323D7}">
      <dgm:prSet/>
      <dgm:spPr/>
      <dgm:t>
        <a:bodyPr/>
        <a:lstStyle/>
        <a:p>
          <a:r>
            <a:rPr lang="es-ES" b="1" i="0" dirty="0" smtClean="0"/>
            <a:t>Dinámica de sistema</a:t>
          </a:r>
          <a:endParaRPr lang="es-ES" dirty="0"/>
        </a:p>
      </dgm:t>
    </dgm:pt>
    <dgm:pt modelId="{CF052006-DE13-4B05-9967-D62D4A37BCCD}" type="parTrans" cxnId="{D1FCB0B3-AEBE-44DC-9FCC-9C62158556DD}">
      <dgm:prSet/>
      <dgm:spPr/>
      <dgm:t>
        <a:bodyPr/>
        <a:lstStyle/>
        <a:p>
          <a:endParaRPr lang="es-ES"/>
        </a:p>
      </dgm:t>
    </dgm:pt>
    <dgm:pt modelId="{1FD82E06-4410-4B37-92A5-C7762DB86B3C}" type="sibTrans" cxnId="{D1FCB0B3-AEBE-44DC-9FCC-9C62158556DD}">
      <dgm:prSet/>
      <dgm:spPr/>
      <dgm:t>
        <a:bodyPr/>
        <a:lstStyle/>
        <a:p>
          <a:endParaRPr lang="es-ES"/>
        </a:p>
      </dgm:t>
    </dgm:pt>
    <dgm:pt modelId="{4CB289D0-3014-4E40-AF3A-841BF2B16C7A}">
      <dgm:prSet/>
      <dgm:spPr/>
      <dgm:t>
        <a:bodyPr/>
        <a:lstStyle/>
        <a:p>
          <a:endParaRPr lang="es-ES" dirty="0"/>
        </a:p>
      </dgm:t>
    </dgm:pt>
    <dgm:pt modelId="{A03BF193-5BC4-401E-83CE-D705C5E11777}" type="parTrans" cxnId="{1D936ED8-3F5C-4B40-9991-0D053960BF0C}">
      <dgm:prSet/>
      <dgm:spPr/>
      <dgm:t>
        <a:bodyPr/>
        <a:lstStyle/>
        <a:p>
          <a:endParaRPr lang="es-ES"/>
        </a:p>
      </dgm:t>
    </dgm:pt>
    <dgm:pt modelId="{AA9057DB-1FF5-4D6B-B646-CE793B7B0DD1}" type="sibTrans" cxnId="{1D936ED8-3F5C-4B40-9991-0D053960BF0C}">
      <dgm:prSet/>
      <dgm:spPr/>
      <dgm:t>
        <a:bodyPr/>
        <a:lstStyle/>
        <a:p>
          <a:endParaRPr lang="es-ES"/>
        </a:p>
      </dgm:t>
    </dgm:pt>
    <dgm:pt modelId="{BA3433E7-C11D-424B-8BDA-9539E506B036}">
      <dgm:prSet/>
      <dgm:spPr/>
      <dgm:t>
        <a:bodyPr/>
        <a:lstStyle/>
        <a:p>
          <a:r>
            <a:rPr lang="es-ES" b="1" i="0" dirty="0" smtClean="0"/>
            <a:t>Concepto de eficacia organizacional</a:t>
          </a:r>
          <a:endParaRPr lang="es-ES" dirty="0"/>
        </a:p>
      </dgm:t>
    </dgm:pt>
    <dgm:pt modelId="{1C18A210-6C12-4A81-82BA-F533E5FD5A9D}" type="parTrans" cxnId="{67307092-455E-4909-9561-BB2B941E6C00}">
      <dgm:prSet/>
      <dgm:spPr/>
      <dgm:t>
        <a:bodyPr/>
        <a:lstStyle/>
        <a:p>
          <a:endParaRPr lang="es-ES"/>
        </a:p>
      </dgm:t>
    </dgm:pt>
    <dgm:pt modelId="{160CFACE-64ED-463B-B30F-83EC04CCD95B}" type="sibTrans" cxnId="{67307092-455E-4909-9561-BB2B941E6C00}">
      <dgm:prSet/>
      <dgm:spPr/>
      <dgm:t>
        <a:bodyPr/>
        <a:lstStyle/>
        <a:p>
          <a:endParaRPr lang="es-ES"/>
        </a:p>
      </dgm:t>
    </dgm:pt>
    <dgm:pt modelId="{186CCBB9-564B-41E7-85F3-B2683BE9C2DB}">
      <dgm:prSet/>
      <dgm:spPr/>
      <dgm:t>
        <a:bodyPr/>
        <a:lstStyle/>
        <a:p>
          <a:endParaRPr lang="es-ES" dirty="0"/>
        </a:p>
      </dgm:t>
    </dgm:pt>
    <dgm:pt modelId="{FF2697E2-0FE3-4F8B-AD75-AA4862C9DBEB}" type="parTrans" cxnId="{C3FCA93C-CE7B-46BB-B8C7-0A25AE8337A9}">
      <dgm:prSet/>
      <dgm:spPr/>
      <dgm:t>
        <a:bodyPr/>
        <a:lstStyle/>
        <a:p>
          <a:endParaRPr lang="es-ES"/>
        </a:p>
      </dgm:t>
    </dgm:pt>
    <dgm:pt modelId="{FA37D907-526F-48B8-BC1C-D110C2249AB4}" type="sibTrans" cxnId="{C3FCA93C-CE7B-46BB-B8C7-0A25AE8337A9}">
      <dgm:prSet/>
      <dgm:spPr/>
      <dgm:t>
        <a:bodyPr/>
        <a:lstStyle/>
        <a:p>
          <a:endParaRPr lang="es-ES"/>
        </a:p>
      </dgm:t>
    </dgm:pt>
    <dgm:pt modelId="{75146A75-C9BE-4640-A788-38F6BFDC4991}">
      <dgm:prSet/>
      <dgm:spPr/>
      <dgm:t>
        <a:bodyPr/>
        <a:lstStyle/>
        <a:p>
          <a:r>
            <a:rPr lang="es-ES" b="1" i="0" dirty="0" smtClean="0"/>
            <a:t>Organización como un sistema de papeles</a:t>
          </a:r>
          <a:endParaRPr lang="es-ES" dirty="0"/>
        </a:p>
      </dgm:t>
    </dgm:pt>
    <dgm:pt modelId="{5BAC3CAD-0E6E-48C9-BCCC-A8A71EF7D992}" type="parTrans" cxnId="{A6197AB9-C2E2-4797-802A-D6B22CBB6EAD}">
      <dgm:prSet/>
      <dgm:spPr/>
      <dgm:t>
        <a:bodyPr/>
        <a:lstStyle/>
        <a:p>
          <a:endParaRPr lang="es-ES"/>
        </a:p>
      </dgm:t>
    </dgm:pt>
    <dgm:pt modelId="{82D2FA87-9A4B-4E13-A8E5-58311426D588}" type="sibTrans" cxnId="{A6197AB9-C2E2-4797-802A-D6B22CBB6EAD}">
      <dgm:prSet/>
      <dgm:spPr/>
      <dgm:t>
        <a:bodyPr/>
        <a:lstStyle/>
        <a:p>
          <a:endParaRPr lang="es-ES"/>
        </a:p>
      </dgm:t>
    </dgm:pt>
    <dgm:pt modelId="{BCB6F0C3-5D5A-4A4A-8400-ED5B453AB209}">
      <dgm:prSet phldrT="[Texto]" phldr="1"/>
      <dgm:spPr/>
      <dgm:t>
        <a:bodyPr/>
        <a:lstStyle/>
        <a:p>
          <a:endParaRPr lang="es-ES" dirty="0"/>
        </a:p>
      </dgm:t>
    </dgm:pt>
    <dgm:pt modelId="{363B7152-3905-4898-B33D-8D7872FC5DCD}" type="sibTrans" cxnId="{0C3EF079-139B-4B1F-9C9C-026864A31B8E}">
      <dgm:prSet/>
      <dgm:spPr/>
      <dgm:t>
        <a:bodyPr/>
        <a:lstStyle/>
        <a:p>
          <a:endParaRPr lang="es-ES"/>
        </a:p>
      </dgm:t>
    </dgm:pt>
    <dgm:pt modelId="{A9D2382E-7230-4182-8215-7E408DE05C9C}" type="parTrans" cxnId="{0C3EF079-139B-4B1F-9C9C-026864A31B8E}">
      <dgm:prSet/>
      <dgm:spPr/>
      <dgm:t>
        <a:bodyPr/>
        <a:lstStyle/>
        <a:p>
          <a:endParaRPr lang="es-ES"/>
        </a:p>
      </dgm:t>
    </dgm:pt>
    <dgm:pt modelId="{DC7FA1F3-D740-4B23-93EC-2EBB50BC045B}">
      <dgm:prSet phldrT="[Texto]" phldr="1"/>
      <dgm:spPr/>
      <dgm:t>
        <a:bodyPr/>
        <a:lstStyle/>
        <a:p>
          <a:endParaRPr lang="es-ES" dirty="0"/>
        </a:p>
      </dgm:t>
    </dgm:pt>
    <dgm:pt modelId="{E68B3670-8AEE-49DC-9A7A-30F8DCDECE78}" type="sibTrans" cxnId="{939A83A7-3841-40BC-A069-B1578767170F}">
      <dgm:prSet/>
      <dgm:spPr/>
      <dgm:t>
        <a:bodyPr/>
        <a:lstStyle/>
        <a:p>
          <a:endParaRPr lang="es-ES"/>
        </a:p>
      </dgm:t>
    </dgm:pt>
    <dgm:pt modelId="{D8942E3F-0F87-4A89-B7C1-4AC7B9CF6A3A}" type="parTrans" cxnId="{939A83A7-3841-40BC-A069-B1578767170F}">
      <dgm:prSet/>
      <dgm:spPr/>
      <dgm:t>
        <a:bodyPr/>
        <a:lstStyle/>
        <a:p>
          <a:endParaRPr lang="es-ES"/>
        </a:p>
      </dgm:t>
    </dgm:pt>
    <dgm:pt modelId="{6EC0C98F-008B-47B0-A09B-BB908FD184AF}" type="pres">
      <dgm:prSet presAssocID="{8619C99F-453C-4B9D-9B5A-F1FA9FC1875E}" presName="linearFlow" presStyleCnt="0">
        <dgm:presLayoutVars>
          <dgm:dir/>
          <dgm:animLvl val="lvl"/>
          <dgm:resizeHandles val="exact"/>
        </dgm:presLayoutVars>
      </dgm:prSet>
      <dgm:spPr/>
      <dgm:t>
        <a:bodyPr/>
        <a:lstStyle/>
        <a:p>
          <a:endParaRPr lang="es-ES"/>
        </a:p>
      </dgm:t>
    </dgm:pt>
    <dgm:pt modelId="{16FD4949-7E32-4B68-9D89-210155E88646}" type="pres">
      <dgm:prSet presAssocID="{DC7FA1F3-D740-4B23-93EC-2EBB50BC045B}" presName="composite" presStyleCnt="0"/>
      <dgm:spPr/>
    </dgm:pt>
    <dgm:pt modelId="{6E73A43E-56D6-4CF8-AD23-3F243EB18E29}" type="pres">
      <dgm:prSet presAssocID="{DC7FA1F3-D740-4B23-93EC-2EBB50BC045B}" presName="parentText" presStyleLbl="alignNode1" presStyleIdx="0" presStyleCnt="6" custLinFactNeighborX="-10005" custLinFactNeighborY="-479">
        <dgm:presLayoutVars>
          <dgm:chMax val="1"/>
          <dgm:bulletEnabled val="1"/>
        </dgm:presLayoutVars>
      </dgm:prSet>
      <dgm:spPr/>
      <dgm:t>
        <a:bodyPr/>
        <a:lstStyle/>
        <a:p>
          <a:endParaRPr lang="es-ES"/>
        </a:p>
      </dgm:t>
    </dgm:pt>
    <dgm:pt modelId="{95E53039-BBE1-4C03-A0FB-F2FCA6C62878}" type="pres">
      <dgm:prSet presAssocID="{DC7FA1F3-D740-4B23-93EC-2EBB50BC045B}" presName="descendantText" presStyleLbl="alignAcc1" presStyleIdx="0" presStyleCnt="6" custLinFactNeighborY="3507">
        <dgm:presLayoutVars>
          <dgm:bulletEnabled val="1"/>
        </dgm:presLayoutVars>
      </dgm:prSet>
      <dgm:spPr/>
      <dgm:t>
        <a:bodyPr/>
        <a:lstStyle/>
        <a:p>
          <a:endParaRPr lang="es-ES"/>
        </a:p>
      </dgm:t>
    </dgm:pt>
    <dgm:pt modelId="{B2FA5DFB-5187-4073-A24B-6F8121B0F682}" type="pres">
      <dgm:prSet presAssocID="{E68B3670-8AEE-49DC-9A7A-30F8DCDECE78}" presName="sp" presStyleCnt="0"/>
      <dgm:spPr/>
    </dgm:pt>
    <dgm:pt modelId="{0D617A04-3912-4739-A696-03BFF92EAC0A}" type="pres">
      <dgm:prSet presAssocID="{249E6DE8-CA40-4CC9-B8A9-31FCF5C35C4B}" presName="composite" presStyleCnt="0"/>
      <dgm:spPr/>
    </dgm:pt>
    <dgm:pt modelId="{1581D29B-D42B-4C02-AAF6-A3B79B1A1C3E}" type="pres">
      <dgm:prSet presAssocID="{249E6DE8-CA40-4CC9-B8A9-31FCF5C35C4B}" presName="parentText" presStyleLbl="alignNode1" presStyleIdx="1" presStyleCnt="6">
        <dgm:presLayoutVars>
          <dgm:chMax val="1"/>
          <dgm:bulletEnabled val="1"/>
        </dgm:presLayoutVars>
      </dgm:prSet>
      <dgm:spPr/>
      <dgm:t>
        <a:bodyPr/>
        <a:lstStyle/>
        <a:p>
          <a:endParaRPr lang="es-ES"/>
        </a:p>
      </dgm:t>
    </dgm:pt>
    <dgm:pt modelId="{6DA9D1CB-475A-4B9F-8AE5-72EDA03A9961}" type="pres">
      <dgm:prSet presAssocID="{249E6DE8-CA40-4CC9-B8A9-31FCF5C35C4B}" presName="descendantText" presStyleLbl="alignAcc1" presStyleIdx="1" presStyleCnt="6" custScaleX="100260" custLinFactNeighborX="308" custLinFactNeighborY="489">
        <dgm:presLayoutVars>
          <dgm:bulletEnabled val="1"/>
        </dgm:presLayoutVars>
      </dgm:prSet>
      <dgm:spPr/>
      <dgm:t>
        <a:bodyPr/>
        <a:lstStyle/>
        <a:p>
          <a:endParaRPr lang="es-ES"/>
        </a:p>
      </dgm:t>
    </dgm:pt>
    <dgm:pt modelId="{24422854-7CBA-44FA-9F6F-479D6945677F}" type="pres">
      <dgm:prSet presAssocID="{24E81B14-B892-406C-902F-7BD034F8F8ED}" presName="sp" presStyleCnt="0"/>
      <dgm:spPr/>
    </dgm:pt>
    <dgm:pt modelId="{6811273A-C538-446B-9575-7840981F7656}" type="pres">
      <dgm:prSet presAssocID="{BCB6F0C3-5D5A-4A4A-8400-ED5B453AB209}" presName="composite" presStyleCnt="0"/>
      <dgm:spPr/>
    </dgm:pt>
    <dgm:pt modelId="{C2FBA048-C784-41DD-923D-089577B4F443}" type="pres">
      <dgm:prSet presAssocID="{BCB6F0C3-5D5A-4A4A-8400-ED5B453AB209}" presName="parentText" presStyleLbl="alignNode1" presStyleIdx="2" presStyleCnt="6">
        <dgm:presLayoutVars>
          <dgm:chMax val="1"/>
          <dgm:bulletEnabled val="1"/>
        </dgm:presLayoutVars>
      </dgm:prSet>
      <dgm:spPr/>
      <dgm:t>
        <a:bodyPr/>
        <a:lstStyle/>
        <a:p>
          <a:endParaRPr lang="es-ES"/>
        </a:p>
      </dgm:t>
    </dgm:pt>
    <dgm:pt modelId="{FD11F934-5F83-489B-97DE-461BC5556670}" type="pres">
      <dgm:prSet presAssocID="{BCB6F0C3-5D5A-4A4A-8400-ED5B453AB209}" presName="descendantText" presStyleLbl="alignAcc1" presStyleIdx="2" presStyleCnt="6">
        <dgm:presLayoutVars>
          <dgm:bulletEnabled val="1"/>
        </dgm:presLayoutVars>
      </dgm:prSet>
      <dgm:spPr/>
      <dgm:t>
        <a:bodyPr/>
        <a:lstStyle/>
        <a:p>
          <a:endParaRPr lang="es-ES"/>
        </a:p>
      </dgm:t>
    </dgm:pt>
    <dgm:pt modelId="{288BD10B-00D4-4AB2-9C65-B005D81CE623}" type="pres">
      <dgm:prSet presAssocID="{363B7152-3905-4898-B33D-8D7872FC5DCD}" presName="sp" presStyleCnt="0"/>
      <dgm:spPr/>
    </dgm:pt>
    <dgm:pt modelId="{46637724-5F76-4371-80A3-BDF5B27B737B}" type="pres">
      <dgm:prSet presAssocID="{F6684812-04C1-4CAA-8E6A-D72527BE9D59}" presName="composite" presStyleCnt="0"/>
      <dgm:spPr/>
    </dgm:pt>
    <dgm:pt modelId="{4D7143F4-0AFD-4808-840F-BCFECD471522}" type="pres">
      <dgm:prSet presAssocID="{F6684812-04C1-4CAA-8E6A-D72527BE9D59}" presName="parentText" presStyleLbl="alignNode1" presStyleIdx="3" presStyleCnt="6">
        <dgm:presLayoutVars>
          <dgm:chMax val="1"/>
          <dgm:bulletEnabled val="1"/>
        </dgm:presLayoutVars>
      </dgm:prSet>
      <dgm:spPr/>
      <dgm:t>
        <a:bodyPr/>
        <a:lstStyle/>
        <a:p>
          <a:endParaRPr lang="es-ES"/>
        </a:p>
      </dgm:t>
    </dgm:pt>
    <dgm:pt modelId="{00FEAA45-D6EF-4A85-863F-2776CDDA5B63}" type="pres">
      <dgm:prSet presAssocID="{F6684812-04C1-4CAA-8E6A-D72527BE9D59}" presName="descendantText" presStyleLbl="alignAcc1" presStyleIdx="3" presStyleCnt="6">
        <dgm:presLayoutVars>
          <dgm:bulletEnabled val="1"/>
        </dgm:presLayoutVars>
      </dgm:prSet>
      <dgm:spPr/>
      <dgm:t>
        <a:bodyPr/>
        <a:lstStyle/>
        <a:p>
          <a:endParaRPr lang="es-ES"/>
        </a:p>
      </dgm:t>
    </dgm:pt>
    <dgm:pt modelId="{9BD9E46A-31F8-44E9-9183-8DCB35B44F75}" type="pres">
      <dgm:prSet presAssocID="{DDBEBA0A-491C-4397-A6D1-37A514C58BD2}" presName="sp" presStyleCnt="0"/>
      <dgm:spPr/>
    </dgm:pt>
    <dgm:pt modelId="{7C0AD1B4-ED9B-4C0C-8117-C3A9BDC652C4}" type="pres">
      <dgm:prSet presAssocID="{4CB289D0-3014-4E40-AF3A-841BF2B16C7A}" presName="composite" presStyleCnt="0"/>
      <dgm:spPr/>
    </dgm:pt>
    <dgm:pt modelId="{5CDFD494-E088-461C-B483-AEAE832F07B2}" type="pres">
      <dgm:prSet presAssocID="{4CB289D0-3014-4E40-AF3A-841BF2B16C7A}" presName="parentText" presStyleLbl="alignNode1" presStyleIdx="4" presStyleCnt="6">
        <dgm:presLayoutVars>
          <dgm:chMax val="1"/>
          <dgm:bulletEnabled val="1"/>
        </dgm:presLayoutVars>
      </dgm:prSet>
      <dgm:spPr/>
      <dgm:t>
        <a:bodyPr/>
        <a:lstStyle/>
        <a:p>
          <a:endParaRPr lang="es-ES"/>
        </a:p>
      </dgm:t>
    </dgm:pt>
    <dgm:pt modelId="{2401E12C-4684-4007-9DCD-D5AEC630AD35}" type="pres">
      <dgm:prSet presAssocID="{4CB289D0-3014-4E40-AF3A-841BF2B16C7A}" presName="descendantText" presStyleLbl="alignAcc1" presStyleIdx="4" presStyleCnt="6">
        <dgm:presLayoutVars>
          <dgm:bulletEnabled val="1"/>
        </dgm:presLayoutVars>
      </dgm:prSet>
      <dgm:spPr/>
      <dgm:t>
        <a:bodyPr/>
        <a:lstStyle/>
        <a:p>
          <a:endParaRPr lang="es-ES"/>
        </a:p>
      </dgm:t>
    </dgm:pt>
    <dgm:pt modelId="{DA887374-3174-4427-A3E1-3CB118D06EA1}" type="pres">
      <dgm:prSet presAssocID="{AA9057DB-1FF5-4D6B-B646-CE793B7B0DD1}" presName="sp" presStyleCnt="0"/>
      <dgm:spPr/>
    </dgm:pt>
    <dgm:pt modelId="{069AB2BB-B564-4C8D-A102-39F09CD81ADF}" type="pres">
      <dgm:prSet presAssocID="{186CCBB9-564B-41E7-85F3-B2683BE9C2DB}" presName="composite" presStyleCnt="0"/>
      <dgm:spPr/>
    </dgm:pt>
    <dgm:pt modelId="{DC07699A-AEDB-495C-816E-25C6E98D75E2}" type="pres">
      <dgm:prSet presAssocID="{186CCBB9-564B-41E7-85F3-B2683BE9C2DB}" presName="parentText" presStyleLbl="alignNode1" presStyleIdx="5" presStyleCnt="6">
        <dgm:presLayoutVars>
          <dgm:chMax val="1"/>
          <dgm:bulletEnabled val="1"/>
        </dgm:presLayoutVars>
      </dgm:prSet>
      <dgm:spPr/>
      <dgm:t>
        <a:bodyPr/>
        <a:lstStyle/>
        <a:p>
          <a:endParaRPr lang="es-ES"/>
        </a:p>
      </dgm:t>
    </dgm:pt>
    <dgm:pt modelId="{8C5984D1-4A13-4D92-BA69-5DF2BA9A69D0}" type="pres">
      <dgm:prSet presAssocID="{186CCBB9-564B-41E7-85F3-B2683BE9C2DB}" presName="descendantText" presStyleLbl="alignAcc1" presStyleIdx="5" presStyleCnt="6">
        <dgm:presLayoutVars>
          <dgm:bulletEnabled val="1"/>
        </dgm:presLayoutVars>
      </dgm:prSet>
      <dgm:spPr/>
      <dgm:t>
        <a:bodyPr/>
        <a:lstStyle/>
        <a:p>
          <a:endParaRPr lang="es-ES"/>
        </a:p>
      </dgm:t>
    </dgm:pt>
  </dgm:ptLst>
  <dgm:cxnLst>
    <dgm:cxn modelId="{939A83A7-3841-40BC-A069-B1578767170F}" srcId="{8619C99F-453C-4B9D-9B5A-F1FA9FC1875E}" destId="{DC7FA1F3-D740-4B23-93EC-2EBB50BC045B}" srcOrd="0" destOrd="0" parTransId="{D8942E3F-0F87-4A89-B7C1-4AC7B9CF6A3A}" sibTransId="{E68B3670-8AEE-49DC-9A7A-30F8DCDECE78}"/>
    <dgm:cxn modelId="{A6197AB9-C2E2-4797-802A-D6B22CBB6EAD}" srcId="{186CCBB9-564B-41E7-85F3-B2683BE9C2DB}" destId="{75146A75-C9BE-4640-A788-38F6BFDC4991}" srcOrd="0" destOrd="0" parTransId="{5BAC3CAD-0E6E-48C9-BCCC-A8A71EF7D992}" sibTransId="{82D2FA87-9A4B-4E13-A8E5-58311426D588}"/>
    <dgm:cxn modelId="{DECB9D29-0863-4B19-BA00-F7B43C09B17F}" type="presOf" srcId="{249E6DE8-CA40-4CC9-B8A9-31FCF5C35C4B}" destId="{1581D29B-D42B-4C02-AAF6-A3B79B1A1C3E}" srcOrd="0" destOrd="0" presId="urn:microsoft.com/office/officeart/2005/8/layout/chevron2"/>
    <dgm:cxn modelId="{B234F434-E263-420D-88B7-0852CDBD47A5}" type="presOf" srcId="{75146A75-C9BE-4640-A788-38F6BFDC4991}" destId="{8C5984D1-4A13-4D92-BA69-5DF2BA9A69D0}" srcOrd="0" destOrd="0" presId="urn:microsoft.com/office/officeart/2005/8/layout/chevron2"/>
    <dgm:cxn modelId="{6BC1CADA-141C-4D84-8AF8-C132C5FC1BDB}" type="presOf" srcId="{BA3433E7-C11D-424B-8BDA-9539E506B036}" destId="{2401E12C-4684-4007-9DCD-D5AEC630AD35}" srcOrd="0" destOrd="0" presId="urn:microsoft.com/office/officeart/2005/8/layout/chevron2"/>
    <dgm:cxn modelId="{B0DCBFAE-A032-4AC8-82D8-7BE04E60AEC7}" srcId="{249E6DE8-CA40-4CC9-B8A9-31FCF5C35C4B}" destId="{A3CD975F-F92D-414C-823A-ABC06D23CA79}" srcOrd="0" destOrd="0" parTransId="{B3DA95CA-B99C-479D-9EC9-63A4F3972E1B}" sibTransId="{CDC8B5FC-822B-4039-A0AD-19400CD08041}"/>
    <dgm:cxn modelId="{67307092-455E-4909-9561-BB2B941E6C00}" srcId="{4CB289D0-3014-4E40-AF3A-841BF2B16C7A}" destId="{BA3433E7-C11D-424B-8BDA-9539E506B036}" srcOrd="0" destOrd="0" parTransId="{1C18A210-6C12-4A81-82BA-F533E5FD5A9D}" sibTransId="{160CFACE-64ED-463B-B30F-83EC04CCD95B}"/>
    <dgm:cxn modelId="{05517C3A-A005-496C-932E-9205EBFA60FD}" type="presOf" srcId="{994DB9A7-FCD4-4A1D-8E12-D52F5D1323D7}" destId="{00FEAA45-D6EF-4A85-863F-2776CDDA5B63}" srcOrd="0" destOrd="0" presId="urn:microsoft.com/office/officeart/2005/8/layout/chevron2"/>
    <dgm:cxn modelId="{8ED3D931-54BD-4ECE-9CEB-76DD9B1F4E8E}" type="presOf" srcId="{BD868A68-C0E3-4654-9EB6-4BEF6BBFC895}" destId="{FD11F934-5F83-489B-97DE-461BC5556670}" srcOrd="0" destOrd="0" presId="urn:microsoft.com/office/officeart/2005/8/layout/chevron2"/>
    <dgm:cxn modelId="{216B6028-7F40-4675-ABF8-EDC34D31C3FB}" srcId="{BCB6F0C3-5D5A-4A4A-8400-ED5B453AB209}" destId="{BD868A68-C0E3-4654-9EB6-4BEF6BBFC895}" srcOrd="0" destOrd="0" parTransId="{D56DEED7-B039-4BA1-8364-AF6E5B7895D1}" sibTransId="{56B35D5D-185F-4111-B016-ACFA61C26720}"/>
    <dgm:cxn modelId="{BD7C0576-3DA8-47C5-BF9E-68080F6C3E37}" srcId="{8619C99F-453C-4B9D-9B5A-F1FA9FC1875E}" destId="{F6684812-04C1-4CAA-8E6A-D72527BE9D59}" srcOrd="3" destOrd="0" parTransId="{3AC047AF-F75F-44DC-A2CE-8CCC77E025D6}" sibTransId="{DDBEBA0A-491C-4397-A6D1-37A514C58BD2}"/>
    <dgm:cxn modelId="{CC693ADF-05EF-4A0E-967A-C95024B2195F}" type="presOf" srcId="{186CCBB9-564B-41E7-85F3-B2683BE9C2DB}" destId="{DC07699A-AEDB-495C-816E-25C6E98D75E2}" srcOrd="0" destOrd="0" presId="urn:microsoft.com/office/officeart/2005/8/layout/chevron2"/>
    <dgm:cxn modelId="{51C51062-5770-427F-AC36-8355617B95B6}" type="presOf" srcId="{8619C99F-453C-4B9D-9B5A-F1FA9FC1875E}" destId="{6EC0C98F-008B-47B0-A09B-BB908FD184AF}" srcOrd="0" destOrd="0" presId="urn:microsoft.com/office/officeart/2005/8/layout/chevron2"/>
    <dgm:cxn modelId="{0C3EF079-139B-4B1F-9C9C-026864A31B8E}" srcId="{8619C99F-453C-4B9D-9B5A-F1FA9FC1875E}" destId="{BCB6F0C3-5D5A-4A4A-8400-ED5B453AB209}" srcOrd="2" destOrd="0" parTransId="{A9D2382E-7230-4182-8215-7E408DE05C9C}" sibTransId="{363B7152-3905-4898-B33D-8D7872FC5DCD}"/>
    <dgm:cxn modelId="{C3FCA93C-CE7B-46BB-B8C7-0A25AE8337A9}" srcId="{8619C99F-453C-4B9D-9B5A-F1FA9FC1875E}" destId="{186CCBB9-564B-41E7-85F3-B2683BE9C2DB}" srcOrd="5" destOrd="0" parTransId="{FF2697E2-0FE3-4F8B-AD75-AA4862C9DBEB}" sibTransId="{FA37D907-526F-48B8-BC1C-D110C2249AB4}"/>
    <dgm:cxn modelId="{D1FCB0B3-AEBE-44DC-9FCC-9C62158556DD}" srcId="{F6684812-04C1-4CAA-8E6A-D72527BE9D59}" destId="{994DB9A7-FCD4-4A1D-8E12-D52F5D1323D7}" srcOrd="0" destOrd="0" parTransId="{CF052006-DE13-4B05-9967-D62D4A37BCCD}" sibTransId="{1FD82E06-4410-4B37-92A5-C7762DB86B3C}"/>
    <dgm:cxn modelId="{1F8066DB-2443-4A85-95C1-F8C7B9598CB4}" type="presOf" srcId="{DC7FA1F3-D740-4B23-93EC-2EBB50BC045B}" destId="{6E73A43E-56D6-4CF8-AD23-3F243EB18E29}" srcOrd="0" destOrd="0" presId="urn:microsoft.com/office/officeart/2005/8/layout/chevron2"/>
    <dgm:cxn modelId="{70564986-AAB6-45AA-A230-94AF771FBBF3}" type="presOf" srcId="{4CB289D0-3014-4E40-AF3A-841BF2B16C7A}" destId="{5CDFD494-E088-461C-B483-AEAE832F07B2}" srcOrd="0" destOrd="0" presId="urn:microsoft.com/office/officeart/2005/8/layout/chevron2"/>
    <dgm:cxn modelId="{241BA22E-B520-456D-A0B0-882538FCF54C}" srcId="{8619C99F-453C-4B9D-9B5A-F1FA9FC1875E}" destId="{249E6DE8-CA40-4CC9-B8A9-31FCF5C35C4B}" srcOrd="1" destOrd="0" parTransId="{83BBABA2-6DFA-45E3-986A-43BE6E804359}" sibTransId="{24E81B14-B892-406C-902F-7BD034F8F8ED}"/>
    <dgm:cxn modelId="{27B695AB-57BF-4E68-B377-08E2F15D46EA}" srcId="{DC7FA1F3-D740-4B23-93EC-2EBB50BC045B}" destId="{48F599E1-49C7-492D-9EAA-69DD7CCB4EE3}" srcOrd="0" destOrd="0" parTransId="{F74C6D0C-9C60-4714-9E38-D33B6C9B6B19}" sibTransId="{8C7BF46A-C6D0-4884-846A-88C7CD369F18}"/>
    <dgm:cxn modelId="{0ED5D8CE-50E3-402B-A166-3F176C80146B}" type="presOf" srcId="{48F599E1-49C7-492D-9EAA-69DD7CCB4EE3}" destId="{95E53039-BBE1-4C03-A0FB-F2FCA6C62878}" srcOrd="0" destOrd="0" presId="urn:microsoft.com/office/officeart/2005/8/layout/chevron2"/>
    <dgm:cxn modelId="{D8ADFF61-5466-4085-9F56-2F8A2D15468B}" type="presOf" srcId="{F6684812-04C1-4CAA-8E6A-D72527BE9D59}" destId="{4D7143F4-0AFD-4808-840F-BCFECD471522}" srcOrd="0" destOrd="0" presId="urn:microsoft.com/office/officeart/2005/8/layout/chevron2"/>
    <dgm:cxn modelId="{F102A997-5B90-4587-BCC0-26FFFE73C80D}" type="presOf" srcId="{A3CD975F-F92D-414C-823A-ABC06D23CA79}" destId="{6DA9D1CB-475A-4B9F-8AE5-72EDA03A9961}" srcOrd="0" destOrd="0" presId="urn:microsoft.com/office/officeart/2005/8/layout/chevron2"/>
    <dgm:cxn modelId="{60A0882A-6518-43C6-8986-2066A8BFCEAF}" type="presOf" srcId="{BCB6F0C3-5D5A-4A4A-8400-ED5B453AB209}" destId="{C2FBA048-C784-41DD-923D-089577B4F443}" srcOrd="0" destOrd="0" presId="urn:microsoft.com/office/officeart/2005/8/layout/chevron2"/>
    <dgm:cxn modelId="{1D936ED8-3F5C-4B40-9991-0D053960BF0C}" srcId="{8619C99F-453C-4B9D-9B5A-F1FA9FC1875E}" destId="{4CB289D0-3014-4E40-AF3A-841BF2B16C7A}" srcOrd="4" destOrd="0" parTransId="{A03BF193-5BC4-401E-83CE-D705C5E11777}" sibTransId="{AA9057DB-1FF5-4D6B-B646-CE793B7B0DD1}"/>
    <dgm:cxn modelId="{768A1C63-FAF1-4F68-8816-69C8F7BD6A42}" type="presParOf" srcId="{6EC0C98F-008B-47B0-A09B-BB908FD184AF}" destId="{16FD4949-7E32-4B68-9D89-210155E88646}" srcOrd="0" destOrd="0" presId="urn:microsoft.com/office/officeart/2005/8/layout/chevron2"/>
    <dgm:cxn modelId="{C88DDE8E-2328-4285-9EC0-7FDABC25F3F7}" type="presParOf" srcId="{16FD4949-7E32-4B68-9D89-210155E88646}" destId="{6E73A43E-56D6-4CF8-AD23-3F243EB18E29}" srcOrd="0" destOrd="0" presId="urn:microsoft.com/office/officeart/2005/8/layout/chevron2"/>
    <dgm:cxn modelId="{192B3020-EC5C-4BAC-8A8B-C7A62C909734}" type="presParOf" srcId="{16FD4949-7E32-4B68-9D89-210155E88646}" destId="{95E53039-BBE1-4C03-A0FB-F2FCA6C62878}" srcOrd="1" destOrd="0" presId="urn:microsoft.com/office/officeart/2005/8/layout/chevron2"/>
    <dgm:cxn modelId="{B9EFA3AD-3AA3-40DF-8BA1-BD9C8160210A}" type="presParOf" srcId="{6EC0C98F-008B-47B0-A09B-BB908FD184AF}" destId="{B2FA5DFB-5187-4073-A24B-6F8121B0F682}" srcOrd="1" destOrd="0" presId="urn:microsoft.com/office/officeart/2005/8/layout/chevron2"/>
    <dgm:cxn modelId="{8BE1AB1A-8867-4144-B777-FE7AF03D6C59}" type="presParOf" srcId="{6EC0C98F-008B-47B0-A09B-BB908FD184AF}" destId="{0D617A04-3912-4739-A696-03BFF92EAC0A}" srcOrd="2" destOrd="0" presId="urn:microsoft.com/office/officeart/2005/8/layout/chevron2"/>
    <dgm:cxn modelId="{B96112EE-DB0D-4439-96A3-B34BAB71B635}" type="presParOf" srcId="{0D617A04-3912-4739-A696-03BFF92EAC0A}" destId="{1581D29B-D42B-4C02-AAF6-A3B79B1A1C3E}" srcOrd="0" destOrd="0" presId="urn:microsoft.com/office/officeart/2005/8/layout/chevron2"/>
    <dgm:cxn modelId="{7CD5C818-4497-4E17-8059-F556AAD59CDF}" type="presParOf" srcId="{0D617A04-3912-4739-A696-03BFF92EAC0A}" destId="{6DA9D1CB-475A-4B9F-8AE5-72EDA03A9961}" srcOrd="1" destOrd="0" presId="urn:microsoft.com/office/officeart/2005/8/layout/chevron2"/>
    <dgm:cxn modelId="{113A5EF9-4C66-40C9-BF3B-86A78C01D142}" type="presParOf" srcId="{6EC0C98F-008B-47B0-A09B-BB908FD184AF}" destId="{24422854-7CBA-44FA-9F6F-479D6945677F}" srcOrd="3" destOrd="0" presId="urn:microsoft.com/office/officeart/2005/8/layout/chevron2"/>
    <dgm:cxn modelId="{EF9C3549-D2FB-43B8-8971-65F30058C1AC}" type="presParOf" srcId="{6EC0C98F-008B-47B0-A09B-BB908FD184AF}" destId="{6811273A-C538-446B-9575-7840981F7656}" srcOrd="4" destOrd="0" presId="urn:microsoft.com/office/officeart/2005/8/layout/chevron2"/>
    <dgm:cxn modelId="{BF4DEBA9-18D2-4D35-8281-1959BFA46A4B}" type="presParOf" srcId="{6811273A-C538-446B-9575-7840981F7656}" destId="{C2FBA048-C784-41DD-923D-089577B4F443}" srcOrd="0" destOrd="0" presId="urn:microsoft.com/office/officeart/2005/8/layout/chevron2"/>
    <dgm:cxn modelId="{2629909A-0984-49A8-9989-E24C2BC45CC4}" type="presParOf" srcId="{6811273A-C538-446B-9575-7840981F7656}" destId="{FD11F934-5F83-489B-97DE-461BC5556670}" srcOrd="1" destOrd="0" presId="urn:microsoft.com/office/officeart/2005/8/layout/chevron2"/>
    <dgm:cxn modelId="{686B98D4-F7D2-4674-826E-20C20304E5EE}" type="presParOf" srcId="{6EC0C98F-008B-47B0-A09B-BB908FD184AF}" destId="{288BD10B-00D4-4AB2-9C65-B005D81CE623}" srcOrd="5" destOrd="0" presId="urn:microsoft.com/office/officeart/2005/8/layout/chevron2"/>
    <dgm:cxn modelId="{D32CD3EE-F783-46C4-A73C-F4A62763414F}" type="presParOf" srcId="{6EC0C98F-008B-47B0-A09B-BB908FD184AF}" destId="{46637724-5F76-4371-80A3-BDF5B27B737B}" srcOrd="6" destOrd="0" presId="urn:microsoft.com/office/officeart/2005/8/layout/chevron2"/>
    <dgm:cxn modelId="{3366943C-06BD-4E80-8A54-2B471BAD20E4}" type="presParOf" srcId="{46637724-5F76-4371-80A3-BDF5B27B737B}" destId="{4D7143F4-0AFD-4808-840F-BCFECD471522}" srcOrd="0" destOrd="0" presId="urn:microsoft.com/office/officeart/2005/8/layout/chevron2"/>
    <dgm:cxn modelId="{9A13C21D-504B-4A88-9E94-55059FCA0EF4}" type="presParOf" srcId="{46637724-5F76-4371-80A3-BDF5B27B737B}" destId="{00FEAA45-D6EF-4A85-863F-2776CDDA5B63}" srcOrd="1" destOrd="0" presId="urn:microsoft.com/office/officeart/2005/8/layout/chevron2"/>
    <dgm:cxn modelId="{28B59FB5-E84F-46E7-8E65-545E4ED172CB}" type="presParOf" srcId="{6EC0C98F-008B-47B0-A09B-BB908FD184AF}" destId="{9BD9E46A-31F8-44E9-9183-8DCB35B44F75}" srcOrd="7" destOrd="0" presId="urn:microsoft.com/office/officeart/2005/8/layout/chevron2"/>
    <dgm:cxn modelId="{47DBC697-2C2E-49B9-9B46-7F84AD0EB513}" type="presParOf" srcId="{6EC0C98F-008B-47B0-A09B-BB908FD184AF}" destId="{7C0AD1B4-ED9B-4C0C-8117-C3A9BDC652C4}" srcOrd="8" destOrd="0" presId="urn:microsoft.com/office/officeart/2005/8/layout/chevron2"/>
    <dgm:cxn modelId="{EA82E2F7-2097-4E1E-BB52-AD2672B5FA45}" type="presParOf" srcId="{7C0AD1B4-ED9B-4C0C-8117-C3A9BDC652C4}" destId="{5CDFD494-E088-461C-B483-AEAE832F07B2}" srcOrd="0" destOrd="0" presId="urn:microsoft.com/office/officeart/2005/8/layout/chevron2"/>
    <dgm:cxn modelId="{00D6A0B1-433E-45EC-8FB5-E3BCF3E4ED46}" type="presParOf" srcId="{7C0AD1B4-ED9B-4C0C-8117-C3A9BDC652C4}" destId="{2401E12C-4684-4007-9DCD-D5AEC630AD35}" srcOrd="1" destOrd="0" presId="urn:microsoft.com/office/officeart/2005/8/layout/chevron2"/>
    <dgm:cxn modelId="{3C199BA8-62EB-44A0-BD5D-E7B6FF02A55D}" type="presParOf" srcId="{6EC0C98F-008B-47B0-A09B-BB908FD184AF}" destId="{DA887374-3174-4427-A3E1-3CB118D06EA1}" srcOrd="9" destOrd="0" presId="urn:microsoft.com/office/officeart/2005/8/layout/chevron2"/>
    <dgm:cxn modelId="{36A1669F-86F0-4093-8F28-8F4CB78500E7}" type="presParOf" srcId="{6EC0C98F-008B-47B0-A09B-BB908FD184AF}" destId="{069AB2BB-B564-4C8D-A102-39F09CD81ADF}" srcOrd="10" destOrd="0" presId="urn:microsoft.com/office/officeart/2005/8/layout/chevron2"/>
    <dgm:cxn modelId="{D980FDBD-3AFF-4DE1-B9B7-CD3C46E0084F}" type="presParOf" srcId="{069AB2BB-B564-4C8D-A102-39F09CD81ADF}" destId="{DC07699A-AEDB-495C-816E-25C6E98D75E2}" srcOrd="0" destOrd="0" presId="urn:microsoft.com/office/officeart/2005/8/layout/chevron2"/>
    <dgm:cxn modelId="{C0CE9CB3-3DE6-4F8F-BC52-90DD58F7A272}" type="presParOf" srcId="{069AB2BB-B564-4C8D-A102-39F09CD81ADF}" destId="{8C5984D1-4A13-4D92-BA69-5DF2BA9A69D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A397B-9423-4F99-A2C0-61B49CC6A49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78067938-38C3-418A-A382-649A5BF26419}">
      <dgm:prSet phldrT="[Texto]" custT="1"/>
      <dgm:spPr/>
      <dgm:t>
        <a:bodyPr/>
        <a:lstStyle/>
        <a:p>
          <a:r>
            <a:rPr lang="es-ES" sz="1050" b="1" i="0" baseline="0" dirty="0" smtClean="0">
              <a:solidFill>
                <a:schemeClr val="tx1"/>
              </a:solidFill>
            </a:rPr>
            <a:t>No tienen limitación de amplitud</a:t>
          </a:r>
          <a:endParaRPr lang="es-ES" sz="1050" b="1" baseline="0" dirty="0">
            <a:solidFill>
              <a:schemeClr val="tx1"/>
            </a:solidFill>
          </a:endParaRPr>
        </a:p>
      </dgm:t>
    </dgm:pt>
    <dgm:pt modelId="{B032EFEA-704E-4030-8485-2380200A0E15}" type="parTrans" cxnId="{78B0D5A7-3F1C-4038-A643-9A46048844C5}">
      <dgm:prSet/>
      <dgm:spPr/>
      <dgm:t>
        <a:bodyPr/>
        <a:lstStyle/>
        <a:p>
          <a:endParaRPr lang="es-ES" sz="1050"/>
        </a:p>
      </dgm:t>
    </dgm:pt>
    <dgm:pt modelId="{53D05652-1BE6-469F-BF76-D9F9F3D8DB1E}" type="sibTrans" cxnId="{78B0D5A7-3F1C-4038-A643-9A46048844C5}">
      <dgm:prSet custT="1"/>
      <dgm:spPr/>
      <dgm:t>
        <a:bodyPr/>
        <a:lstStyle/>
        <a:p>
          <a:endParaRPr lang="es-ES" sz="1050" dirty="0"/>
        </a:p>
      </dgm:t>
    </dgm:pt>
    <dgm:pt modelId="{6E15A619-8779-483F-91D2-3462EA8A4EEF}">
      <dgm:prSet phldrT="[Texto]" custT="1"/>
      <dgm:spPr/>
      <dgm:t>
        <a:bodyPr/>
        <a:lstStyle/>
        <a:p>
          <a:r>
            <a:rPr lang="es-ES" sz="1050" b="1" i="0" baseline="0" dirty="0" smtClean="0">
              <a:solidFill>
                <a:schemeClr val="tx1"/>
              </a:solidFill>
            </a:rPr>
            <a:t>Tienen su naturaleza planeada</a:t>
          </a:r>
          <a:endParaRPr lang="es-ES" sz="1050" b="1" baseline="0" dirty="0">
            <a:solidFill>
              <a:schemeClr val="tx1"/>
            </a:solidFill>
          </a:endParaRPr>
        </a:p>
      </dgm:t>
    </dgm:pt>
    <dgm:pt modelId="{B078B1B3-B5BF-4AD9-B7C0-06511469B35A}" type="parTrans" cxnId="{C9A88CB8-694C-41B0-AC9D-4DDE7EBD1686}">
      <dgm:prSet/>
      <dgm:spPr/>
      <dgm:t>
        <a:bodyPr/>
        <a:lstStyle/>
        <a:p>
          <a:endParaRPr lang="es-ES" sz="1050"/>
        </a:p>
      </dgm:t>
    </dgm:pt>
    <dgm:pt modelId="{5BCB1147-8DE7-4A98-90A3-6B5F4846C741}" type="sibTrans" cxnId="{C9A88CB8-694C-41B0-AC9D-4DDE7EBD1686}">
      <dgm:prSet custT="1"/>
      <dgm:spPr/>
      <dgm:t>
        <a:bodyPr/>
        <a:lstStyle/>
        <a:p>
          <a:endParaRPr lang="es-ES" sz="1050" dirty="0"/>
        </a:p>
      </dgm:t>
    </dgm:pt>
    <dgm:pt modelId="{0117927C-9E50-4296-BA9D-7AA7CFB496F6}">
      <dgm:prSet phldrT="[Texto]" custT="1"/>
      <dgm:spPr/>
      <dgm:t>
        <a:bodyPr/>
        <a:lstStyle/>
        <a:p>
          <a:r>
            <a:rPr lang="es-ES" sz="1050" b="1" i="0" baseline="0" dirty="0" smtClean="0">
              <a:solidFill>
                <a:schemeClr val="tx1"/>
              </a:solidFill>
            </a:rPr>
            <a:t>Presentan mayor variabilidad que los sistemas biológicos</a:t>
          </a:r>
          <a:endParaRPr lang="es-ES" sz="1050" b="1" baseline="0" dirty="0">
            <a:solidFill>
              <a:schemeClr val="tx1"/>
            </a:solidFill>
          </a:endParaRPr>
        </a:p>
      </dgm:t>
    </dgm:pt>
    <dgm:pt modelId="{242ED045-09B9-47FF-844F-9F57DB73FF88}" type="parTrans" cxnId="{42188405-A31D-4AC7-AA73-DCEECF2F87AF}">
      <dgm:prSet/>
      <dgm:spPr/>
      <dgm:t>
        <a:bodyPr/>
        <a:lstStyle/>
        <a:p>
          <a:endParaRPr lang="es-ES" sz="1050"/>
        </a:p>
      </dgm:t>
    </dgm:pt>
    <dgm:pt modelId="{7F8CB718-D30E-4BAE-B011-4BE8A43EC6B2}" type="sibTrans" cxnId="{42188405-A31D-4AC7-AA73-DCEECF2F87AF}">
      <dgm:prSet custT="1"/>
      <dgm:spPr/>
      <dgm:t>
        <a:bodyPr/>
        <a:lstStyle/>
        <a:p>
          <a:endParaRPr lang="es-ES" sz="1050" dirty="0"/>
        </a:p>
      </dgm:t>
    </dgm:pt>
    <dgm:pt modelId="{1BABB88A-7F04-4440-B840-123773588F9E}">
      <dgm:prSet phldrT="[Texto]" custT="1"/>
      <dgm:spPr/>
      <dgm:t>
        <a:bodyPr/>
        <a:lstStyle/>
        <a:p>
          <a:r>
            <a:rPr lang="es-ES" sz="1050" b="1" i="0" baseline="0" dirty="0" smtClean="0">
              <a:solidFill>
                <a:schemeClr val="tx1"/>
              </a:solidFill>
            </a:rPr>
            <a:t>Las funciones, normas y valores como los principales componentes </a:t>
          </a:r>
          <a:endParaRPr lang="es-ES" sz="1050" b="1" baseline="0" dirty="0">
            <a:solidFill>
              <a:schemeClr val="tx1"/>
            </a:solidFill>
          </a:endParaRPr>
        </a:p>
      </dgm:t>
    </dgm:pt>
    <dgm:pt modelId="{53BBF89D-BFC4-40AD-8A25-2E4B5592A904}" type="parTrans" cxnId="{5BFB6CC9-DBB7-4F0C-B4F9-015255188829}">
      <dgm:prSet/>
      <dgm:spPr/>
      <dgm:t>
        <a:bodyPr/>
        <a:lstStyle/>
        <a:p>
          <a:endParaRPr lang="es-ES" sz="1050"/>
        </a:p>
      </dgm:t>
    </dgm:pt>
    <dgm:pt modelId="{DC21371D-D953-495B-BF5D-C1165AB03438}" type="sibTrans" cxnId="{5BFB6CC9-DBB7-4F0C-B4F9-015255188829}">
      <dgm:prSet custT="1"/>
      <dgm:spPr/>
      <dgm:t>
        <a:bodyPr/>
        <a:lstStyle/>
        <a:p>
          <a:endParaRPr lang="es-ES" sz="1050" dirty="0"/>
        </a:p>
      </dgm:t>
    </dgm:pt>
    <dgm:pt modelId="{37A421B4-3925-40E0-82C9-F3800DE14F8D}">
      <dgm:prSet phldrT="[Texto]" custT="1"/>
      <dgm:spPr/>
      <dgm:t>
        <a:bodyPr/>
        <a:lstStyle/>
        <a:p>
          <a:r>
            <a:rPr lang="es-ES" sz="1050" b="1" i="0" baseline="0" dirty="0" smtClean="0">
              <a:solidFill>
                <a:schemeClr val="tx1"/>
              </a:solidFill>
            </a:rPr>
            <a:t>Sistema formalizado de funciones.  </a:t>
          </a:r>
          <a:endParaRPr lang="es-ES" sz="1050" b="1" baseline="0" dirty="0">
            <a:solidFill>
              <a:schemeClr val="tx1"/>
            </a:solidFill>
          </a:endParaRPr>
        </a:p>
      </dgm:t>
    </dgm:pt>
    <dgm:pt modelId="{FFB9F2AF-AC3E-4A54-BAB0-0B98A90566B6}" type="parTrans" cxnId="{CADE164D-0B29-4713-A18E-ADA36AC77D23}">
      <dgm:prSet/>
      <dgm:spPr/>
      <dgm:t>
        <a:bodyPr/>
        <a:lstStyle/>
        <a:p>
          <a:endParaRPr lang="es-ES" sz="1050"/>
        </a:p>
      </dgm:t>
    </dgm:pt>
    <dgm:pt modelId="{466A29C3-5A08-4401-BCFC-DE195ACA1FF7}" type="sibTrans" cxnId="{CADE164D-0B29-4713-A18E-ADA36AC77D23}">
      <dgm:prSet custT="1"/>
      <dgm:spPr/>
      <dgm:t>
        <a:bodyPr/>
        <a:lstStyle/>
        <a:p>
          <a:endParaRPr lang="es-ES" sz="1050"/>
        </a:p>
      </dgm:t>
    </dgm:pt>
    <dgm:pt modelId="{704C42AF-2673-4E0C-A156-EAE7E9FDF178}">
      <dgm:prSet phldrT="[Texto]" custT="1"/>
      <dgm:spPr/>
      <dgm:t>
        <a:bodyPr/>
        <a:lstStyle/>
        <a:p>
          <a:r>
            <a:rPr lang="es-ES" sz="1050" b="1" i="0" baseline="0" dirty="0" smtClean="0">
              <a:solidFill>
                <a:schemeClr val="tx1"/>
              </a:solidFill>
            </a:rPr>
            <a:t>El concepto de inclusión parcial</a:t>
          </a:r>
          <a:endParaRPr lang="es-ES" sz="1050" b="1" baseline="0" dirty="0">
            <a:solidFill>
              <a:schemeClr val="tx1"/>
            </a:solidFill>
          </a:endParaRPr>
        </a:p>
      </dgm:t>
    </dgm:pt>
    <dgm:pt modelId="{41B23C7B-2170-41E2-A3E7-F47B083FFAAC}" type="parTrans" cxnId="{27B00DC0-88E7-4467-83E8-56D45BFB4181}">
      <dgm:prSet/>
      <dgm:spPr/>
      <dgm:t>
        <a:bodyPr/>
        <a:lstStyle/>
        <a:p>
          <a:endParaRPr lang="es-ES" sz="1050"/>
        </a:p>
      </dgm:t>
    </dgm:pt>
    <dgm:pt modelId="{C70DE3CF-D5EF-4546-8C2C-908A55104126}" type="sibTrans" cxnId="{27B00DC0-88E7-4467-83E8-56D45BFB4181}">
      <dgm:prSet custT="1"/>
      <dgm:spPr/>
      <dgm:t>
        <a:bodyPr/>
        <a:lstStyle/>
        <a:p>
          <a:endParaRPr lang="es-ES" sz="1050"/>
        </a:p>
      </dgm:t>
    </dgm:pt>
    <dgm:pt modelId="{F721F4A8-F9D6-42CE-B11D-8FFABEA8292F}">
      <dgm:prSet phldrT="[Texto]" custT="1"/>
      <dgm:spPr/>
      <dgm:t>
        <a:bodyPr/>
        <a:lstStyle/>
        <a:p>
          <a:r>
            <a:rPr lang="es-ES" sz="1050" b="1" i="0" baseline="0" dirty="0" smtClean="0">
              <a:solidFill>
                <a:schemeClr val="tx1"/>
              </a:solidFill>
            </a:rPr>
            <a:t>La organización en relación con su medio ambiente</a:t>
          </a:r>
          <a:endParaRPr lang="es-ES" sz="1050" b="1" baseline="0" dirty="0">
            <a:solidFill>
              <a:schemeClr val="tx1"/>
            </a:solidFill>
          </a:endParaRPr>
        </a:p>
      </dgm:t>
    </dgm:pt>
    <dgm:pt modelId="{90511C48-9CEA-4D8E-9A4B-1717729A205A}" type="parTrans" cxnId="{46F317DB-4CB9-4432-B00B-30F5DADB4476}">
      <dgm:prSet/>
      <dgm:spPr/>
      <dgm:t>
        <a:bodyPr/>
        <a:lstStyle/>
        <a:p>
          <a:endParaRPr lang="es-ES" sz="1050"/>
        </a:p>
      </dgm:t>
    </dgm:pt>
    <dgm:pt modelId="{5443AC31-5C64-4B66-A37A-55525C49BE81}" type="sibTrans" cxnId="{46F317DB-4CB9-4432-B00B-30F5DADB4476}">
      <dgm:prSet custT="1"/>
      <dgm:spPr/>
      <dgm:t>
        <a:bodyPr/>
        <a:lstStyle/>
        <a:p>
          <a:endParaRPr lang="es-ES" sz="1050"/>
        </a:p>
      </dgm:t>
    </dgm:pt>
    <dgm:pt modelId="{29294212-70FD-4F4F-A478-BA315AC81069}">
      <dgm:prSet phldrT="[Texto]" custT="1"/>
      <dgm:spPr/>
      <dgm:t>
        <a:bodyPr/>
        <a:lstStyle/>
        <a:p>
          <a:r>
            <a:rPr lang="es-ES" sz="1050" b="1" i="0" baseline="0" dirty="0" smtClean="0">
              <a:solidFill>
                <a:schemeClr val="tx1"/>
              </a:solidFill>
            </a:rPr>
            <a:t>Necesitan entradas de producción y de mantenimiento</a:t>
          </a:r>
          <a:endParaRPr lang="es-ES" sz="1050" b="1" baseline="0" dirty="0">
            <a:solidFill>
              <a:schemeClr val="tx1"/>
            </a:solidFill>
          </a:endParaRPr>
        </a:p>
      </dgm:t>
    </dgm:pt>
    <dgm:pt modelId="{DFEC5E7B-E2EC-45B7-9F41-F10A00861AB7}" type="sibTrans" cxnId="{EB6E1841-FCB3-4AB0-BD03-962D77CEC1B8}">
      <dgm:prSet custT="1"/>
      <dgm:spPr/>
      <dgm:t>
        <a:bodyPr/>
        <a:lstStyle/>
        <a:p>
          <a:endParaRPr lang="es-ES" sz="1050" dirty="0"/>
        </a:p>
      </dgm:t>
    </dgm:pt>
    <dgm:pt modelId="{D3B56532-BC75-468A-A81D-D874DC9468E0}" type="parTrans" cxnId="{EB6E1841-FCB3-4AB0-BD03-962D77CEC1B8}">
      <dgm:prSet/>
      <dgm:spPr/>
      <dgm:t>
        <a:bodyPr/>
        <a:lstStyle/>
        <a:p>
          <a:endParaRPr lang="es-ES" sz="1050"/>
        </a:p>
      </dgm:t>
    </dgm:pt>
    <dgm:pt modelId="{85D04C8F-8CD0-4C72-933D-AFD300339CBD}" type="pres">
      <dgm:prSet presAssocID="{EE7A397B-9423-4F99-A2C0-61B49CC6A49B}" presName="cycle" presStyleCnt="0">
        <dgm:presLayoutVars>
          <dgm:dir/>
          <dgm:resizeHandles val="exact"/>
        </dgm:presLayoutVars>
      </dgm:prSet>
      <dgm:spPr/>
      <dgm:t>
        <a:bodyPr/>
        <a:lstStyle/>
        <a:p>
          <a:endParaRPr lang="es-ES"/>
        </a:p>
      </dgm:t>
    </dgm:pt>
    <dgm:pt modelId="{96ADCDF9-7B1F-422A-AF95-D3454E9E5105}" type="pres">
      <dgm:prSet presAssocID="{78067938-38C3-418A-A382-649A5BF26419}" presName="node" presStyleLbl="node1" presStyleIdx="0" presStyleCnt="8" custScaleX="127499">
        <dgm:presLayoutVars>
          <dgm:bulletEnabled val="1"/>
        </dgm:presLayoutVars>
      </dgm:prSet>
      <dgm:spPr/>
      <dgm:t>
        <a:bodyPr/>
        <a:lstStyle/>
        <a:p>
          <a:endParaRPr lang="es-ES"/>
        </a:p>
      </dgm:t>
    </dgm:pt>
    <dgm:pt modelId="{C6D98DFF-E38A-4BF2-B957-73192C901D0B}" type="pres">
      <dgm:prSet presAssocID="{53D05652-1BE6-469F-BF76-D9F9F3D8DB1E}" presName="sibTrans" presStyleLbl="sibTrans2D1" presStyleIdx="0" presStyleCnt="8"/>
      <dgm:spPr/>
      <dgm:t>
        <a:bodyPr/>
        <a:lstStyle/>
        <a:p>
          <a:endParaRPr lang="es-ES"/>
        </a:p>
      </dgm:t>
    </dgm:pt>
    <dgm:pt modelId="{FEEB5F84-78B4-4762-88D5-60DE9ACD49D8}" type="pres">
      <dgm:prSet presAssocID="{53D05652-1BE6-469F-BF76-D9F9F3D8DB1E}" presName="connectorText" presStyleLbl="sibTrans2D1" presStyleIdx="0" presStyleCnt="8"/>
      <dgm:spPr/>
      <dgm:t>
        <a:bodyPr/>
        <a:lstStyle/>
        <a:p>
          <a:endParaRPr lang="es-ES"/>
        </a:p>
      </dgm:t>
    </dgm:pt>
    <dgm:pt modelId="{839E6134-FC4A-4B59-8C3D-27B77294ADC9}" type="pres">
      <dgm:prSet presAssocID="{29294212-70FD-4F4F-A478-BA315AC81069}" presName="node" presStyleLbl="node1" presStyleIdx="1" presStyleCnt="8" custScaleX="159918" custScaleY="103895" custRadScaleRad="106300" custRadScaleInc="7043">
        <dgm:presLayoutVars>
          <dgm:bulletEnabled val="1"/>
        </dgm:presLayoutVars>
      </dgm:prSet>
      <dgm:spPr/>
      <dgm:t>
        <a:bodyPr/>
        <a:lstStyle/>
        <a:p>
          <a:endParaRPr lang="es-ES"/>
        </a:p>
      </dgm:t>
    </dgm:pt>
    <dgm:pt modelId="{5F0A9CF2-B4D0-4A20-843C-4220BF4F973C}" type="pres">
      <dgm:prSet presAssocID="{DFEC5E7B-E2EC-45B7-9F41-F10A00861AB7}" presName="sibTrans" presStyleLbl="sibTrans2D1" presStyleIdx="1" presStyleCnt="8"/>
      <dgm:spPr/>
      <dgm:t>
        <a:bodyPr/>
        <a:lstStyle/>
        <a:p>
          <a:endParaRPr lang="es-ES"/>
        </a:p>
      </dgm:t>
    </dgm:pt>
    <dgm:pt modelId="{434FD594-9EFA-460F-A985-0F721A7D5345}" type="pres">
      <dgm:prSet presAssocID="{DFEC5E7B-E2EC-45B7-9F41-F10A00861AB7}" presName="connectorText" presStyleLbl="sibTrans2D1" presStyleIdx="1" presStyleCnt="8"/>
      <dgm:spPr/>
      <dgm:t>
        <a:bodyPr/>
        <a:lstStyle/>
        <a:p>
          <a:endParaRPr lang="es-ES"/>
        </a:p>
      </dgm:t>
    </dgm:pt>
    <dgm:pt modelId="{2D1D6C77-297C-436C-9067-ABABBBEAADC8}" type="pres">
      <dgm:prSet presAssocID="{6E15A619-8779-483F-91D2-3462EA8A4EEF}" presName="node" presStyleLbl="node1" presStyleIdx="2" presStyleCnt="8" custScaleX="127499">
        <dgm:presLayoutVars>
          <dgm:bulletEnabled val="1"/>
        </dgm:presLayoutVars>
      </dgm:prSet>
      <dgm:spPr/>
      <dgm:t>
        <a:bodyPr/>
        <a:lstStyle/>
        <a:p>
          <a:endParaRPr lang="es-ES"/>
        </a:p>
      </dgm:t>
    </dgm:pt>
    <dgm:pt modelId="{44B5C04F-411D-4E68-BC7A-83EE871061A9}" type="pres">
      <dgm:prSet presAssocID="{5BCB1147-8DE7-4A98-90A3-6B5F4846C741}" presName="sibTrans" presStyleLbl="sibTrans2D1" presStyleIdx="2" presStyleCnt="8"/>
      <dgm:spPr/>
      <dgm:t>
        <a:bodyPr/>
        <a:lstStyle/>
        <a:p>
          <a:endParaRPr lang="es-ES"/>
        </a:p>
      </dgm:t>
    </dgm:pt>
    <dgm:pt modelId="{1A86F0CB-21AA-4DD4-A631-3A01D67EFF6F}" type="pres">
      <dgm:prSet presAssocID="{5BCB1147-8DE7-4A98-90A3-6B5F4846C741}" presName="connectorText" presStyleLbl="sibTrans2D1" presStyleIdx="2" presStyleCnt="8"/>
      <dgm:spPr/>
      <dgm:t>
        <a:bodyPr/>
        <a:lstStyle/>
        <a:p>
          <a:endParaRPr lang="es-ES"/>
        </a:p>
      </dgm:t>
    </dgm:pt>
    <dgm:pt modelId="{E1975119-0C9C-444C-85D4-040A1638493A}" type="pres">
      <dgm:prSet presAssocID="{0117927C-9E50-4296-BA9D-7AA7CFB496F6}" presName="node" presStyleLbl="node1" presStyleIdx="3" presStyleCnt="8" custScaleX="147153">
        <dgm:presLayoutVars>
          <dgm:bulletEnabled val="1"/>
        </dgm:presLayoutVars>
      </dgm:prSet>
      <dgm:spPr/>
      <dgm:t>
        <a:bodyPr/>
        <a:lstStyle/>
        <a:p>
          <a:endParaRPr lang="es-ES"/>
        </a:p>
      </dgm:t>
    </dgm:pt>
    <dgm:pt modelId="{5EFF07A5-C674-48EA-9649-CE9E6A2AA71B}" type="pres">
      <dgm:prSet presAssocID="{7F8CB718-D30E-4BAE-B011-4BE8A43EC6B2}" presName="sibTrans" presStyleLbl="sibTrans2D1" presStyleIdx="3" presStyleCnt="8"/>
      <dgm:spPr/>
      <dgm:t>
        <a:bodyPr/>
        <a:lstStyle/>
        <a:p>
          <a:endParaRPr lang="es-ES"/>
        </a:p>
      </dgm:t>
    </dgm:pt>
    <dgm:pt modelId="{E799DF21-1CF9-4C8F-9549-71001E08537C}" type="pres">
      <dgm:prSet presAssocID="{7F8CB718-D30E-4BAE-B011-4BE8A43EC6B2}" presName="connectorText" presStyleLbl="sibTrans2D1" presStyleIdx="3" presStyleCnt="8"/>
      <dgm:spPr/>
      <dgm:t>
        <a:bodyPr/>
        <a:lstStyle/>
        <a:p>
          <a:endParaRPr lang="es-ES"/>
        </a:p>
      </dgm:t>
    </dgm:pt>
    <dgm:pt modelId="{7A0F4FC7-CF0C-4214-B03F-265231AB8DCF}" type="pres">
      <dgm:prSet presAssocID="{1BABB88A-7F04-4440-B840-123773588F9E}" presName="node" presStyleLbl="node1" presStyleIdx="4" presStyleCnt="8" custScaleX="153331" custRadScaleRad="91990" custRadScaleInc="15693">
        <dgm:presLayoutVars>
          <dgm:bulletEnabled val="1"/>
        </dgm:presLayoutVars>
      </dgm:prSet>
      <dgm:spPr/>
      <dgm:t>
        <a:bodyPr/>
        <a:lstStyle/>
        <a:p>
          <a:endParaRPr lang="es-ES"/>
        </a:p>
      </dgm:t>
    </dgm:pt>
    <dgm:pt modelId="{3B883990-4586-42A7-B0AF-28D074478F5F}" type="pres">
      <dgm:prSet presAssocID="{DC21371D-D953-495B-BF5D-C1165AB03438}" presName="sibTrans" presStyleLbl="sibTrans2D1" presStyleIdx="4" presStyleCnt="8"/>
      <dgm:spPr/>
      <dgm:t>
        <a:bodyPr/>
        <a:lstStyle/>
        <a:p>
          <a:endParaRPr lang="es-ES"/>
        </a:p>
      </dgm:t>
    </dgm:pt>
    <dgm:pt modelId="{99B5428E-FE96-444A-808A-0D65E7B9A6F8}" type="pres">
      <dgm:prSet presAssocID="{DC21371D-D953-495B-BF5D-C1165AB03438}" presName="connectorText" presStyleLbl="sibTrans2D1" presStyleIdx="4" presStyleCnt="8"/>
      <dgm:spPr/>
      <dgm:t>
        <a:bodyPr/>
        <a:lstStyle/>
        <a:p>
          <a:endParaRPr lang="es-ES"/>
        </a:p>
      </dgm:t>
    </dgm:pt>
    <dgm:pt modelId="{C89EB2CB-B879-44DE-83CB-0985100ACD4E}" type="pres">
      <dgm:prSet presAssocID="{37A421B4-3925-40E0-82C9-F3800DE14F8D}" presName="node" presStyleLbl="node1" presStyleIdx="5" presStyleCnt="8" custScaleX="127499" custRadScaleRad="97354" custRadScaleInc="33245">
        <dgm:presLayoutVars>
          <dgm:bulletEnabled val="1"/>
        </dgm:presLayoutVars>
      </dgm:prSet>
      <dgm:spPr/>
      <dgm:t>
        <a:bodyPr/>
        <a:lstStyle/>
        <a:p>
          <a:endParaRPr lang="es-ES"/>
        </a:p>
      </dgm:t>
    </dgm:pt>
    <dgm:pt modelId="{253DC377-A2E3-41BF-ACA2-D600E393BA13}" type="pres">
      <dgm:prSet presAssocID="{466A29C3-5A08-4401-BCFC-DE195ACA1FF7}" presName="sibTrans" presStyleLbl="sibTrans2D1" presStyleIdx="5" presStyleCnt="8"/>
      <dgm:spPr/>
      <dgm:t>
        <a:bodyPr/>
        <a:lstStyle/>
        <a:p>
          <a:endParaRPr lang="es-ES"/>
        </a:p>
      </dgm:t>
    </dgm:pt>
    <dgm:pt modelId="{790E067C-C674-429B-B9D3-CBFDABE380EA}" type="pres">
      <dgm:prSet presAssocID="{466A29C3-5A08-4401-BCFC-DE195ACA1FF7}" presName="connectorText" presStyleLbl="sibTrans2D1" presStyleIdx="5" presStyleCnt="8"/>
      <dgm:spPr/>
      <dgm:t>
        <a:bodyPr/>
        <a:lstStyle/>
        <a:p>
          <a:endParaRPr lang="es-ES"/>
        </a:p>
      </dgm:t>
    </dgm:pt>
    <dgm:pt modelId="{12C77198-1528-4B7C-8BE6-5F42A2B89DA9}" type="pres">
      <dgm:prSet presAssocID="{704C42AF-2673-4E0C-A156-EAE7E9FDF178}" presName="node" presStyleLbl="node1" presStyleIdx="6" presStyleCnt="8" custScaleX="127499" custRadScaleRad="106641" custRadScaleInc="13745">
        <dgm:presLayoutVars>
          <dgm:bulletEnabled val="1"/>
        </dgm:presLayoutVars>
      </dgm:prSet>
      <dgm:spPr/>
      <dgm:t>
        <a:bodyPr/>
        <a:lstStyle/>
        <a:p>
          <a:endParaRPr lang="es-ES"/>
        </a:p>
      </dgm:t>
    </dgm:pt>
    <dgm:pt modelId="{EAB0F80B-674E-47D9-9914-658189729AB0}" type="pres">
      <dgm:prSet presAssocID="{C70DE3CF-D5EF-4546-8C2C-908A55104126}" presName="sibTrans" presStyleLbl="sibTrans2D1" presStyleIdx="6" presStyleCnt="8"/>
      <dgm:spPr/>
      <dgm:t>
        <a:bodyPr/>
        <a:lstStyle/>
        <a:p>
          <a:endParaRPr lang="es-ES"/>
        </a:p>
      </dgm:t>
    </dgm:pt>
    <dgm:pt modelId="{2875FD55-EB1E-4EE4-A21B-8EC5FBAEFBF4}" type="pres">
      <dgm:prSet presAssocID="{C70DE3CF-D5EF-4546-8C2C-908A55104126}" presName="connectorText" presStyleLbl="sibTrans2D1" presStyleIdx="6" presStyleCnt="8"/>
      <dgm:spPr/>
      <dgm:t>
        <a:bodyPr/>
        <a:lstStyle/>
        <a:p>
          <a:endParaRPr lang="es-ES"/>
        </a:p>
      </dgm:t>
    </dgm:pt>
    <dgm:pt modelId="{5DECCD0A-4D0F-4D16-9741-3507FFEE9C91}" type="pres">
      <dgm:prSet presAssocID="{F721F4A8-F9D6-42CE-B11D-8FFABEA8292F}" presName="node" presStyleLbl="node1" presStyleIdx="7" presStyleCnt="8" custScaleX="127499">
        <dgm:presLayoutVars>
          <dgm:bulletEnabled val="1"/>
        </dgm:presLayoutVars>
      </dgm:prSet>
      <dgm:spPr/>
      <dgm:t>
        <a:bodyPr/>
        <a:lstStyle/>
        <a:p>
          <a:endParaRPr lang="es-ES"/>
        </a:p>
      </dgm:t>
    </dgm:pt>
    <dgm:pt modelId="{C8D2C69C-7A7F-4D47-81CE-872C20A1132E}" type="pres">
      <dgm:prSet presAssocID="{5443AC31-5C64-4B66-A37A-55525C49BE81}" presName="sibTrans" presStyleLbl="sibTrans2D1" presStyleIdx="7" presStyleCnt="8"/>
      <dgm:spPr/>
      <dgm:t>
        <a:bodyPr/>
        <a:lstStyle/>
        <a:p>
          <a:endParaRPr lang="es-ES"/>
        </a:p>
      </dgm:t>
    </dgm:pt>
    <dgm:pt modelId="{8B454047-A90E-4DF3-91CD-5D131EF024C7}" type="pres">
      <dgm:prSet presAssocID="{5443AC31-5C64-4B66-A37A-55525C49BE81}" presName="connectorText" presStyleLbl="sibTrans2D1" presStyleIdx="7" presStyleCnt="8"/>
      <dgm:spPr/>
      <dgm:t>
        <a:bodyPr/>
        <a:lstStyle/>
        <a:p>
          <a:endParaRPr lang="es-ES"/>
        </a:p>
      </dgm:t>
    </dgm:pt>
  </dgm:ptLst>
  <dgm:cxnLst>
    <dgm:cxn modelId="{27B00DC0-88E7-4467-83E8-56D45BFB4181}" srcId="{EE7A397B-9423-4F99-A2C0-61B49CC6A49B}" destId="{704C42AF-2673-4E0C-A156-EAE7E9FDF178}" srcOrd="6" destOrd="0" parTransId="{41B23C7B-2170-41E2-A3E7-F47B083FFAAC}" sibTransId="{C70DE3CF-D5EF-4546-8C2C-908A55104126}"/>
    <dgm:cxn modelId="{10E9E2FD-104E-4E0F-A792-EA347025FEDB}" type="presOf" srcId="{466A29C3-5A08-4401-BCFC-DE195ACA1FF7}" destId="{253DC377-A2E3-41BF-ACA2-D600E393BA13}" srcOrd="0" destOrd="0" presId="urn:microsoft.com/office/officeart/2005/8/layout/cycle2"/>
    <dgm:cxn modelId="{0879EA27-280A-4323-89CF-ED32D1AEA772}" type="presOf" srcId="{37A421B4-3925-40E0-82C9-F3800DE14F8D}" destId="{C89EB2CB-B879-44DE-83CB-0985100ACD4E}" srcOrd="0" destOrd="0" presId="urn:microsoft.com/office/officeart/2005/8/layout/cycle2"/>
    <dgm:cxn modelId="{D43BF374-1097-43C5-934A-7AC6A3866C2C}" type="presOf" srcId="{DC21371D-D953-495B-BF5D-C1165AB03438}" destId="{3B883990-4586-42A7-B0AF-28D074478F5F}" srcOrd="0" destOrd="0" presId="urn:microsoft.com/office/officeart/2005/8/layout/cycle2"/>
    <dgm:cxn modelId="{15237615-2D0C-442A-9E42-60F44D02FA2E}" type="presOf" srcId="{DFEC5E7B-E2EC-45B7-9F41-F10A00861AB7}" destId="{434FD594-9EFA-460F-A985-0F721A7D5345}" srcOrd="1" destOrd="0" presId="urn:microsoft.com/office/officeart/2005/8/layout/cycle2"/>
    <dgm:cxn modelId="{A3D9CECA-C82D-453F-AA0E-7C76EFB8B727}" type="presOf" srcId="{53D05652-1BE6-469F-BF76-D9F9F3D8DB1E}" destId="{C6D98DFF-E38A-4BF2-B957-73192C901D0B}" srcOrd="0" destOrd="0" presId="urn:microsoft.com/office/officeart/2005/8/layout/cycle2"/>
    <dgm:cxn modelId="{9FC5FA1C-A850-4DDD-B6E1-EAD4FF6A11FB}" type="presOf" srcId="{1BABB88A-7F04-4440-B840-123773588F9E}" destId="{7A0F4FC7-CF0C-4214-B03F-265231AB8DCF}" srcOrd="0" destOrd="0" presId="urn:microsoft.com/office/officeart/2005/8/layout/cycle2"/>
    <dgm:cxn modelId="{1BE7B103-35F3-47D6-8824-70BB1D21BD36}" type="presOf" srcId="{78067938-38C3-418A-A382-649A5BF26419}" destId="{96ADCDF9-7B1F-422A-AF95-D3454E9E5105}" srcOrd="0" destOrd="0" presId="urn:microsoft.com/office/officeart/2005/8/layout/cycle2"/>
    <dgm:cxn modelId="{489FA76F-EAC8-4549-95DA-03365E2C83B8}" type="presOf" srcId="{5BCB1147-8DE7-4A98-90A3-6B5F4846C741}" destId="{44B5C04F-411D-4E68-BC7A-83EE871061A9}" srcOrd="0" destOrd="0" presId="urn:microsoft.com/office/officeart/2005/8/layout/cycle2"/>
    <dgm:cxn modelId="{CAC240C9-451E-463F-A7ED-9E1E2CE21721}" type="presOf" srcId="{DFEC5E7B-E2EC-45B7-9F41-F10A00861AB7}" destId="{5F0A9CF2-B4D0-4A20-843C-4220BF4F973C}" srcOrd="0" destOrd="0" presId="urn:microsoft.com/office/officeart/2005/8/layout/cycle2"/>
    <dgm:cxn modelId="{9290B789-AD8E-4B57-B85F-840117DF946D}" type="presOf" srcId="{C70DE3CF-D5EF-4546-8C2C-908A55104126}" destId="{EAB0F80B-674E-47D9-9914-658189729AB0}" srcOrd="0" destOrd="0" presId="urn:microsoft.com/office/officeart/2005/8/layout/cycle2"/>
    <dgm:cxn modelId="{AAA327BA-20CF-4ED1-98D0-DDAA205338B8}" type="presOf" srcId="{29294212-70FD-4F4F-A478-BA315AC81069}" destId="{839E6134-FC4A-4B59-8C3D-27B77294ADC9}" srcOrd="0" destOrd="0" presId="urn:microsoft.com/office/officeart/2005/8/layout/cycle2"/>
    <dgm:cxn modelId="{C5BEF287-84E3-4EAC-8481-43C7AEF0E00F}" type="presOf" srcId="{466A29C3-5A08-4401-BCFC-DE195ACA1FF7}" destId="{790E067C-C674-429B-B9D3-CBFDABE380EA}" srcOrd="1" destOrd="0" presId="urn:microsoft.com/office/officeart/2005/8/layout/cycle2"/>
    <dgm:cxn modelId="{EB6E1841-FCB3-4AB0-BD03-962D77CEC1B8}" srcId="{EE7A397B-9423-4F99-A2C0-61B49CC6A49B}" destId="{29294212-70FD-4F4F-A478-BA315AC81069}" srcOrd="1" destOrd="0" parTransId="{D3B56532-BC75-468A-A81D-D874DC9468E0}" sibTransId="{DFEC5E7B-E2EC-45B7-9F41-F10A00861AB7}"/>
    <dgm:cxn modelId="{78B0D5A7-3F1C-4038-A643-9A46048844C5}" srcId="{EE7A397B-9423-4F99-A2C0-61B49CC6A49B}" destId="{78067938-38C3-418A-A382-649A5BF26419}" srcOrd="0" destOrd="0" parTransId="{B032EFEA-704E-4030-8485-2380200A0E15}" sibTransId="{53D05652-1BE6-469F-BF76-D9F9F3D8DB1E}"/>
    <dgm:cxn modelId="{46F317DB-4CB9-4432-B00B-30F5DADB4476}" srcId="{EE7A397B-9423-4F99-A2C0-61B49CC6A49B}" destId="{F721F4A8-F9D6-42CE-B11D-8FFABEA8292F}" srcOrd="7" destOrd="0" parTransId="{90511C48-9CEA-4D8E-9A4B-1717729A205A}" sibTransId="{5443AC31-5C64-4B66-A37A-55525C49BE81}"/>
    <dgm:cxn modelId="{A68E3B4E-B915-4C70-8175-C1CF51F66BF0}" type="presOf" srcId="{DC21371D-D953-495B-BF5D-C1165AB03438}" destId="{99B5428E-FE96-444A-808A-0D65E7B9A6F8}" srcOrd="1" destOrd="0" presId="urn:microsoft.com/office/officeart/2005/8/layout/cycle2"/>
    <dgm:cxn modelId="{82B89853-A65E-4B07-8D71-0EEA21EF3341}" type="presOf" srcId="{704C42AF-2673-4E0C-A156-EAE7E9FDF178}" destId="{12C77198-1528-4B7C-8BE6-5F42A2B89DA9}" srcOrd="0" destOrd="0" presId="urn:microsoft.com/office/officeart/2005/8/layout/cycle2"/>
    <dgm:cxn modelId="{39DE8E59-A13E-4F32-859D-1F3E09E2BF08}" type="presOf" srcId="{5443AC31-5C64-4B66-A37A-55525C49BE81}" destId="{8B454047-A90E-4DF3-91CD-5D131EF024C7}" srcOrd="1" destOrd="0" presId="urn:microsoft.com/office/officeart/2005/8/layout/cycle2"/>
    <dgm:cxn modelId="{81916F50-5A09-45AF-B560-D4A1DD4A5674}" type="presOf" srcId="{C70DE3CF-D5EF-4546-8C2C-908A55104126}" destId="{2875FD55-EB1E-4EE4-A21B-8EC5FBAEFBF4}" srcOrd="1" destOrd="0" presId="urn:microsoft.com/office/officeart/2005/8/layout/cycle2"/>
    <dgm:cxn modelId="{7155674F-C6D6-4BA4-A3C7-63ED14D392F8}" type="presOf" srcId="{5443AC31-5C64-4B66-A37A-55525C49BE81}" destId="{C8D2C69C-7A7F-4D47-81CE-872C20A1132E}" srcOrd="0" destOrd="0" presId="urn:microsoft.com/office/officeart/2005/8/layout/cycle2"/>
    <dgm:cxn modelId="{CADE164D-0B29-4713-A18E-ADA36AC77D23}" srcId="{EE7A397B-9423-4F99-A2C0-61B49CC6A49B}" destId="{37A421B4-3925-40E0-82C9-F3800DE14F8D}" srcOrd="5" destOrd="0" parTransId="{FFB9F2AF-AC3E-4A54-BAB0-0B98A90566B6}" sibTransId="{466A29C3-5A08-4401-BCFC-DE195ACA1FF7}"/>
    <dgm:cxn modelId="{0203CA9F-FD2E-49AA-BC91-E880C914FA0B}" type="presOf" srcId="{6E15A619-8779-483F-91D2-3462EA8A4EEF}" destId="{2D1D6C77-297C-436C-9067-ABABBBEAADC8}" srcOrd="0" destOrd="0" presId="urn:microsoft.com/office/officeart/2005/8/layout/cycle2"/>
    <dgm:cxn modelId="{5BFB6CC9-DBB7-4F0C-B4F9-015255188829}" srcId="{EE7A397B-9423-4F99-A2C0-61B49CC6A49B}" destId="{1BABB88A-7F04-4440-B840-123773588F9E}" srcOrd="4" destOrd="0" parTransId="{53BBF89D-BFC4-40AD-8A25-2E4B5592A904}" sibTransId="{DC21371D-D953-495B-BF5D-C1165AB03438}"/>
    <dgm:cxn modelId="{42188405-A31D-4AC7-AA73-DCEECF2F87AF}" srcId="{EE7A397B-9423-4F99-A2C0-61B49CC6A49B}" destId="{0117927C-9E50-4296-BA9D-7AA7CFB496F6}" srcOrd="3" destOrd="0" parTransId="{242ED045-09B9-47FF-844F-9F57DB73FF88}" sibTransId="{7F8CB718-D30E-4BAE-B011-4BE8A43EC6B2}"/>
    <dgm:cxn modelId="{FE18145F-9B30-43D1-991E-86871743A063}" type="presOf" srcId="{5BCB1147-8DE7-4A98-90A3-6B5F4846C741}" destId="{1A86F0CB-21AA-4DD4-A631-3A01D67EFF6F}" srcOrd="1" destOrd="0" presId="urn:microsoft.com/office/officeart/2005/8/layout/cycle2"/>
    <dgm:cxn modelId="{ACF5BC77-C364-4AC6-9635-01A79D21D27D}" type="presOf" srcId="{F721F4A8-F9D6-42CE-B11D-8FFABEA8292F}" destId="{5DECCD0A-4D0F-4D16-9741-3507FFEE9C91}" srcOrd="0" destOrd="0" presId="urn:microsoft.com/office/officeart/2005/8/layout/cycle2"/>
    <dgm:cxn modelId="{C9A88CB8-694C-41B0-AC9D-4DDE7EBD1686}" srcId="{EE7A397B-9423-4F99-A2C0-61B49CC6A49B}" destId="{6E15A619-8779-483F-91D2-3462EA8A4EEF}" srcOrd="2" destOrd="0" parTransId="{B078B1B3-B5BF-4AD9-B7C0-06511469B35A}" sibTransId="{5BCB1147-8DE7-4A98-90A3-6B5F4846C741}"/>
    <dgm:cxn modelId="{CD6F3C15-689C-4A86-B386-23EA09E0ACFC}" type="presOf" srcId="{7F8CB718-D30E-4BAE-B011-4BE8A43EC6B2}" destId="{5EFF07A5-C674-48EA-9649-CE9E6A2AA71B}" srcOrd="0" destOrd="0" presId="urn:microsoft.com/office/officeart/2005/8/layout/cycle2"/>
    <dgm:cxn modelId="{6E2718B6-89BB-4797-85B8-165D9BD4853E}" type="presOf" srcId="{53D05652-1BE6-469F-BF76-D9F9F3D8DB1E}" destId="{FEEB5F84-78B4-4762-88D5-60DE9ACD49D8}" srcOrd="1" destOrd="0" presId="urn:microsoft.com/office/officeart/2005/8/layout/cycle2"/>
    <dgm:cxn modelId="{CF8D8D8C-A981-49CE-AFDE-CE14F5F3BBCC}" type="presOf" srcId="{0117927C-9E50-4296-BA9D-7AA7CFB496F6}" destId="{E1975119-0C9C-444C-85D4-040A1638493A}" srcOrd="0" destOrd="0" presId="urn:microsoft.com/office/officeart/2005/8/layout/cycle2"/>
    <dgm:cxn modelId="{37F9FACB-99DE-4805-9B97-61EB54029ADB}" type="presOf" srcId="{EE7A397B-9423-4F99-A2C0-61B49CC6A49B}" destId="{85D04C8F-8CD0-4C72-933D-AFD300339CBD}" srcOrd="0" destOrd="0" presId="urn:microsoft.com/office/officeart/2005/8/layout/cycle2"/>
    <dgm:cxn modelId="{4E18C0AB-D8E5-49E6-B091-499A17C34F01}" type="presOf" srcId="{7F8CB718-D30E-4BAE-B011-4BE8A43EC6B2}" destId="{E799DF21-1CF9-4C8F-9549-71001E08537C}" srcOrd="1" destOrd="0" presId="urn:microsoft.com/office/officeart/2005/8/layout/cycle2"/>
    <dgm:cxn modelId="{24C3D812-7207-4027-80D5-1E3A902DF1F2}" type="presParOf" srcId="{85D04C8F-8CD0-4C72-933D-AFD300339CBD}" destId="{96ADCDF9-7B1F-422A-AF95-D3454E9E5105}" srcOrd="0" destOrd="0" presId="urn:microsoft.com/office/officeart/2005/8/layout/cycle2"/>
    <dgm:cxn modelId="{B72BAE52-67CD-430D-BE18-1C414BCDB13B}" type="presParOf" srcId="{85D04C8F-8CD0-4C72-933D-AFD300339CBD}" destId="{C6D98DFF-E38A-4BF2-B957-73192C901D0B}" srcOrd="1" destOrd="0" presId="urn:microsoft.com/office/officeart/2005/8/layout/cycle2"/>
    <dgm:cxn modelId="{359E2564-CEAC-4155-871C-E70B6AF7E583}" type="presParOf" srcId="{C6D98DFF-E38A-4BF2-B957-73192C901D0B}" destId="{FEEB5F84-78B4-4762-88D5-60DE9ACD49D8}" srcOrd="0" destOrd="0" presId="urn:microsoft.com/office/officeart/2005/8/layout/cycle2"/>
    <dgm:cxn modelId="{1FDCD826-5C99-4B3C-B10F-B3E58A2B4D9B}" type="presParOf" srcId="{85D04C8F-8CD0-4C72-933D-AFD300339CBD}" destId="{839E6134-FC4A-4B59-8C3D-27B77294ADC9}" srcOrd="2" destOrd="0" presId="urn:microsoft.com/office/officeart/2005/8/layout/cycle2"/>
    <dgm:cxn modelId="{F2668E6A-94F7-4429-B88B-1080E0F7E5FD}" type="presParOf" srcId="{85D04C8F-8CD0-4C72-933D-AFD300339CBD}" destId="{5F0A9CF2-B4D0-4A20-843C-4220BF4F973C}" srcOrd="3" destOrd="0" presId="urn:microsoft.com/office/officeart/2005/8/layout/cycle2"/>
    <dgm:cxn modelId="{303B8DAB-41CD-4754-AA5F-362805782C4C}" type="presParOf" srcId="{5F0A9CF2-B4D0-4A20-843C-4220BF4F973C}" destId="{434FD594-9EFA-460F-A985-0F721A7D5345}" srcOrd="0" destOrd="0" presId="urn:microsoft.com/office/officeart/2005/8/layout/cycle2"/>
    <dgm:cxn modelId="{A071B6A6-F9FE-413A-9D92-22F411EF8226}" type="presParOf" srcId="{85D04C8F-8CD0-4C72-933D-AFD300339CBD}" destId="{2D1D6C77-297C-436C-9067-ABABBBEAADC8}" srcOrd="4" destOrd="0" presId="urn:microsoft.com/office/officeart/2005/8/layout/cycle2"/>
    <dgm:cxn modelId="{5FBA15F7-639B-4F95-BD9D-44940E7D53A0}" type="presParOf" srcId="{85D04C8F-8CD0-4C72-933D-AFD300339CBD}" destId="{44B5C04F-411D-4E68-BC7A-83EE871061A9}" srcOrd="5" destOrd="0" presId="urn:microsoft.com/office/officeart/2005/8/layout/cycle2"/>
    <dgm:cxn modelId="{9914239E-4115-4361-9A65-0F68974F8F1C}" type="presParOf" srcId="{44B5C04F-411D-4E68-BC7A-83EE871061A9}" destId="{1A86F0CB-21AA-4DD4-A631-3A01D67EFF6F}" srcOrd="0" destOrd="0" presId="urn:microsoft.com/office/officeart/2005/8/layout/cycle2"/>
    <dgm:cxn modelId="{A06EA5E9-589D-43F8-A3B7-82E9655B0CEB}" type="presParOf" srcId="{85D04C8F-8CD0-4C72-933D-AFD300339CBD}" destId="{E1975119-0C9C-444C-85D4-040A1638493A}" srcOrd="6" destOrd="0" presId="urn:microsoft.com/office/officeart/2005/8/layout/cycle2"/>
    <dgm:cxn modelId="{F333EFD0-FB4A-4B87-A0A7-0874AC50CEA0}" type="presParOf" srcId="{85D04C8F-8CD0-4C72-933D-AFD300339CBD}" destId="{5EFF07A5-C674-48EA-9649-CE9E6A2AA71B}" srcOrd="7" destOrd="0" presId="urn:microsoft.com/office/officeart/2005/8/layout/cycle2"/>
    <dgm:cxn modelId="{B3BBFC99-ED3F-48AF-97F3-E44993878BDD}" type="presParOf" srcId="{5EFF07A5-C674-48EA-9649-CE9E6A2AA71B}" destId="{E799DF21-1CF9-4C8F-9549-71001E08537C}" srcOrd="0" destOrd="0" presId="urn:microsoft.com/office/officeart/2005/8/layout/cycle2"/>
    <dgm:cxn modelId="{45A3F794-0F68-4D89-A67A-8AB1440D9534}" type="presParOf" srcId="{85D04C8F-8CD0-4C72-933D-AFD300339CBD}" destId="{7A0F4FC7-CF0C-4214-B03F-265231AB8DCF}" srcOrd="8" destOrd="0" presId="urn:microsoft.com/office/officeart/2005/8/layout/cycle2"/>
    <dgm:cxn modelId="{7E797F7C-858C-4B33-A10D-630ADCDC2ABE}" type="presParOf" srcId="{85D04C8F-8CD0-4C72-933D-AFD300339CBD}" destId="{3B883990-4586-42A7-B0AF-28D074478F5F}" srcOrd="9" destOrd="0" presId="urn:microsoft.com/office/officeart/2005/8/layout/cycle2"/>
    <dgm:cxn modelId="{E9D5B20D-02E1-4685-B342-543BA74EA0D8}" type="presParOf" srcId="{3B883990-4586-42A7-B0AF-28D074478F5F}" destId="{99B5428E-FE96-444A-808A-0D65E7B9A6F8}" srcOrd="0" destOrd="0" presId="urn:microsoft.com/office/officeart/2005/8/layout/cycle2"/>
    <dgm:cxn modelId="{164920F2-3601-4E22-918C-73EFB6CD0C76}" type="presParOf" srcId="{85D04C8F-8CD0-4C72-933D-AFD300339CBD}" destId="{C89EB2CB-B879-44DE-83CB-0985100ACD4E}" srcOrd="10" destOrd="0" presId="urn:microsoft.com/office/officeart/2005/8/layout/cycle2"/>
    <dgm:cxn modelId="{D4163E4B-C1C6-40B5-98DE-8C63517B22E4}" type="presParOf" srcId="{85D04C8F-8CD0-4C72-933D-AFD300339CBD}" destId="{253DC377-A2E3-41BF-ACA2-D600E393BA13}" srcOrd="11" destOrd="0" presId="urn:microsoft.com/office/officeart/2005/8/layout/cycle2"/>
    <dgm:cxn modelId="{6DE1E509-97CE-44BB-9FEE-3072C1AC3F4E}" type="presParOf" srcId="{253DC377-A2E3-41BF-ACA2-D600E393BA13}" destId="{790E067C-C674-429B-B9D3-CBFDABE380EA}" srcOrd="0" destOrd="0" presId="urn:microsoft.com/office/officeart/2005/8/layout/cycle2"/>
    <dgm:cxn modelId="{C9A967AE-8225-418D-ACBA-A585400A07A5}" type="presParOf" srcId="{85D04C8F-8CD0-4C72-933D-AFD300339CBD}" destId="{12C77198-1528-4B7C-8BE6-5F42A2B89DA9}" srcOrd="12" destOrd="0" presId="urn:microsoft.com/office/officeart/2005/8/layout/cycle2"/>
    <dgm:cxn modelId="{D066CA86-F5D6-4A2A-87D3-90341C88EA1C}" type="presParOf" srcId="{85D04C8F-8CD0-4C72-933D-AFD300339CBD}" destId="{EAB0F80B-674E-47D9-9914-658189729AB0}" srcOrd="13" destOrd="0" presId="urn:microsoft.com/office/officeart/2005/8/layout/cycle2"/>
    <dgm:cxn modelId="{9F475C85-185E-46F0-BADB-47ADD9A335C7}" type="presParOf" srcId="{EAB0F80B-674E-47D9-9914-658189729AB0}" destId="{2875FD55-EB1E-4EE4-A21B-8EC5FBAEFBF4}" srcOrd="0" destOrd="0" presId="urn:microsoft.com/office/officeart/2005/8/layout/cycle2"/>
    <dgm:cxn modelId="{1032B8AD-4246-4870-B025-E2DA97DFAC02}" type="presParOf" srcId="{85D04C8F-8CD0-4C72-933D-AFD300339CBD}" destId="{5DECCD0A-4D0F-4D16-9741-3507FFEE9C91}" srcOrd="14" destOrd="0" presId="urn:microsoft.com/office/officeart/2005/8/layout/cycle2"/>
    <dgm:cxn modelId="{319C271F-BF52-4909-8062-7E17448B71D5}" type="presParOf" srcId="{85D04C8F-8CD0-4C72-933D-AFD300339CBD}" destId="{C8D2C69C-7A7F-4D47-81CE-872C20A1132E}" srcOrd="15" destOrd="0" presId="urn:microsoft.com/office/officeart/2005/8/layout/cycle2"/>
    <dgm:cxn modelId="{0D328A55-89EA-497E-83A6-F38C7180F4F7}" type="presParOf" srcId="{C8D2C69C-7A7F-4D47-81CE-872C20A1132E}" destId="{8B454047-A90E-4DF3-91CD-5D131EF024C7}"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08BB6B-D413-4528-A18B-B2D91492693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A4F80558-9146-4F15-8307-E655C56F5C84}">
      <dgm:prSet phldrT="[Texto]"/>
      <dgm:spPr/>
      <dgm:t>
        <a:bodyPr/>
        <a:lstStyle/>
        <a:p>
          <a:pPr algn="ctr"/>
          <a:r>
            <a:rPr lang="es-ES" b="0" i="0" dirty="0" smtClean="0"/>
            <a:t>La eficiencia organizacional</a:t>
          </a:r>
          <a:endParaRPr lang="es-ES" dirty="0"/>
        </a:p>
      </dgm:t>
    </dgm:pt>
    <dgm:pt modelId="{A764AB78-32C5-4484-8BAC-CD733E901170}" type="parTrans" cxnId="{4208B2FF-684C-4741-9001-C4E14D37FA52}">
      <dgm:prSet/>
      <dgm:spPr/>
      <dgm:t>
        <a:bodyPr/>
        <a:lstStyle/>
        <a:p>
          <a:pPr algn="ctr"/>
          <a:endParaRPr lang="es-ES"/>
        </a:p>
      </dgm:t>
    </dgm:pt>
    <dgm:pt modelId="{1A143E45-122B-4C15-8AEC-DF615120CE5A}" type="sibTrans" cxnId="{4208B2FF-684C-4741-9001-C4E14D37FA52}">
      <dgm:prSet/>
      <dgm:spPr/>
      <dgm:t>
        <a:bodyPr/>
        <a:lstStyle/>
        <a:p>
          <a:pPr algn="ctr"/>
          <a:endParaRPr lang="es-ES"/>
        </a:p>
      </dgm:t>
    </dgm:pt>
    <dgm:pt modelId="{088B401C-0EF8-4318-8BCD-D1931267FF38}">
      <dgm:prSet phldrT="[Texto]"/>
      <dgm:spPr/>
      <dgm:t>
        <a:bodyPr/>
        <a:lstStyle/>
        <a:p>
          <a:pPr algn="ctr"/>
          <a:r>
            <a:rPr lang="es-ES" b="0" i="0" dirty="0" smtClean="0"/>
            <a:t>La necesidad de supervivencia de la organización</a:t>
          </a:r>
          <a:endParaRPr lang="es-ES" dirty="0"/>
        </a:p>
      </dgm:t>
    </dgm:pt>
    <dgm:pt modelId="{1316A87A-A347-49D2-B640-049E5975266D}" type="parTrans" cxnId="{EDF5B1BF-2498-410C-B940-0E9F65EDFF3D}">
      <dgm:prSet/>
      <dgm:spPr/>
      <dgm:t>
        <a:bodyPr/>
        <a:lstStyle/>
        <a:p>
          <a:pPr algn="ctr"/>
          <a:endParaRPr lang="es-ES"/>
        </a:p>
      </dgm:t>
    </dgm:pt>
    <dgm:pt modelId="{2CDB1ED8-D6E2-4A06-9C3B-E56095C4D90F}" type="sibTrans" cxnId="{EDF5B1BF-2498-410C-B940-0E9F65EDFF3D}">
      <dgm:prSet/>
      <dgm:spPr/>
      <dgm:t>
        <a:bodyPr/>
        <a:lstStyle/>
        <a:p>
          <a:pPr algn="ctr"/>
          <a:endParaRPr lang="es-ES"/>
        </a:p>
      </dgm:t>
    </dgm:pt>
    <dgm:pt modelId="{9F9E11A6-342B-4B71-9EAD-358487AE0CF1}">
      <dgm:prSet phldrT="[Texto]"/>
      <dgm:spPr/>
      <dgm:t>
        <a:bodyPr/>
        <a:lstStyle/>
        <a:p>
          <a:pPr algn="ctr"/>
          <a:r>
            <a:rPr lang="es-ES" b="0" i="0" dirty="0" smtClean="0"/>
            <a:t>La eficacia organizacional </a:t>
          </a:r>
          <a:endParaRPr lang="es-ES" dirty="0"/>
        </a:p>
      </dgm:t>
    </dgm:pt>
    <dgm:pt modelId="{ED42A5D7-C6B7-4D2D-BF58-DF73198830F0}" type="parTrans" cxnId="{4333B5AB-6703-4072-B9FA-E08CF540AF2F}">
      <dgm:prSet/>
      <dgm:spPr/>
      <dgm:t>
        <a:bodyPr/>
        <a:lstStyle/>
        <a:p>
          <a:pPr algn="ctr"/>
          <a:endParaRPr lang="es-ES"/>
        </a:p>
      </dgm:t>
    </dgm:pt>
    <dgm:pt modelId="{C1F70331-CCBE-4550-AD2A-48F835E4A947}" type="sibTrans" cxnId="{4333B5AB-6703-4072-B9FA-E08CF540AF2F}">
      <dgm:prSet/>
      <dgm:spPr/>
      <dgm:t>
        <a:bodyPr/>
        <a:lstStyle/>
        <a:p>
          <a:pPr algn="ctr"/>
          <a:endParaRPr lang="es-ES"/>
        </a:p>
      </dgm:t>
    </dgm:pt>
    <dgm:pt modelId="{F972493E-93DE-42CF-B93C-7B564F2B5E2C}">
      <dgm:prSet phldrT="[Texto]"/>
      <dgm:spPr/>
      <dgm:t>
        <a:bodyPr/>
        <a:lstStyle/>
        <a:p>
          <a:pPr algn="ctr"/>
          <a:r>
            <a:rPr lang="es-ES" b="0" i="0" dirty="0" smtClean="0"/>
            <a:t>La formas de rendimiento para la organización se hacen máximas</a:t>
          </a:r>
          <a:endParaRPr lang="es-ES" dirty="0"/>
        </a:p>
      </dgm:t>
    </dgm:pt>
    <dgm:pt modelId="{087DB68E-EA6B-4A83-9410-1C4C831701A0}" type="parTrans" cxnId="{2F8AC582-E1DC-4AA9-81D5-F78266F04DB1}">
      <dgm:prSet/>
      <dgm:spPr/>
      <dgm:t>
        <a:bodyPr/>
        <a:lstStyle/>
        <a:p>
          <a:pPr algn="ctr"/>
          <a:endParaRPr lang="es-ES"/>
        </a:p>
      </dgm:t>
    </dgm:pt>
    <dgm:pt modelId="{0F78D20F-67EC-44AD-8D56-E4AA557E1EA1}" type="sibTrans" cxnId="{2F8AC582-E1DC-4AA9-81D5-F78266F04DB1}">
      <dgm:prSet/>
      <dgm:spPr/>
      <dgm:t>
        <a:bodyPr/>
        <a:lstStyle/>
        <a:p>
          <a:pPr algn="ctr"/>
          <a:endParaRPr lang="es-ES"/>
        </a:p>
      </dgm:t>
    </dgm:pt>
    <dgm:pt modelId="{AA932DA6-3820-4E8B-811D-229FCB45E051}">
      <dgm:prSet phldrT="[Texto]"/>
      <dgm:spPr/>
      <dgm:t>
        <a:bodyPr/>
        <a:lstStyle/>
        <a:p>
          <a:pPr algn="ctr"/>
          <a:r>
            <a:rPr lang="es-ES" b="0" i="0" dirty="0" smtClean="0"/>
            <a:t>Busca incrementos a través de soluciones técnicas y económicas</a:t>
          </a:r>
          <a:endParaRPr lang="es-ES" dirty="0"/>
        </a:p>
      </dgm:t>
    </dgm:pt>
    <dgm:pt modelId="{3595D396-AC27-49D5-980E-52D9C7BC79CA}" type="parTrans" cxnId="{2BD7BCCF-2728-4D19-96F4-2D251F01FE00}">
      <dgm:prSet/>
      <dgm:spPr/>
      <dgm:t>
        <a:bodyPr/>
        <a:lstStyle/>
        <a:p>
          <a:pPr algn="ctr"/>
          <a:endParaRPr lang="es-ES"/>
        </a:p>
      </dgm:t>
    </dgm:pt>
    <dgm:pt modelId="{46720E7C-34C2-4688-9E5E-4551920E2A14}" type="sibTrans" cxnId="{2BD7BCCF-2728-4D19-96F4-2D251F01FE00}">
      <dgm:prSet/>
      <dgm:spPr/>
      <dgm:t>
        <a:bodyPr/>
        <a:lstStyle/>
        <a:p>
          <a:pPr algn="ctr"/>
          <a:endParaRPr lang="es-ES"/>
        </a:p>
      </dgm:t>
    </dgm:pt>
    <dgm:pt modelId="{512F6995-9FB1-453E-A3B7-F43643816D28}">
      <dgm:prSet phldrT="[Texto]"/>
      <dgm:spPr/>
      <dgm:t>
        <a:bodyPr/>
        <a:lstStyle/>
        <a:p>
          <a:pPr algn="ctr"/>
          <a:r>
            <a:rPr lang="es-ES" b="0" i="0" dirty="0" smtClean="0"/>
            <a:t>Busca la maximización del rendimiento para la organización, por medios técnicos y económicos y por medios políticos</a:t>
          </a:r>
          <a:endParaRPr lang="es-ES" dirty="0"/>
        </a:p>
      </dgm:t>
    </dgm:pt>
    <dgm:pt modelId="{CCF515D4-960D-4B37-9EA1-32986E9C6201}" type="parTrans" cxnId="{5AFCE8E4-09D2-4C0B-9896-532C58F48C17}">
      <dgm:prSet/>
      <dgm:spPr/>
      <dgm:t>
        <a:bodyPr/>
        <a:lstStyle/>
        <a:p>
          <a:pPr algn="ctr"/>
          <a:endParaRPr lang="es-ES"/>
        </a:p>
      </dgm:t>
    </dgm:pt>
    <dgm:pt modelId="{CAC1F1CB-FF8D-44E3-AFA4-7C28EBF6FBDE}" type="sibTrans" cxnId="{5AFCE8E4-09D2-4C0B-9896-532C58F48C17}">
      <dgm:prSet/>
      <dgm:spPr/>
      <dgm:t>
        <a:bodyPr/>
        <a:lstStyle/>
        <a:p>
          <a:pPr algn="ctr"/>
          <a:endParaRPr lang="es-ES"/>
        </a:p>
      </dgm:t>
    </dgm:pt>
    <dgm:pt modelId="{D34374C6-939C-42F3-B2A8-881286DA3C61}" type="pres">
      <dgm:prSet presAssocID="{8D08BB6B-D413-4528-A18B-B2D914926933}" presName="diagram" presStyleCnt="0">
        <dgm:presLayoutVars>
          <dgm:chPref val="1"/>
          <dgm:dir/>
          <dgm:animOne val="branch"/>
          <dgm:animLvl val="lvl"/>
          <dgm:resizeHandles/>
        </dgm:presLayoutVars>
      </dgm:prSet>
      <dgm:spPr/>
      <dgm:t>
        <a:bodyPr/>
        <a:lstStyle/>
        <a:p>
          <a:endParaRPr lang="es-ES"/>
        </a:p>
      </dgm:t>
    </dgm:pt>
    <dgm:pt modelId="{C13C0350-ED39-47BB-8370-B515FBC156C7}" type="pres">
      <dgm:prSet presAssocID="{A4F80558-9146-4F15-8307-E655C56F5C84}" presName="root" presStyleCnt="0"/>
      <dgm:spPr/>
    </dgm:pt>
    <dgm:pt modelId="{FC5CA589-0603-4B2D-936A-8853B6B6C692}" type="pres">
      <dgm:prSet presAssocID="{A4F80558-9146-4F15-8307-E655C56F5C84}" presName="rootComposite" presStyleCnt="0"/>
      <dgm:spPr/>
    </dgm:pt>
    <dgm:pt modelId="{1FCC6143-8CD2-4698-8631-E7EC95597200}" type="pres">
      <dgm:prSet presAssocID="{A4F80558-9146-4F15-8307-E655C56F5C84}" presName="rootText" presStyleLbl="node1" presStyleIdx="0" presStyleCnt="2" custScaleX="94378"/>
      <dgm:spPr/>
      <dgm:t>
        <a:bodyPr/>
        <a:lstStyle/>
        <a:p>
          <a:endParaRPr lang="es-ES"/>
        </a:p>
      </dgm:t>
    </dgm:pt>
    <dgm:pt modelId="{1DCEB967-F38C-46BD-9189-2C73ECC29727}" type="pres">
      <dgm:prSet presAssocID="{A4F80558-9146-4F15-8307-E655C56F5C84}" presName="rootConnector" presStyleLbl="node1" presStyleIdx="0" presStyleCnt="2"/>
      <dgm:spPr/>
      <dgm:t>
        <a:bodyPr/>
        <a:lstStyle/>
        <a:p>
          <a:endParaRPr lang="es-ES"/>
        </a:p>
      </dgm:t>
    </dgm:pt>
    <dgm:pt modelId="{D5F3009C-8D81-468B-971E-22D2BC40D9B9}" type="pres">
      <dgm:prSet presAssocID="{A4F80558-9146-4F15-8307-E655C56F5C84}" presName="childShape" presStyleCnt="0"/>
      <dgm:spPr/>
    </dgm:pt>
    <dgm:pt modelId="{CF3F2426-7531-4891-89B6-CFE4EE0FA3A5}" type="pres">
      <dgm:prSet presAssocID="{1316A87A-A347-49D2-B640-049E5975266D}" presName="Name13" presStyleLbl="parChTrans1D2" presStyleIdx="0" presStyleCnt="4"/>
      <dgm:spPr/>
      <dgm:t>
        <a:bodyPr/>
        <a:lstStyle/>
        <a:p>
          <a:endParaRPr lang="es-ES"/>
        </a:p>
      </dgm:t>
    </dgm:pt>
    <dgm:pt modelId="{CFCFD1A2-06F0-492B-B023-A7CC344BAA82}" type="pres">
      <dgm:prSet presAssocID="{088B401C-0EF8-4318-8BCD-D1931267FF38}" presName="childText" presStyleLbl="bgAcc1" presStyleIdx="0" presStyleCnt="4" custScaleY="66436">
        <dgm:presLayoutVars>
          <dgm:bulletEnabled val="1"/>
        </dgm:presLayoutVars>
      </dgm:prSet>
      <dgm:spPr/>
      <dgm:t>
        <a:bodyPr/>
        <a:lstStyle/>
        <a:p>
          <a:endParaRPr lang="es-ES"/>
        </a:p>
      </dgm:t>
    </dgm:pt>
    <dgm:pt modelId="{16B7AAB4-DD1A-4665-BA9B-2AC33D01F475}" type="pres">
      <dgm:prSet presAssocID="{3595D396-AC27-49D5-980E-52D9C7BC79CA}" presName="Name13" presStyleLbl="parChTrans1D2" presStyleIdx="1" presStyleCnt="4"/>
      <dgm:spPr/>
      <dgm:t>
        <a:bodyPr/>
        <a:lstStyle/>
        <a:p>
          <a:endParaRPr lang="es-ES"/>
        </a:p>
      </dgm:t>
    </dgm:pt>
    <dgm:pt modelId="{986322A4-8C8C-4EA3-A47A-F27F61EB0244}" type="pres">
      <dgm:prSet presAssocID="{AA932DA6-3820-4E8B-811D-229FCB45E051}" presName="childText" presStyleLbl="bgAcc1" presStyleIdx="1" presStyleCnt="4" custScaleX="104927" custScaleY="77139">
        <dgm:presLayoutVars>
          <dgm:bulletEnabled val="1"/>
        </dgm:presLayoutVars>
      </dgm:prSet>
      <dgm:spPr/>
      <dgm:t>
        <a:bodyPr/>
        <a:lstStyle/>
        <a:p>
          <a:endParaRPr lang="es-ES"/>
        </a:p>
      </dgm:t>
    </dgm:pt>
    <dgm:pt modelId="{07E778B9-E970-44BB-A450-D19D2FB6EDA5}" type="pres">
      <dgm:prSet presAssocID="{9F9E11A6-342B-4B71-9EAD-358487AE0CF1}" presName="root" presStyleCnt="0"/>
      <dgm:spPr/>
    </dgm:pt>
    <dgm:pt modelId="{6CED56F1-4461-43A2-AFBB-CB3768393733}" type="pres">
      <dgm:prSet presAssocID="{9F9E11A6-342B-4B71-9EAD-358487AE0CF1}" presName="rootComposite" presStyleCnt="0"/>
      <dgm:spPr/>
    </dgm:pt>
    <dgm:pt modelId="{28CE6C64-DF18-4DC7-B9F8-D11CE2BCA20F}" type="pres">
      <dgm:prSet presAssocID="{9F9E11A6-342B-4B71-9EAD-358487AE0CF1}" presName="rootText" presStyleLbl="node1" presStyleIdx="1" presStyleCnt="2"/>
      <dgm:spPr/>
      <dgm:t>
        <a:bodyPr/>
        <a:lstStyle/>
        <a:p>
          <a:endParaRPr lang="es-ES"/>
        </a:p>
      </dgm:t>
    </dgm:pt>
    <dgm:pt modelId="{3832BD4B-0E0A-415A-AACE-1A65D58E9286}" type="pres">
      <dgm:prSet presAssocID="{9F9E11A6-342B-4B71-9EAD-358487AE0CF1}" presName="rootConnector" presStyleLbl="node1" presStyleIdx="1" presStyleCnt="2"/>
      <dgm:spPr/>
      <dgm:t>
        <a:bodyPr/>
        <a:lstStyle/>
        <a:p>
          <a:endParaRPr lang="es-ES"/>
        </a:p>
      </dgm:t>
    </dgm:pt>
    <dgm:pt modelId="{3504F16A-3983-45AC-A6EE-29FB842BFDD9}" type="pres">
      <dgm:prSet presAssocID="{9F9E11A6-342B-4B71-9EAD-358487AE0CF1}" presName="childShape" presStyleCnt="0"/>
      <dgm:spPr/>
    </dgm:pt>
    <dgm:pt modelId="{6D63BACC-2FF5-4164-A617-91F847410879}" type="pres">
      <dgm:prSet presAssocID="{087DB68E-EA6B-4A83-9410-1C4C831701A0}" presName="Name13" presStyleLbl="parChTrans1D2" presStyleIdx="2" presStyleCnt="4"/>
      <dgm:spPr/>
      <dgm:t>
        <a:bodyPr/>
        <a:lstStyle/>
        <a:p>
          <a:endParaRPr lang="es-ES"/>
        </a:p>
      </dgm:t>
    </dgm:pt>
    <dgm:pt modelId="{82EDE8C5-B300-4666-937A-775A18D1A542}" type="pres">
      <dgm:prSet presAssocID="{F972493E-93DE-42CF-B93C-7B564F2B5E2C}" presName="childText" presStyleLbl="bgAcc1" presStyleIdx="2" presStyleCnt="4" custScaleY="69015" custLinFactNeighborY="-4216">
        <dgm:presLayoutVars>
          <dgm:bulletEnabled val="1"/>
        </dgm:presLayoutVars>
      </dgm:prSet>
      <dgm:spPr/>
      <dgm:t>
        <a:bodyPr/>
        <a:lstStyle/>
        <a:p>
          <a:endParaRPr lang="es-ES"/>
        </a:p>
      </dgm:t>
    </dgm:pt>
    <dgm:pt modelId="{6DDFD748-7AAB-41B0-A730-EC19A4384A9C}" type="pres">
      <dgm:prSet presAssocID="{CCF515D4-960D-4B37-9EA1-32986E9C6201}" presName="Name13" presStyleLbl="parChTrans1D2" presStyleIdx="3" presStyleCnt="4"/>
      <dgm:spPr/>
      <dgm:t>
        <a:bodyPr/>
        <a:lstStyle/>
        <a:p>
          <a:endParaRPr lang="es-ES"/>
        </a:p>
      </dgm:t>
    </dgm:pt>
    <dgm:pt modelId="{C61690CB-0C87-4E44-B241-267097CD5EA6}" type="pres">
      <dgm:prSet presAssocID="{512F6995-9FB1-453E-A3B7-F43643816D28}" presName="childText" presStyleLbl="bgAcc1" presStyleIdx="3" presStyleCnt="4" custScaleY="70961">
        <dgm:presLayoutVars>
          <dgm:bulletEnabled val="1"/>
        </dgm:presLayoutVars>
      </dgm:prSet>
      <dgm:spPr/>
      <dgm:t>
        <a:bodyPr/>
        <a:lstStyle/>
        <a:p>
          <a:endParaRPr lang="es-ES"/>
        </a:p>
      </dgm:t>
    </dgm:pt>
  </dgm:ptLst>
  <dgm:cxnLst>
    <dgm:cxn modelId="{2BD7BCCF-2728-4D19-96F4-2D251F01FE00}" srcId="{A4F80558-9146-4F15-8307-E655C56F5C84}" destId="{AA932DA6-3820-4E8B-811D-229FCB45E051}" srcOrd="1" destOrd="0" parTransId="{3595D396-AC27-49D5-980E-52D9C7BC79CA}" sibTransId="{46720E7C-34C2-4688-9E5E-4551920E2A14}"/>
    <dgm:cxn modelId="{2F8AC582-E1DC-4AA9-81D5-F78266F04DB1}" srcId="{9F9E11A6-342B-4B71-9EAD-358487AE0CF1}" destId="{F972493E-93DE-42CF-B93C-7B564F2B5E2C}" srcOrd="0" destOrd="0" parTransId="{087DB68E-EA6B-4A83-9410-1C4C831701A0}" sibTransId="{0F78D20F-67EC-44AD-8D56-E4AA557E1EA1}"/>
    <dgm:cxn modelId="{D1EF8DB0-0392-4BB5-ADF5-04B3ADC9D0E4}" type="presOf" srcId="{8D08BB6B-D413-4528-A18B-B2D914926933}" destId="{D34374C6-939C-42F3-B2A8-881286DA3C61}" srcOrd="0" destOrd="0" presId="urn:microsoft.com/office/officeart/2005/8/layout/hierarchy3"/>
    <dgm:cxn modelId="{7931FBAE-BE57-483A-B510-58EF323118FF}" type="presOf" srcId="{A4F80558-9146-4F15-8307-E655C56F5C84}" destId="{1FCC6143-8CD2-4698-8631-E7EC95597200}" srcOrd="0" destOrd="0" presId="urn:microsoft.com/office/officeart/2005/8/layout/hierarchy3"/>
    <dgm:cxn modelId="{03FB2BDD-A887-4CF1-86BF-A41C06B2E994}" type="presOf" srcId="{3595D396-AC27-49D5-980E-52D9C7BC79CA}" destId="{16B7AAB4-DD1A-4665-BA9B-2AC33D01F475}" srcOrd="0" destOrd="0" presId="urn:microsoft.com/office/officeart/2005/8/layout/hierarchy3"/>
    <dgm:cxn modelId="{5B2811D0-3CAA-4902-9353-4AFE62504A91}" type="presOf" srcId="{CCF515D4-960D-4B37-9EA1-32986E9C6201}" destId="{6DDFD748-7AAB-41B0-A730-EC19A4384A9C}" srcOrd="0" destOrd="0" presId="urn:microsoft.com/office/officeart/2005/8/layout/hierarchy3"/>
    <dgm:cxn modelId="{3375DF45-1284-4359-8C8F-F70D6A9B53D1}" type="presOf" srcId="{088B401C-0EF8-4318-8BCD-D1931267FF38}" destId="{CFCFD1A2-06F0-492B-B023-A7CC344BAA82}" srcOrd="0" destOrd="0" presId="urn:microsoft.com/office/officeart/2005/8/layout/hierarchy3"/>
    <dgm:cxn modelId="{C774EE6F-FEA1-41F6-A62A-AD308D0F3349}" type="presOf" srcId="{9F9E11A6-342B-4B71-9EAD-358487AE0CF1}" destId="{3832BD4B-0E0A-415A-AACE-1A65D58E9286}" srcOrd="1" destOrd="0" presId="urn:microsoft.com/office/officeart/2005/8/layout/hierarchy3"/>
    <dgm:cxn modelId="{C6F190AB-6E24-4051-B9B3-D05305C5879D}" type="presOf" srcId="{1316A87A-A347-49D2-B640-049E5975266D}" destId="{CF3F2426-7531-4891-89B6-CFE4EE0FA3A5}" srcOrd="0" destOrd="0" presId="urn:microsoft.com/office/officeart/2005/8/layout/hierarchy3"/>
    <dgm:cxn modelId="{7DA3D930-23C4-48E9-96FA-55477741E1A0}" type="presOf" srcId="{9F9E11A6-342B-4B71-9EAD-358487AE0CF1}" destId="{28CE6C64-DF18-4DC7-B9F8-D11CE2BCA20F}" srcOrd="0" destOrd="0" presId="urn:microsoft.com/office/officeart/2005/8/layout/hierarchy3"/>
    <dgm:cxn modelId="{AD11384F-CE50-437B-AD7B-88757FBE50B2}" type="presOf" srcId="{A4F80558-9146-4F15-8307-E655C56F5C84}" destId="{1DCEB967-F38C-46BD-9189-2C73ECC29727}" srcOrd="1" destOrd="0" presId="urn:microsoft.com/office/officeart/2005/8/layout/hierarchy3"/>
    <dgm:cxn modelId="{84BC2591-7B2D-46AD-8AE8-88BE430FFE20}" type="presOf" srcId="{087DB68E-EA6B-4A83-9410-1C4C831701A0}" destId="{6D63BACC-2FF5-4164-A617-91F847410879}" srcOrd="0" destOrd="0" presId="urn:microsoft.com/office/officeart/2005/8/layout/hierarchy3"/>
    <dgm:cxn modelId="{13AB4818-FED7-44E3-9A89-E702710178BE}" type="presOf" srcId="{512F6995-9FB1-453E-A3B7-F43643816D28}" destId="{C61690CB-0C87-4E44-B241-267097CD5EA6}" srcOrd="0" destOrd="0" presId="urn:microsoft.com/office/officeart/2005/8/layout/hierarchy3"/>
    <dgm:cxn modelId="{D4D3C253-69E2-4A1C-87BD-AAB98F63CB67}" type="presOf" srcId="{AA932DA6-3820-4E8B-811D-229FCB45E051}" destId="{986322A4-8C8C-4EA3-A47A-F27F61EB0244}" srcOrd="0" destOrd="0" presId="urn:microsoft.com/office/officeart/2005/8/layout/hierarchy3"/>
    <dgm:cxn modelId="{4333B5AB-6703-4072-B9FA-E08CF540AF2F}" srcId="{8D08BB6B-D413-4528-A18B-B2D914926933}" destId="{9F9E11A6-342B-4B71-9EAD-358487AE0CF1}" srcOrd="1" destOrd="0" parTransId="{ED42A5D7-C6B7-4D2D-BF58-DF73198830F0}" sibTransId="{C1F70331-CCBE-4550-AD2A-48F835E4A947}"/>
    <dgm:cxn modelId="{3BD1D224-5AC1-4D14-B3A4-8FD81DC4B874}" type="presOf" srcId="{F972493E-93DE-42CF-B93C-7B564F2B5E2C}" destId="{82EDE8C5-B300-4666-937A-775A18D1A542}" srcOrd="0" destOrd="0" presId="urn:microsoft.com/office/officeart/2005/8/layout/hierarchy3"/>
    <dgm:cxn modelId="{EDF5B1BF-2498-410C-B940-0E9F65EDFF3D}" srcId="{A4F80558-9146-4F15-8307-E655C56F5C84}" destId="{088B401C-0EF8-4318-8BCD-D1931267FF38}" srcOrd="0" destOrd="0" parTransId="{1316A87A-A347-49D2-B640-049E5975266D}" sibTransId="{2CDB1ED8-D6E2-4A06-9C3B-E56095C4D90F}"/>
    <dgm:cxn modelId="{5AFCE8E4-09D2-4C0B-9896-532C58F48C17}" srcId="{9F9E11A6-342B-4B71-9EAD-358487AE0CF1}" destId="{512F6995-9FB1-453E-A3B7-F43643816D28}" srcOrd="1" destOrd="0" parTransId="{CCF515D4-960D-4B37-9EA1-32986E9C6201}" sibTransId="{CAC1F1CB-FF8D-44E3-AFA4-7C28EBF6FBDE}"/>
    <dgm:cxn modelId="{4208B2FF-684C-4741-9001-C4E14D37FA52}" srcId="{8D08BB6B-D413-4528-A18B-B2D914926933}" destId="{A4F80558-9146-4F15-8307-E655C56F5C84}" srcOrd="0" destOrd="0" parTransId="{A764AB78-32C5-4484-8BAC-CD733E901170}" sibTransId="{1A143E45-122B-4C15-8AEC-DF615120CE5A}"/>
    <dgm:cxn modelId="{325B0748-0823-49C2-800B-2CA8FB943A7F}" type="presParOf" srcId="{D34374C6-939C-42F3-B2A8-881286DA3C61}" destId="{C13C0350-ED39-47BB-8370-B515FBC156C7}" srcOrd="0" destOrd="0" presId="urn:microsoft.com/office/officeart/2005/8/layout/hierarchy3"/>
    <dgm:cxn modelId="{D76DF79B-587C-4939-B180-0A863A824677}" type="presParOf" srcId="{C13C0350-ED39-47BB-8370-B515FBC156C7}" destId="{FC5CA589-0603-4B2D-936A-8853B6B6C692}" srcOrd="0" destOrd="0" presId="urn:microsoft.com/office/officeart/2005/8/layout/hierarchy3"/>
    <dgm:cxn modelId="{C8B4DBA5-EECF-41B7-A406-2561FB6A6C20}" type="presParOf" srcId="{FC5CA589-0603-4B2D-936A-8853B6B6C692}" destId="{1FCC6143-8CD2-4698-8631-E7EC95597200}" srcOrd="0" destOrd="0" presId="urn:microsoft.com/office/officeart/2005/8/layout/hierarchy3"/>
    <dgm:cxn modelId="{E7172917-E763-4FB9-91C3-BEFFB5674A01}" type="presParOf" srcId="{FC5CA589-0603-4B2D-936A-8853B6B6C692}" destId="{1DCEB967-F38C-46BD-9189-2C73ECC29727}" srcOrd="1" destOrd="0" presId="urn:microsoft.com/office/officeart/2005/8/layout/hierarchy3"/>
    <dgm:cxn modelId="{57A9BFED-3E6D-4747-A371-8E448FBA6519}" type="presParOf" srcId="{C13C0350-ED39-47BB-8370-B515FBC156C7}" destId="{D5F3009C-8D81-468B-971E-22D2BC40D9B9}" srcOrd="1" destOrd="0" presId="urn:microsoft.com/office/officeart/2005/8/layout/hierarchy3"/>
    <dgm:cxn modelId="{3EC1E413-5C5E-43D4-97D9-D0C0627D275C}" type="presParOf" srcId="{D5F3009C-8D81-468B-971E-22D2BC40D9B9}" destId="{CF3F2426-7531-4891-89B6-CFE4EE0FA3A5}" srcOrd="0" destOrd="0" presId="urn:microsoft.com/office/officeart/2005/8/layout/hierarchy3"/>
    <dgm:cxn modelId="{03F28A7D-F8A9-49E4-8779-FA6273467A71}" type="presParOf" srcId="{D5F3009C-8D81-468B-971E-22D2BC40D9B9}" destId="{CFCFD1A2-06F0-492B-B023-A7CC344BAA82}" srcOrd="1" destOrd="0" presId="urn:microsoft.com/office/officeart/2005/8/layout/hierarchy3"/>
    <dgm:cxn modelId="{6C8C9822-0B54-4A07-B601-131C2D56F824}" type="presParOf" srcId="{D5F3009C-8D81-468B-971E-22D2BC40D9B9}" destId="{16B7AAB4-DD1A-4665-BA9B-2AC33D01F475}" srcOrd="2" destOrd="0" presId="urn:microsoft.com/office/officeart/2005/8/layout/hierarchy3"/>
    <dgm:cxn modelId="{F8CD2DC6-A83C-4BBF-9468-65121BB982B2}" type="presParOf" srcId="{D5F3009C-8D81-468B-971E-22D2BC40D9B9}" destId="{986322A4-8C8C-4EA3-A47A-F27F61EB0244}" srcOrd="3" destOrd="0" presId="urn:microsoft.com/office/officeart/2005/8/layout/hierarchy3"/>
    <dgm:cxn modelId="{6693329D-C390-4962-B450-54F1BB53FBE1}" type="presParOf" srcId="{D34374C6-939C-42F3-B2A8-881286DA3C61}" destId="{07E778B9-E970-44BB-A450-D19D2FB6EDA5}" srcOrd="1" destOrd="0" presId="urn:microsoft.com/office/officeart/2005/8/layout/hierarchy3"/>
    <dgm:cxn modelId="{B4B82983-9AC1-44F7-B470-2CA5610EB16B}" type="presParOf" srcId="{07E778B9-E970-44BB-A450-D19D2FB6EDA5}" destId="{6CED56F1-4461-43A2-AFBB-CB3768393733}" srcOrd="0" destOrd="0" presId="urn:microsoft.com/office/officeart/2005/8/layout/hierarchy3"/>
    <dgm:cxn modelId="{E898DDC7-2DE9-4BBF-8666-2D9068EF332A}" type="presParOf" srcId="{6CED56F1-4461-43A2-AFBB-CB3768393733}" destId="{28CE6C64-DF18-4DC7-B9F8-D11CE2BCA20F}" srcOrd="0" destOrd="0" presId="urn:microsoft.com/office/officeart/2005/8/layout/hierarchy3"/>
    <dgm:cxn modelId="{8BEA0DA6-E3EC-41F3-8978-3027912F126C}" type="presParOf" srcId="{6CED56F1-4461-43A2-AFBB-CB3768393733}" destId="{3832BD4B-0E0A-415A-AACE-1A65D58E9286}" srcOrd="1" destOrd="0" presId="urn:microsoft.com/office/officeart/2005/8/layout/hierarchy3"/>
    <dgm:cxn modelId="{ADC47A66-484E-48E9-8952-E9078009D7DC}" type="presParOf" srcId="{07E778B9-E970-44BB-A450-D19D2FB6EDA5}" destId="{3504F16A-3983-45AC-A6EE-29FB842BFDD9}" srcOrd="1" destOrd="0" presId="urn:microsoft.com/office/officeart/2005/8/layout/hierarchy3"/>
    <dgm:cxn modelId="{4A3AE948-252F-4A3B-BDDD-29348BB31945}" type="presParOf" srcId="{3504F16A-3983-45AC-A6EE-29FB842BFDD9}" destId="{6D63BACC-2FF5-4164-A617-91F847410879}" srcOrd="0" destOrd="0" presId="urn:microsoft.com/office/officeart/2005/8/layout/hierarchy3"/>
    <dgm:cxn modelId="{D6EF493D-DA0C-4E92-AC2C-6AED49048723}" type="presParOf" srcId="{3504F16A-3983-45AC-A6EE-29FB842BFDD9}" destId="{82EDE8C5-B300-4666-937A-775A18D1A542}" srcOrd="1" destOrd="0" presId="urn:microsoft.com/office/officeart/2005/8/layout/hierarchy3"/>
    <dgm:cxn modelId="{97D5AF09-BD2D-461D-84C8-8407B9BF605E}" type="presParOf" srcId="{3504F16A-3983-45AC-A6EE-29FB842BFDD9}" destId="{6DDFD748-7AAB-41B0-A730-EC19A4384A9C}" srcOrd="2" destOrd="0" presId="urn:microsoft.com/office/officeart/2005/8/layout/hierarchy3"/>
    <dgm:cxn modelId="{2BC9E8A2-B323-49D6-A6C2-46DEE411A682}" type="presParOf" srcId="{3504F16A-3983-45AC-A6EE-29FB842BFDD9}" destId="{C61690CB-0C87-4E44-B241-267097CD5EA6}"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70C34E-C69B-4326-A983-F10C8747AFA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DD7C7919-5804-4187-BEC5-A8F46C62EEDC}">
      <dgm:prSet phldrT="[Texto]"/>
      <dgm:spPr/>
      <dgm:t>
        <a:bodyPr/>
        <a:lstStyle/>
        <a:p>
          <a:r>
            <a:rPr lang="es-ES" dirty="0" smtClean="0"/>
            <a:t>Organización</a:t>
          </a:r>
          <a:endParaRPr lang="es-ES" dirty="0"/>
        </a:p>
      </dgm:t>
    </dgm:pt>
    <dgm:pt modelId="{0C7D57B1-7AE6-45D1-9254-817EE716C04C}" type="parTrans" cxnId="{7D064E59-540C-4901-84DE-5745237A61B7}">
      <dgm:prSet/>
      <dgm:spPr/>
      <dgm:t>
        <a:bodyPr/>
        <a:lstStyle/>
        <a:p>
          <a:endParaRPr lang="es-ES"/>
        </a:p>
      </dgm:t>
    </dgm:pt>
    <dgm:pt modelId="{1B005013-24F3-4058-9DA0-98BC494DE395}" type="sibTrans" cxnId="{7D064E59-540C-4901-84DE-5745237A61B7}">
      <dgm:prSet/>
      <dgm:spPr/>
      <dgm:t>
        <a:bodyPr/>
        <a:lstStyle/>
        <a:p>
          <a:endParaRPr lang="es-ES"/>
        </a:p>
      </dgm:t>
    </dgm:pt>
    <dgm:pt modelId="{A4B96C72-53A7-4D03-A63A-2489EAA1FEC2}">
      <dgm:prSet phldrT="[Texto]"/>
      <dgm:spPr/>
      <dgm:t>
        <a:bodyPr/>
        <a:lstStyle/>
        <a:p>
          <a:r>
            <a:rPr lang="es-ES" b="0" i="0" dirty="0" smtClean="0"/>
            <a:t>El subsistema técnico</a:t>
          </a:r>
          <a:endParaRPr lang="es-ES" dirty="0"/>
        </a:p>
      </dgm:t>
    </dgm:pt>
    <dgm:pt modelId="{CEF85784-A2F5-438F-9686-956C65B546C7}" type="parTrans" cxnId="{287AAD65-1B11-461D-889C-BADF33665AB1}">
      <dgm:prSet/>
      <dgm:spPr/>
      <dgm:t>
        <a:bodyPr/>
        <a:lstStyle/>
        <a:p>
          <a:endParaRPr lang="es-ES"/>
        </a:p>
      </dgm:t>
    </dgm:pt>
    <dgm:pt modelId="{8ACF599A-F73E-48CC-849F-65F63CAF3F22}" type="sibTrans" cxnId="{287AAD65-1B11-461D-889C-BADF33665AB1}">
      <dgm:prSet/>
      <dgm:spPr/>
      <dgm:t>
        <a:bodyPr/>
        <a:lstStyle/>
        <a:p>
          <a:endParaRPr lang="es-ES"/>
        </a:p>
      </dgm:t>
    </dgm:pt>
    <dgm:pt modelId="{D4F6C98F-3E69-4983-8BFC-C4C9269AC8DE}">
      <dgm:prSet phldrT="[Texto]"/>
      <dgm:spPr/>
      <dgm:t>
        <a:bodyPr/>
        <a:lstStyle/>
        <a:p>
          <a:r>
            <a:rPr lang="es-ES" b="0" i="0" dirty="0" smtClean="0"/>
            <a:t>El subsistema social</a:t>
          </a:r>
          <a:endParaRPr lang="es-ES" dirty="0"/>
        </a:p>
      </dgm:t>
    </dgm:pt>
    <dgm:pt modelId="{95300D52-6E9D-4BF9-86B8-FBB9C60BCB9B}" type="parTrans" cxnId="{D49810CF-03C1-4E4D-B4F8-018BAC95833E}">
      <dgm:prSet/>
      <dgm:spPr/>
      <dgm:t>
        <a:bodyPr/>
        <a:lstStyle/>
        <a:p>
          <a:endParaRPr lang="es-ES"/>
        </a:p>
      </dgm:t>
    </dgm:pt>
    <dgm:pt modelId="{D0BFAC52-4FFD-478E-8D98-1481A34D47DC}" type="sibTrans" cxnId="{D49810CF-03C1-4E4D-B4F8-018BAC95833E}">
      <dgm:prSet/>
      <dgm:spPr/>
      <dgm:t>
        <a:bodyPr/>
        <a:lstStyle/>
        <a:p>
          <a:endParaRPr lang="es-ES"/>
        </a:p>
      </dgm:t>
    </dgm:pt>
    <dgm:pt modelId="{EDB28586-3CD7-4630-9DD0-DC6F74C08FD8}" type="pres">
      <dgm:prSet presAssocID="{4670C34E-C69B-4326-A983-F10C8747AFA7}" presName="cycle" presStyleCnt="0">
        <dgm:presLayoutVars>
          <dgm:chMax val="1"/>
          <dgm:dir/>
          <dgm:animLvl val="ctr"/>
          <dgm:resizeHandles val="exact"/>
        </dgm:presLayoutVars>
      </dgm:prSet>
      <dgm:spPr/>
      <dgm:t>
        <a:bodyPr/>
        <a:lstStyle/>
        <a:p>
          <a:endParaRPr lang="es-ES"/>
        </a:p>
      </dgm:t>
    </dgm:pt>
    <dgm:pt modelId="{051FB20A-E5D9-4CCA-86E6-7EAF5F654F0B}" type="pres">
      <dgm:prSet presAssocID="{DD7C7919-5804-4187-BEC5-A8F46C62EEDC}" presName="centerShape" presStyleLbl="node0" presStyleIdx="0" presStyleCnt="1" custScaleX="98022" custScaleY="59883" custLinFactNeighborX="-1684" custLinFactNeighborY="-31531"/>
      <dgm:spPr/>
      <dgm:t>
        <a:bodyPr/>
        <a:lstStyle/>
        <a:p>
          <a:endParaRPr lang="es-ES"/>
        </a:p>
      </dgm:t>
    </dgm:pt>
    <dgm:pt modelId="{034B7834-7B1F-42DE-8202-6E3B9D0B5C22}" type="pres">
      <dgm:prSet presAssocID="{CEF85784-A2F5-438F-9686-956C65B546C7}" presName="parTrans" presStyleLbl="bgSibTrans2D1" presStyleIdx="0" presStyleCnt="2" custScaleX="37884" custLinFactNeighborX="41066" custLinFactNeighborY="-5585"/>
      <dgm:spPr/>
      <dgm:t>
        <a:bodyPr/>
        <a:lstStyle/>
        <a:p>
          <a:endParaRPr lang="es-ES"/>
        </a:p>
      </dgm:t>
    </dgm:pt>
    <dgm:pt modelId="{8EDF4B47-F4A8-492B-B215-325F0CFC9EF9}" type="pres">
      <dgm:prSet presAssocID="{A4B96C72-53A7-4D03-A63A-2489EAA1FEC2}" presName="node" presStyleLbl="node1" presStyleIdx="0" presStyleCnt="2" custScaleX="82328" custScaleY="56967" custRadScaleRad="102984" custRadScaleInc="2562">
        <dgm:presLayoutVars>
          <dgm:bulletEnabled val="1"/>
        </dgm:presLayoutVars>
      </dgm:prSet>
      <dgm:spPr/>
      <dgm:t>
        <a:bodyPr/>
        <a:lstStyle/>
        <a:p>
          <a:endParaRPr lang="es-ES"/>
        </a:p>
      </dgm:t>
    </dgm:pt>
    <dgm:pt modelId="{784757BA-699A-4CC3-A1A2-AD64C1ABF654}" type="pres">
      <dgm:prSet presAssocID="{95300D52-6E9D-4BF9-86B8-FBB9C60BCB9B}" presName="parTrans" presStyleLbl="bgSibTrans2D1" presStyleIdx="1" presStyleCnt="2" custScaleX="48065" custScaleY="94507" custLinFactNeighborX="-37658" custLinFactNeighborY="4928"/>
      <dgm:spPr/>
      <dgm:t>
        <a:bodyPr/>
        <a:lstStyle/>
        <a:p>
          <a:endParaRPr lang="es-ES"/>
        </a:p>
      </dgm:t>
    </dgm:pt>
    <dgm:pt modelId="{62A5095B-EBC1-4868-BC67-CA8FA7FB39E5}" type="pres">
      <dgm:prSet presAssocID="{D4F6C98F-3E69-4983-8BFC-C4C9269AC8DE}" presName="node" presStyleLbl="node1" presStyleIdx="1" presStyleCnt="2" custScaleY="59033" custRadScaleRad="102988" custRadScaleInc="-328">
        <dgm:presLayoutVars>
          <dgm:bulletEnabled val="1"/>
        </dgm:presLayoutVars>
      </dgm:prSet>
      <dgm:spPr/>
      <dgm:t>
        <a:bodyPr/>
        <a:lstStyle/>
        <a:p>
          <a:endParaRPr lang="es-ES"/>
        </a:p>
      </dgm:t>
    </dgm:pt>
  </dgm:ptLst>
  <dgm:cxnLst>
    <dgm:cxn modelId="{7D064E59-540C-4901-84DE-5745237A61B7}" srcId="{4670C34E-C69B-4326-A983-F10C8747AFA7}" destId="{DD7C7919-5804-4187-BEC5-A8F46C62EEDC}" srcOrd="0" destOrd="0" parTransId="{0C7D57B1-7AE6-45D1-9254-817EE716C04C}" sibTransId="{1B005013-24F3-4058-9DA0-98BC494DE395}"/>
    <dgm:cxn modelId="{95DC8303-6114-4C6F-8B6F-94424038EBC3}" type="presOf" srcId="{D4F6C98F-3E69-4983-8BFC-C4C9269AC8DE}" destId="{62A5095B-EBC1-4868-BC67-CA8FA7FB39E5}" srcOrd="0" destOrd="0" presId="urn:microsoft.com/office/officeart/2005/8/layout/radial4"/>
    <dgm:cxn modelId="{86596993-49CD-4DAB-9499-72F7026D80F0}" type="presOf" srcId="{DD7C7919-5804-4187-BEC5-A8F46C62EEDC}" destId="{051FB20A-E5D9-4CCA-86E6-7EAF5F654F0B}" srcOrd="0" destOrd="0" presId="urn:microsoft.com/office/officeart/2005/8/layout/radial4"/>
    <dgm:cxn modelId="{0DC113E6-1CCF-4E29-98D8-782D3DAC3CA8}" type="presOf" srcId="{A4B96C72-53A7-4D03-A63A-2489EAA1FEC2}" destId="{8EDF4B47-F4A8-492B-B215-325F0CFC9EF9}" srcOrd="0" destOrd="0" presId="urn:microsoft.com/office/officeart/2005/8/layout/radial4"/>
    <dgm:cxn modelId="{D49810CF-03C1-4E4D-B4F8-018BAC95833E}" srcId="{DD7C7919-5804-4187-BEC5-A8F46C62EEDC}" destId="{D4F6C98F-3E69-4983-8BFC-C4C9269AC8DE}" srcOrd="1" destOrd="0" parTransId="{95300D52-6E9D-4BF9-86B8-FBB9C60BCB9B}" sibTransId="{D0BFAC52-4FFD-478E-8D98-1481A34D47DC}"/>
    <dgm:cxn modelId="{627BD1D2-B4D8-41CC-878B-FAAA6551A68F}" type="presOf" srcId="{4670C34E-C69B-4326-A983-F10C8747AFA7}" destId="{EDB28586-3CD7-4630-9DD0-DC6F74C08FD8}" srcOrd="0" destOrd="0" presId="urn:microsoft.com/office/officeart/2005/8/layout/radial4"/>
    <dgm:cxn modelId="{7FF3E849-130E-4D37-B83C-F144903B5CF4}" type="presOf" srcId="{95300D52-6E9D-4BF9-86B8-FBB9C60BCB9B}" destId="{784757BA-699A-4CC3-A1A2-AD64C1ABF654}" srcOrd="0" destOrd="0" presId="urn:microsoft.com/office/officeart/2005/8/layout/radial4"/>
    <dgm:cxn modelId="{287AAD65-1B11-461D-889C-BADF33665AB1}" srcId="{DD7C7919-5804-4187-BEC5-A8F46C62EEDC}" destId="{A4B96C72-53A7-4D03-A63A-2489EAA1FEC2}" srcOrd="0" destOrd="0" parTransId="{CEF85784-A2F5-438F-9686-956C65B546C7}" sibTransId="{8ACF599A-F73E-48CC-849F-65F63CAF3F22}"/>
    <dgm:cxn modelId="{C754EE4F-EE56-4B53-8320-CD665ADD065D}" type="presOf" srcId="{CEF85784-A2F5-438F-9686-956C65B546C7}" destId="{034B7834-7B1F-42DE-8202-6E3B9D0B5C22}" srcOrd="0" destOrd="0" presId="urn:microsoft.com/office/officeart/2005/8/layout/radial4"/>
    <dgm:cxn modelId="{12B28888-0CA7-4CBC-AE5E-F4CD94FFA31D}" type="presParOf" srcId="{EDB28586-3CD7-4630-9DD0-DC6F74C08FD8}" destId="{051FB20A-E5D9-4CCA-86E6-7EAF5F654F0B}" srcOrd="0" destOrd="0" presId="urn:microsoft.com/office/officeart/2005/8/layout/radial4"/>
    <dgm:cxn modelId="{F6C0301F-C1F7-42C1-BB07-39108D27C175}" type="presParOf" srcId="{EDB28586-3CD7-4630-9DD0-DC6F74C08FD8}" destId="{034B7834-7B1F-42DE-8202-6E3B9D0B5C22}" srcOrd="1" destOrd="0" presId="urn:microsoft.com/office/officeart/2005/8/layout/radial4"/>
    <dgm:cxn modelId="{FF16E504-6BB3-4CA3-BACA-F57575881BC5}" type="presParOf" srcId="{EDB28586-3CD7-4630-9DD0-DC6F74C08FD8}" destId="{8EDF4B47-F4A8-492B-B215-325F0CFC9EF9}" srcOrd="2" destOrd="0" presId="urn:microsoft.com/office/officeart/2005/8/layout/radial4"/>
    <dgm:cxn modelId="{F992132A-9C14-4CD0-A7CD-B36925232C92}" type="presParOf" srcId="{EDB28586-3CD7-4630-9DD0-DC6F74C08FD8}" destId="{784757BA-699A-4CC3-A1A2-AD64C1ABF654}" srcOrd="3" destOrd="0" presId="urn:microsoft.com/office/officeart/2005/8/layout/radial4"/>
    <dgm:cxn modelId="{25F39314-86B8-4D9A-9705-C8F259A9D8F5}" type="presParOf" srcId="{EDB28586-3CD7-4630-9DD0-DC6F74C08FD8}" destId="{62A5095B-EBC1-4868-BC67-CA8FA7FB39E5}"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3F3CE8-60BF-4CC2-92DE-FDFBEB22EE9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S"/>
        </a:p>
      </dgm:t>
    </dgm:pt>
    <dgm:pt modelId="{2BF8F256-00F3-4F79-AAF7-36677DF550D0}">
      <dgm:prSet phldrT="[Texto]"/>
      <dgm:spPr/>
      <dgm:t>
        <a:bodyPr/>
        <a:lstStyle/>
        <a:p>
          <a:r>
            <a:rPr lang="es-ES" dirty="0" smtClean="0"/>
            <a:t>Importación</a:t>
          </a:r>
          <a:endParaRPr lang="es-ES" dirty="0"/>
        </a:p>
      </dgm:t>
    </dgm:pt>
    <dgm:pt modelId="{D23B7FBC-F78D-4289-AB92-E812EE5F497F}" type="parTrans" cxnId="{44FF158A-5997-44B8-AE56-08246EED6700}">
      <dgm:prSet/>
      <dgm:spPr/>
      <dgm:t>
        <a:bodyPr/>
        <a:lstStyle/>
        <a:p>
          <a:endParaRPr lang="es-ES"/>
        </a:p>
      </dgm:t>
    </dgm:pt>
    <dgm:pt modelId="{9B69A8BA-3AE1-4A73-BBE5-79B083439A89}" type="sibTrans" cxnId="{44FF158A-5997-44B8-AE56-08246EED6700}">
      <dgm:prSet/>
      <dgm:spPr/>
      <dgm:t>
        <a:bodyPr/>
        <a:lstStyle/>
        <a:p>
          <a:endParaRPr lang="es-ES"/>
        </a:p>
      </dgm:t>
    </dgm:pt>
    <dgm:pt modelId="{9AA38610-E349-4733-A1B4-0547686AF504}">
      <dgm:prSet phldrT="[Texto]"/>
      <dgm:spPr/>
      <dgm:t>
        <a:bodyPr/>
        <a:lstStyle/>
        <a:p>
          <a:r>
            <a:rPr lang="es-ES" b="0" i="0" dirty="0" smtClean="0"/>
            <a:t>Cosas del medio ambiente (Materias Primas)</a:t>
          </a:r>
          <a:endParaRPr lang="es-ES" dirty="0"/>
        </a:p>
      </dgm:t>
    </dgm:pt>
    <dgm:pt modelId="{1EEA8BD6-2D7D-4A80-9107-D8924B70BE34}" type="parTrans" cxnId="{73210DB1-521B-4DBC-BE12-9A5EC8011BFF}">
      <dgm:prSet/>
      <dgm:spPr/>
      <dgm:t>
        <a:bodyPr/>
        <a:lstStyle/>
        <a:p>
          <a:endParaRPr lang="es-ES"/>
        </a:p>
      </dgm:t>
    </dgm:pt>
    <dgm:pt modelId="{1C9768B4-F3E7-4C07-ABF2-7A52FF625448}" type="sibTrans" cxnId="{73210DB1-521B-4DBC-BE12-9A5EC8011BFF}">
      <dgm:prSet/>
      <dgm:spPr/>
      <dgm:t>
        <a:bodyPr/>
        <a:lstStyle/>
        <a:p>
          <a:endParaRPr lang="es-ES"/>
        </a:p>
      </dgm:t>
    </dgm:pt>
    <dgm:pt modelId="{7413E176-9F5E-4CCF-9787-DF1766EF6F07}">
      <dgm:prSet phldrT="[Texto]"/>
      <dgm:spPr/>
      <dgm:t>
        <a:bodyPr/>
        <a:lstStyle/>
        <a:p>
          <a:r>
            <a:rPr lang="es-ES" dirty="0" smtClean="0"/>
            <a:t>Conversión</a:t>
          </a:r>
          <a:endParaRPr lang="es-ES" dirty="0"/>
        </a:p>
      </dgm:t>
    </dgm:pt>
    <dgm:pt modelId="{E18D252C-9F62-4AC8-8F91-1110E6100F8A}" type="parTrans" cxnId="{877B85DF-690B-4085-B74F-076DEA780172}">
      <dgm:prSet/>
      <dgm:spPr/>
      <dgm:t>
        <a:bodyPr/>
        <a:lstStyle/>
        <a:p>
          <a:endParaRPr lang="es-ES"/>
        </a:p>
      </dgm:t>
    </dgm:pt>
    <dgm:pt modelId="{67D9C17F-BBD7-43B2-81EA-C2EC43FB168B}" type="sibTrans" cxnId="{877B85DF-690B-4085-B74F-076DEA780172}">
      <dgm:prSet/>
      <dgm:spPr/>
      <dgm:t>
        <a:bodyPr/>
        <a:lstStyle/>
        <a:p>
          <a:endParaRPr lang="es-ES"/>
        </a:p>
      </dgm:t>
    </dgm:pt>
    <dgm:pt modelId="{16D0608B-0CEA-4265-A13F-14CE3BEE2A25}">
      <dgm:prSet phldrT="[Texto]"/>
      <dgm:spPr/>
      <dgm:t>
        <a:bodyPr/>
        <a:lstStyle/>
        <a:p>
          <a:r>
            <a:rPr lang="es-ES" b="0" i="0" dirty="0" smtClean="0"/>
            <a:t>Procesos de conversión, convierte en productos, servicios,</a:t>
          </a:r>
          <a:endParaRPr lang="es-ES" dirty="0"/>
        </a:p>
      </dgm:t>
    </dgm:pt>
    <dgm:pt modelId="{3E489C29-7690-49DA-9619-A5580CD71FCA}" type="parTrans" cxnId="{D023C37B-BE1B-494F-A0EC-29D9B849F744}">
      <dgm:prSet/>
      <dgm:spPr/>
      <dgm:t>
        <a:bodyPr/>
        <a:lstStyle/>
        <a:p>
          <a:endParaRPr lang="es-ES"/>
        </a:p>
      </dgm:t>
    </dgm:pt>
    <dgm:pt modelId="{B2CBB2DA-F7C8-4B47-951E-ED5CC27F4FCC}" type="sibTrans" cxnId="{D023C37B-BE1B-494F-A0EC-29D9B849F744}">
      <dgm:prSet/>
      <dgm:spPr/>
      <dgm:t>
        <a:bodyPr/>
        <a:lstStyle/>
        <a:p>
          <a:endParaRPr lang="es-ES"/>
        </a:p>
      </dgm:t>
    </dgm:pt>
    <dgm:pt modelId="{38AB706D-2B4C-4AF8-9166-83797E2A9EC3}">
      <dgm:prSet phldrT="[Texto]"/>
      <dgm:spPr/>
      <dgm:t>
        <a:bodyPr/>
        <a:lstStyle/>
        <a:p>
          <a:r>
            <a:rPr lang="es-ES" dirty="0" smtClean="0"/>
            <a:t>Exportación</a:t>
          </a:r>
          <a:endParaRPr lang="es-ES" dirty="0"/>
        </a:p>
      </dgm:t>
    </dgm:pt>
    <dgm:pt modelId="{42BD167D-C410-4166-B429-5F0B94C2B530}" type="parTrans" cxnId="{C2B2A6F3-51AC-4521-84D8-00C57C1A68EE}">
      <dgm:prSet/>
      <dgm:spPr/>
      <dgm:t>
        <a:bodyPr/>
        <a:lstStyle/>
        <a:p>
          <a:endParaRPr lang="es-ES"/>
        </a:p>
      </dgm:t>
    </dgm:pt>
    <dgm:pt modelId="{FA79DB47-30FD-4BAA-8DC4-93B07DDE3A70}" type="sibTrans" cxnId="{C2B2A6F3-51AC-4521-84D8-00C57C1A68EE}">
      <dgm:prSet/>
      <dgm:spPr/>
      <dgm:t>
        <a:bodyPr/>
        <a:lstStyle/>
        <a:p>
          <a:endParaRPr lang="es-ES"/>
        </a:p>
      </dgm:t>
    </dgm:pt>
    <dgm:pt modelId="{A6F7FAAB-0613-4559-A2CB-49106ECBBEAD}">
      <dgm:prSet phldrT="[Texto]"/>
      <dgm:spPr/>
      <dgm:t>
        <a:bodyPr/>
        <a:lstStyle/>
        <a:p>
          <a:r>
            <a:rPr lang="es-ES" b="0" i="0" dirty="0" smtClean="0"/>
            <a:t>Resultados de la importación y de la conversión</a:t>
          </a:r>
          <a:endParaRPr lang="es-ES" dirty="0"/>
        </a:p>
      </dgm:t>
    </dgm:pt>
    <dgm:pt modelId="{CF65860E-B77B-41DE-A88D-D83AE626D99D}" type="parTrans" cxnId="{EA4B8E01-507F-4911-9411-90BA3ADAED38}">
      <dgm:prSet/>
      <dgm:spPr/>
      <dgm:t>
        <a:bodyPr/>
        <a:lstStyle/>
        <a:p>
          <a:endParaRPr lang="es-ES"/>
        </a:p>
      </dgm:t>
    </dgm:pt>
    <dgm:pt modelId="{92D983C9-FB72-46DB-9210-19F0CDB5A192}" type="sibTrans" cxnId="{EA4B8E01-507F-4911-9411-90BA3ADAED38}">
      <dgm:prSet/>
      <dgm:spPr/>
      <dgm:t>
        <a:bodyPr/>
        <a:lstStyle/>
        <a:p>
          <a:endParaRPr lang="es-ES"/>
        </a:p>
      </dgm:t>
    </dgm:pt>
    <dgm:pt modelId="{246EF1D9-78D5-4E76-92A0-85C29E33C9DA}" type="pres">
      <dgm:prSet presAssocID="{F73F3CE8-60BF-4CC2-92DE-FDFBEB22EE91}" presName="linearFlow" presStyleCnt="0">
        <dgm:presLayoutVars>
          <dgm:dir/>
          <dgm:animLvl val="lvl"/>
          <dgm:resizeHandles val="exact"/>
        </dgm:presLayoutVars>
      </dgm:prSet>
      <dgm:spPr/>
      <dgm:t>
        <a:bodyPr/>
        <a:lstStyle/>
        <a:p>
          <a:endParaRPr lang="es-ES"/>
        </a:p>
      </dgm:t>
    </dgm:pt>
    <dgm:pt modelId="{99841AFA-5E32-4A17-8A36-C9871557F921}" type="pres">
      <dgm:prSet presAssocID="{2BF8F256-00F3-4F79-AAF7-36677DF550D0}" presName="composite" presStyleCnt="0"/>
      <dgm:spPr/>
    </dgm:pt>
    <dgm:pt modelId="{F301F29D-A65F-469B-B302-A328FF594663}" type="pres">
      <dgm:prSet presAssocID="{2BF8F256-00F3-4F79-AAF7-36677DF550D0}" presName="parTx" presStyleLbl="node1" presStyleIdx="0" presStyleCnt="3">
        <dgm:presLayoutVars>
          <dgm:chMax val="0"/>
          <dgm:chPref val="0"/>
          <dgm:bulletEnabled val="1"/>
        </dgm:presLayoutVars>
      </dgm:prSet>
      <dgm:spPr/>
      <dgm:t>
        <a:bodyPr/>
        <a:lstStyle/>
        <a:p>
          <a:endParaRPr lang="es-ES"/>
        </a:p>
      </dgm:t>
    </dgm:pt>
    <dgm:pt modelId="{AF36DBCB-CAB9-446B-B9F2-F9B83DDE238A}" type="pres">
      <dgm:prSet presAssocID="{2BF8F256-00F3-4F79-AAF7-36677DF550D0}" presName="parSh" presStyleLbl="node1" presStyleIdx="0" presStyleCnt="3"/>
      <dgm:spPr/>
      <dgm:t>
        <a:bodyPr/>
        <a:lstStyle/>
        <a:p>
          <a:endParaRPr lang="es-ES"/>
        </a:p>
      </dgm:t>
    </dgm:pt>
    <dgm:pt modelId="{9ADB788D-82E7-4BF1-B4B1-0403FC2E03E0}" type="pres">
      <dgm:prSet presAssocID="{2BF8F256-00F3-4F79-AAF7-36677DF550D0}" presName="desTx" presStyleLbl="fgAcc1" presStyleIdx="0" presStyleCnt="3" custLinFactNeighborX="-1642" custLinFactNeighborY="8424">
        <dgm:presLayoutVars>
          <dgm:bulletEnabled val="1"/>
        </dgm:presLayoutVars>
      </dgm:prSet>
      <dgm:spPr/>
      <dgm:t>
        <a:bodyPr/>
        <a:lstStyle/>
        <a:p>
          <a:endParaRPr lang="es-ES"/>
        </a:p>
      </dgm:t>
    </dgm:pt>
    <dgm:pt modelId="{8070508A-FD6B-4C2D-8C2A-C74CD57B6383}" type="pres">
      <dgm:prSet presAssocID="{9B69A8BA-3AE1-4A73-BBE5-79B083439A89}" presName="sibTrans" presStyleLbl="sibTrans2D1" presStyleIdx="0" presStyleCnt="2"/>
      <dgm:spPr/>
      <dgm:t>
        <a:bodyPr/>
        <a:lstStyle/>
        <a:p>
          <a:endParaRPr lang="es-ES"/>
        </a:p>
      </dgm:t>
    </dgm:pt>
    <dgm:pt modelId="{EBD4A31E-B016-4A97-9D27-577B04E41114}" type="pres">
      <dgm:prSet presAssocID="{9B69A8BA-3AE1-4A73-BBE5-79B083439A89}" presName="connTx" presStyleLbl="sibTrans2D1" presStyleIdx="0" presStyleCnt="2"/>
      <dgm:spPr/>
      <dgm:t>
        <a:bodyPr/>
        <a:lstStyle/>
        <a:p>
          <a:endParaRPr lang="es-ES"/>
        </a:p>
      </dgm:t>
    </dgm:pt>
    <dgm:pt modelId="{7527B96B-1318-4E8E-BD3E-BD1D368C816F}" type="pres">
      <dgm:prSet presAssocID="{7413E176-9F5E-4CCF-9787-DF1766EF6F07}" presName="composite" presStyleCnt="0"/>
      <dgm:spPr/>
    </dgm:pt>
    <dgm:pt modelId="{FFB08121-EB7A-415F-9A4F-A8C115BC3018}" type="pres">
      <dgm:prSet presAssocID="{7413E176-9F5E-4CCF-9787-DF1766EF6F07}" presName="parTx" presStyleLbl="node1" presStyleIdx="0" presStyleCnt="3">
        <dgm:presLayoutVars>
          <dgm:chMax val="0"/>
          <dgm:chPref val="0"/>
          <dgm:bulletEnabled val="1"/>
        </dgm:presLayoutVars>
      </dgm:prSet>
      <dgm:spPr/>
      <dgm:t>
        <a:bodyPr/>
        <a:lstStyle/>
        <a:p>
          <a:endParaRPr lang="es-ES"/>
        </a:p>
      </dgm:t>
    </dgm:pt>
    <dgm:pt modelId="{A2EF3E01-E54C-4F36-90F2-33E4C3B0FDC0}" type="pres">
      <dgm:prSet presAssocID="{7413E176-9F5E-4CCF-9787-DF1766EF6F07}" presName="parSh" presStyleLbl="node1" presStyleIdx="1" presStyleCnt="3"/>
      <dgm:spPr/>
      <dgm:t>
        <a:bodyPr/>
        <a:lstStyle/>
        <a:p>
          <a:endParaRPr lang="es-ES"/>
        </a:p>
      </dgm:t>
    </dgm:pt>
    <dgm:pt modelId="{251FB285-82F8-4EE8-B161-AB4BEA76C005}" type="pres">
      <dgm:prSet presAssocID="{7413E176-9F5E-4CCF-9787-DF1766EF6F07}" presName="desTx" presStyleLbl="fgAcc1" presStyleIdx="1" presStyleCnt="3">
        <dgm:presLayoutVars>
          <dgm:bulletEnabled val="1"/>
        </dgm:presLayoutVars>
      </dgm:prSet>
      <dgm:spPr/>
      <dgm:t>
        <a:bodyPr/>
        <a:lstStyle/>
        <a:p>
          <a:endParaRPr lang="es-ES"/>
        </a:p>
      </dgm:t>
    </dgm:pt>
    <dgm:pt modelId="{86DEBDDB-729A-4C9B-8D8E-27107367A7AF}" type="pres">
      <dgm:prSet presAssocID="{67D9C17F-BBD7-43B2-81EA-C2EC43FB168B}" presName="sibTrans" presStyleLbl="sibTrans2D1" presStyleIdx="1" presStyleCnt="2"/>
      <dgm:spPr/>
      <dgm:t>
        <a:bodyPr/>
        <a:lstStyle/>
        <a:p>
          <a:endParaRPr lang="es-ES"/>
        </a:p>
      </dgm:t>
    </dgm:pt>
    <dgm:pt modelId="{81350D47-5FEB-4183-B2F8-B48CDE180256}" type="pres">
      <dgm:prSet presAssocID="{67D9C17F-BBD7-43B2-81EA-C2EC43FB168B}" presName="connTx" presStyleLbl="sibTrans2D1" presStyleIdx="1" presStyleCnt="2"/>
      <dgm:spPr/>
      <dgm:t>
        <a:bodyPr/>
        <a:lstStyle/>
        <a:p>
          <a:endParaRPr lang="es-ES"/>
        </a:p>
      </dgm:t>
    </dgm:pt>
    <dgm:pt modelId="{730E2E1F-06AD-497E-BB5E-DCF83CEE57FE}" type="pres">
      <dgm:prSet presAssocID="{38AB706D-2B4C-4AF8-9166-83797E2A9EC3}" presName="composite" presStyleCnt="0"/>
      <dgm:spPr/>
    </dgm:pt>
    <dgm:pt modelId="{CE4249F8-732D-4F66-9D3A-84217766855C}" type="pres">
      <dgm:prSet presAssocID="{38AB706D-2B4C-4AF8-9166-83797E2A9EC3}" presName="parTx" presStyleLbl="node1" presStyleIdx="1" presStyleCnt="3">
        <dgm:presLayoutVars>
          <dgm:chMax val="0"/>
          <dgm:chPref val="0"/>
          <dgm:bulletEnabled val="1"/>
        </dgm:presLayoutVars>
      </dgm:prSet>
      <dgm:spPr/>
      <dgm:t>
        <a:bodyPr/>
        <a:lstStyle/>
        <a:p>
          <a:endParaRPr lang="es-ES"/>
        </a:p>
      </dgm:t>
    </dgm:pt>
    <dgm:pt modelId="{A7AFDF84-1413-43F6-AE08-08C65A67E58B}" type="pres">
      <dgm:prSet presAssocID="{38AB706D-2B4C-4AF8-9166-83797E2A9EC3}" presName="parSh" presStyleLbl="node1" presStyleIdx="2" presStyleCnt="3"/>
      <dgm:spPr/>
      <dgm:t>
        <a:bodyPr/>
        <a:lstStyle/>
        <a:p>
          <a:endParaRPr lang="es-ES"/>
        </a:p>
      </dgm:t>
    </dgm:pt>
    <dgm:pt modelId="{8FFF87A1-71EA-4B03-9755-065613CA2F15}" type="pres">
      <dgm:prSet presAssocID="{38AB706D-2B4C-4AF8-9166-83797E2A9EC3}" presName="desTx" presStyleLbl="fgAcc1" presStyleIdx="2" presStyleCnt="3">
        <dgm:presLayoutVars>
          <dgm:bulletEnabled val="1"/>
        </dgm:presLayoutVars>
      </dgm:prSet>
      <dgm:spPr/>
      <dgm:t>
        <a:bodyPr/>
        <a:lstStyle/>
        <a:p>
          <a:endParaRPr lang="es-ES"/>
        </a:p>
      </dgm:t>
    </dgm:pt>
  </dgm:ptLst>
  <dgm:cxnLst>
    <dgm:cxn modelId="{B48F7472-332A-44B2-ACEF-A801A073073F}" type="presOf" srcId="{38AB706D-2B4C-4AF8-9166-83797E2A9EC3}" destId="{CE4249F8-732D-4F66-9D3A-84217766855C}" srcOrd="0" destOrd="0" presId="urn:microsoft.com/office/officeart/2005/8/layout/process3"/>
    <dgm:cxn modelId="{D023C37B-BE1B-494F-A0EC-29D9B849F744}" srcId="{7413E176-9F5E-4CCF-9787-DF1766EF6F07}" destId="{16D0608B-0CEA-4265-A13F-14CE3BEE2A25}" srcOrd="0" destOrd="0" parTransId="{3E489C29-7690-49DA-9619-A5580CD71FCA}" sibTransId="{B2CBB2DA-F7C8-4B47-951E-ED5CC27F4FCC}"/>
    <dgm:cxn modelId="{C2B2A6F3-51AC-4521-84D8-00C57C1A68EE}" srcId="{F73F3CE8-60BF-4CC2-92DE-FDFBEB22EE91}" destId="{38AB706D-2B4C-4AF8-9166-83797E2A9EC3}" srcOrd="2" destOrd="0" parTransId="{42BD167D-C410-4166-B429-5F0B94C2B530}" sibTransId="{FA79DB47-30FD-4BAA-8DC4-93B07DDE3A70}"/>
    <dgm:cxn modelId="{80E23B1E-22A8-47AE-9678-2AF3AC39C17B}" type="presOf" srcId="{2BF8F256-00F3-4F79-AAF7-36677DF550D0}" destId="{F301F29D-A65F-469B-B302-A328FF594663}" srcOrd="0" destOrd="0" presId="urn:microsoft.com/office/officeart/2005/8/layout/process3"/>
    <dgm:cxn modelId="{C6D3381F-2F95-4FE6-8453-CD983948B493}" type="presOf" srcId="{67D9C17F-BBD7-43B2-81EA-C2EC43FB168B}" destId="{81350D47-5FEB-4183-B2F8-B48CDE180256}" srcOrd="1" destOrd="0" presId="urn:microsoft.com/office/officeart/2005/8/layout/process3"/>
    <dgm:cxn modelId="{0DE0A75D-B257-41DD-865A-E1F85D547252}" type="presOf" srcId="{16D0608B-0CEA-4265-A13F-14CE3BEE2A25}" destId="{251FB285-82F8-4EE8-B161-AB4BEA76C005}" srcOrd="0" destOrd="0" presId="urn:microsoft.com/office/officeart/2005/8/layout/process3"/>
    <dgm:cxn modelId="{C3EC4457-4EE4-4258-8786-0BEC25616CE2}" type="presOf" srcId="{F73F3CE8-60BF-4CC2-92DE-FDFBEB22EE91}" destId="{246EF1D9-78D5-4E76-92A0-85C29E33C9DA}" srcOrd="0" destOrd="0" presId="urn:microsoft.com/office/officeart/2005/8/layout/process3"/>
    <dgm:cxn modelId="{EF37911B-BE8A-4358-8DF7-0A63A97D96A7}" type="presOf" srcId="{9B69A8BA-3AE1-4A73-BBE5-79B083439A89}" destId="{8070508A-FD6B-4C2D-8C2A-C74CD57B6383}" srcOrd="0" destOrd="0" presId="urn:microsoft.com/office/officeart/2005/8/layout/process3"/>
    <dgm:cxn modelId="{6F76A3BD-2297-47A4-BEE6-F1928731352A}" type="presOf" srcId="{38AB706D-2B4C-4AF8-9166-83797E2A9EC3}" destId="{A7AFDF84-1413-43F6-AE08-08C65A67E58B}" srcOrd="1" destOrd="0" presId="urn:microsoft.com/office/officeart/2005/8/layout/process3"/>
    <dgm:cxn modelId="{877B85DF-690B-4085-B74F-076DEA780172}" srcId="{F73F3CE8-60BF-4CC2-92DE-FDFBEB22EE91}" destId="{7413E176-9F5E-4CCF-9787-DF1766EF6F07}" srcOrd="1" destOrd="0" parTransId="{E18D252C-9F62-4AC8-8F91-1110E6100F8A}" sibTransId="{67D9C17F-BBD7-43B2-81EA-C2EC43FB168B}"/>
    <dgm:cxn modelId="{DDABF4EF-87D5-44A3-81D5-935C555B0999}" type="presOf" srcId="{7413E176-9F5E-4CCF-9787-DF1766EF6F07}" destId="{A2EF3E01-E54C-4F36-90F2-33E4C3B0FDC0}" srcOrd="1" destOrd="0" presId="urn:microsoft.com/office/officeart/2005/8/layout/process3"/>
    <dgm:cxn modelId="{F24D2A09-E28B-4AC5-BF2B-0B749E1888B9}" type="presOf" srcId="{9AA38610-E349-4733-A1B4-0547686AF504}" destId="{9ADB788D-82E7-4BF1-B4B1-0403FC2E03E0}" srcOrd="0" destOrd="0" presId="urn:microsoft.com/office/officeart/2005/8/layout/process3"/>
    <dgm:cxn modelId="{0CEAFF2E-9F39-4518-84B0-AADFE0D4E621}" type="presOf" srcId="{2BF8F256-00F3-4F79-AAF7-36677DF550D0}" destId="{AF36DBCB-CAB9-446B-B9F2-F9B83DDE238A}" srcOrd="1" destOrd="0" presId="urn:microsoft.com/office/officeart/2005/8/layout/process3"/>
    <dgm:cxn modelId="{C08055A0-820E-45C6-97ED-590C35F41937}" type="presOf" srcId="{67D9C17F-BBD7-43B2-81EA-C2EC43FB168B}" destId="{86DEBDDB-729A-4C9B-8D8E-27107367A7AF}" srcOrd="0" destOrd="0" presId="urn:microsoft.com/office/officeart/2005/8/layout/process3"/>
    <dgm:cxn modelId="{206D917F-69CB-4ACD-B8EB-F0635FF5F92A}" type="presOf" srcId="{9B69A8BA-3AE1-4A73-BBE5-79B083439A89}" destId="{EBD4A31E-B016-4A97-9D27-577B04E41114}" srcOrd="1" destOrd="0" presId="urn:microsoft.com/office/officeart/2005/8/layout/process3"/>
    <dgm:cxn modelId="{73210DB1-521B-4DBC-BE12-9A5EC8011BFF}" srcId="{2BF8F256-00F3-4F79-AAF7-36677DF550D0}" destId="{9AA38610-E349-4733-A1B4-0547686AF504}" srcOrd="0" destOrd="0" parTransId="{1EEA8BD6-2D7D-4A80-9107-D8924B70BE34}" sibTransId="{1C9768B4-F3E7-4C07-ABF2-7A52FF625448}"/>
    <dgm:cxn modelId="{D767C479-8660-41AD-8E95-00F3176C135D}" type="presOf" srcId="{A6F7FAAB-0613-4559-A2CB-49106ECBBEAD}" destId="{8FFF87A1-71EA-4B03-9755-065613CA2F15}" srcOrd="0" destOrd="0" presId="urn:microsoft.com/office/officeart/2005/8/layout/process3"/>
    <dgm:cxn modelId="{EA4B8E01-507F-4911-9411-90BA3ADAED38}" srcId="{38AB706D-2B4C-4AF8-9166-83797E2A9EC3}" destId="{A6F7FAAB-0613-4559-A2CB-49106ECBBEAD}" srcOrd="0" destOrd="0" parTransId="{CF65860E-B77B-41DE-A88D-D83AE626D99D}" sibTransId="{92D983C9-FB72-46DB-9210-19F0CDB5A192}"/>
    <dgm:cxn modelId="{96922C93-4450-480C-BB72-AACC27C9A55A}" type="presOf" srcId="{7413E176-9F5E-4CCF-9787-DF1766EF6F07}" destId="{FFB08121-EB7A-415F-9A4F-A8C115BC3018}" srcOrd="0" destOrd="0" presId="urn:microsoft.com/office/officeart/2005/8/layout/process3"/>
    <dgm:cxn modelId="{44FF158A-5997-44B8-AE56-08246EED6700}" srcId="{F73F3CE8-60BF-4CC2-92DE-FDFBEB22EE91}" destId="{2BF8F256-00F3-4F79-AAF7-36677DF550D0}" srcOrd="0" destOrd="0" parTransId="{D23B7FBC-F78D-4289-AB92-E812EE5F497F}" sibTransId="{9B69A8BA-3AE1-4A73-BBE5-79B083439A89}"/>
    <dgm:cxn modelId="{223DF4C1-B9F2-4F57-8A7D-D32969385691}" type="presParOf" srcId="{246EF1D9-78D5-4E76-92A0-85C29E33C9DA}" destId="{99841AFA-5E32-4A17-8A36-C9871557F921}" srcOrd="0" destOrd="0" presId="urn:microsoft.com/office/officeart/2005/8/layout/process3"/>
    <dgm:cxn modelId="{BD7025A0-0A90-467F-896F-62F08E6738E1}" type="presParOf" srcId="{99841AFA-5E32-4A17-8A36-C9871557F921}" destId="{F301F29D-A65F-469B-B302-A328FF594663}" srcOrd="0" destOrd="0" presId="urn:microsoft.com/office/officeart/2005/8/layout/process3"/>
    <dgm:cxn modelId="{3B5EC57A-2B47-401F-ACD9-6FF0016C6FDF}" type="presParOf" srcId="{99841AFA-5E32-4A17-8A36-C9871557F921}" destId="{AF36DBCB-CAB9-446B-B9F2-F9B83DDE238A}" srcOrd="1" destOrd="0" presId="urn:microsoft.com/office/officeart/2005/8/layout/process3"/>
    <dgm:cxn modelId="{7D127682-2AAB-4D43-ADCC-517AD9701107}" type="presParOf" srcId="{99841AFA-5E32-4A17-8A36-C9871557F921}" destId="{9ADB788D-82E7-4BF1-B4B1-0403FC2E03E0}" srcOrd="2" destOrd="0" presId="urn:microsoft.com/office/officeart/2005/8/layout/process3"/>
    <dgm:cxn modelId="{B3035A88-20A0-41F6-B9C7-B6E7DAD4B860}" type="presParOf" srcId="{246EF1D9-78D5-4E76-92A0-85C29E33C9DA}" destId="{8070508A-FD6B-4C2D-8C2A-C74CD57B6383}" srcOrd="1" destOrd="0" presId="urn:microsoft.com/office/officeart/2005/8/layout/process3"/>
    <dgm:cxn modelId="{C5D7969B-0661-4551-A204-4B0137068685}" type="presParOf" srcId="{8070508A-FD6B-4C2D-8C2A-C74CD57B6383}" destId="{EBD4A31E-B016-4A97-9D27-577B04E41114}" srcOrd="0" destOrd="0" presId="urn:microsoft.com/office/officeart/2005/8/layout/process3"/>
    <dgm:cxn modelId="{9B7061B4-494A-4994-9103-E75D58A841D5}" type="presParOf" srcId="{246EF1D9-78D5-4E76-92A0-85C29E33C9DA}" destId="{7527B96B-1318-4E8E-BD3E-BD1D368C816F}" srcOrd="2" destOrd="0" presId="urn:microsoft.com/office/officeart/2005/8/layout/process3"/>
    <dgm:cxn modelId="{C5EC7B39-ECC3-4ECE-A93F-ED9240BE4AFB}" type="presParOf" srcId="{7527B96B-1318-4E8E-BD3E-BD1D368C816F}" destId="{FFB08121-EB7A-415F-9A4F-A8C115BC3018}" srcOrd="0" destOrd="0" presId="urn:microsoft.com/office/officeart/2005/8/layout/process3"/>
    <dgm:cxn modelId="{86B4594C-79FA-4CF9-9461-2BCED88125A8}" type="presParOf" srcId="{7527B96B-1318-4E8E-BD3E-BD1D368C816F}" destId="{A2EF3E01-E54C-4F36-90F2-33E4C3B0FDC0}" srcOrd="1" destOrd="0" presId="urn:microsoft.com/office/officeart/2005/8/layout/process3"/>
    <dgm:cxn modelId="{A774BFFE-E341-4CD4-8C79-F9596BD63070}" type="presParOf" srcId="{7527B96B-1318-4E8E-BD3E-BD1D368C816F}" destId="{251FB285-82F8-4EE8-B161-AB4BEA76C005}" srcOrd="2" destOrd="0" presId="urn:microsoft.com/office/officeart/2005/8/layout/process3"/>
    <dgm:cxn modelId="{9B88DF21-6401-430F-AB5B-6CD4DCE8668A}" type="presParOf" srcId="{246EF1D9-78D5-4E76-92A0-85C29E33C9DA}" destId="{86DEBDDB-729A-4C9B-8D8E-27107367A7AF}" srcOrd="3" destOrd="0" presId="urn:microsoft.com/office/officeart/2005/8/layout/process3"/>
    <dgm:cxn modelId="{1194B62B-2C2E-4FE0-B711-95962D6216BD}" type="presParOf" srcId="{86DEBDDB-729A-4C9B-8D8E-27107367A7AF}" destId="{81350D47-5FEB-4183-B2F8-B48CDE180256}" srcOrd="0" destOrd="0" presId="urn:microsoft.com/office/officeart/2005/8/layout/process3"/>
    <dgm:cxn modelId="{2934BF0D-6F87-4756-A107-8CC040B0C4CC}" type="presParOf" srcId="{246EF1D9-78D5-4E76-92A0-85C29E33C9DA}" destId="{730E2E1F-06AD-497E-BB5E-DCF83CEE57FE}" srcOrd="4" destOrd="0" presId="urn:microsoft.com/office/officeart/2005/8/layout/process3"/>
    <dgm:cxn modelId="{37C15DAD-86BE-4800-A2F2-9505B724B9DC}" type="presParOf" srcId="{730E2E1F-06AD-497E-BB5E-DCF83CEE57FE}" destId="{CE4249F8-732D-4F66-9D3A-84217766855C}" srcOrd="0" destOrd="0" presId="urn:microsoft.com/office/officeart/2005/8/layout/process3"/>
    <dgm:cxn modelId="{7CF701EA-2C1C-4907-BC0C-8BE18442BC57}" type="presParOf" srcId="{730E2E1F-06AD-497E-BB5E-DCF83CEE57FE}" destId="{A7AFDF84-1413-43F6-AE08-08C65A67E58B}" srcOrd="1" destOrd="0" presId="urn:microsoft.com/office/officeart/2005/8/layout/process3"/>
    <dgm:cxn modelId="{D1C6C91A-DFDF-4820-9902-46810649BFA5}" type="presParOf" srcId="{730E2E1F-06AD-497E-BB5E-DCF83CEE57FE}" destId="{8FFF87A1-71EA-4B03-9755-065613CA2F15}"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101E417-5A6F-4060-8410-4128976C2999}" type="datetimeFigureOut">
              <a:rPr lang="es-ES"/>
              <a:pPr>
                <a:defRPr/>
              </a:pPr>
              <a:t>13/08/2015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B565AD7-FDDE-4A43-8F66-9E74B507A1A3}"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50"/>
          <p:cNvGrpSpPr>
            <a:grpSpLocks/>
          </p:cNvGrpSpPr>
          <p:nvPr/>
        </p:nvGrpSpPr>
        <p:grpSpPr bwMode="auto">
          <a:xfrm>
            <a:off x="0" y="2971800"/>
            <a:ext cx="7010400" cy="76200"/>
            <a:chOff x="0" y="528"/>
            <a:chExt cx="5232" cy="48"/>
          </a:xfrm>
        </p:grpSpPr>
        <p:sp>
          <p:nvSpPr>
            <p:cNvPr id="5" name="Line 51"/>
            <p:cNvSpPr>
              <a:spLocks noChangeShapeType="1"/>
            </p:cNvSpPr>
            <p:nvPr userDrawn="1"/>
          </p:nvSpPr>
          <p:spPr bwMode="auto">
            <a:xfrm>
              <a:off x="0" y="576"/>
              <a:ext cx="5232" cy="0"/>
            </a:xfrm>
            <a:prstGeom prst="line">
              <a:avLst/>
            </a:prstGeom>
            <a:noFill/>
            <a:ln w="9525">
              <a:solidFill>
                <a:schemeClr val="tx2"/>
              </a:solidFill>
              <a:round/>
              <a:headEnd/>
              <a:tailEnd/>
            </a:ln>
            <a:effectLst/>
          </p:spPr>
          <p:txBody>
            <a:bodyPr/>
            <a:lstStyle/>
            <a:p>
              <a:pPr>
                <a:defRPr/>
              </a:pPr>
              <a:endParaRPr lang="es-ES"/>
            </a:p>
          </p:txBody>
        </p:sp>
        <p:sp>
          <p:nvSpPr>
            <p:cNvPr id="6" name="Line 52"/>
            <p:cNvSpPr>
              <a:spLocks noChangeShapeType="1"/>
            </p:cNvSpPr>
            <p:nvPr userDrawn="1"/>
          </p:nvSpPr>
          <p:spPr bwMode="auto">
            <a:xfrm>
              <a:off x="5136" y="528"/>
              <a:ext cx="96" cy="48"/>
            </a:xfrm>
            <a:prstGeom prst="line">
              <a:avLst/>
            </a:prstGeom>
            <a:noFill/>
            <a:ln w="9525">
              <a:solidFill>
                <a:schemeClr val="tx2"/>
              </a:solidFill>
              <a:round/>
              <a:headEnd/>
              <a:tailEnd/>
            </a:ln>
            <a:effectLst/>
          </p:spPr>
          <p:txBody>
            <a:bodyPr/>
            <a:lstStyle/>
            <a:p>
              <a:pPr>
                <a:defRPr/>
              </a:pPr>
              <a:endParaRPr lang="es-ES"/>
            </a:p>
          </p:txBody>
        </p:sp>
      </p:grpSp>
      <p:sp>
        <p:nvSpPr>
          <p:cNvPr id="3074" name="Rectangle 2"/>
          <p:cNvSpPr>
            <a:spLocks noGrp="1" noChangeArrowheads="1"/>
          </p:cNvSpPr>
          <p:nvPr>
            <p:ph type="ctrTitle"/>
          </p:nvPr>
        </p:nvSpPr>
        <p:spPr bwMode="black">
          <a:xfrm>
            <a:off x="971550" y="1773238"/>
            <a:ext cx="4321175" cy="1066800"/>
          </a:xfrm>
          <a:effectLst>
            <a:outerShdw dist="28398" dir="1593903" algn="ctr" rotWithShape="0">
              <a:schemeClr val="bg1"/>
            </a:outerShdw>
          </a:effectLst>
        </p:spPr>
        <p:txBody>
          <a:bodyPr/>
          <a:lstStyle>
            <a:lvl1pPr>
              <a:defRPr sz="2900">
                <a:solidFill>
                  <a:srgbClr val="000000"/>
                </a:solidFill>
                <a:ea typeface="Times New Roman" pitchFamily="18" charset="0"/>
                <a:cs typeface="Mangal" pitchFamily="2"/>
              </a:defRPr>
            </a:lvl1pPr>
          </a:lstStyle>
          <a:p>
            <a:r>
              <a:rPr lang="es-ES_tradnl"/>
              <a:t>TEORÍA GENERAL </a:t>
            </a:r>
            <a:br>
              <a:rPr lang="es-ES_tradnl"/>
            </a:br>
            <a:r>
              <a:rPr lang="es-ES_tradnl"/>
              <a:t>DE SISTEMAS</a:t>
            </a:r>
            <a:endParaRPr lang="en-US"/>
          </a:p>
        </p:txBody>
      </p:sp>
      <p:sp>
        <p:nvSpPr>
          <p:cNvPr id="3075" name="Rectangle 3"/>
          <p:cNvSpPr>
            <a:spLocks noGrp="1" noChangeArrowheads="1"/>
          </p:cNvSpPr>
          <p:nvPr>
            <p:ph type="subTitle" idx="1"/>
          </p:nvPr>
        </p:nvSpPr>
        <p:spPr bwMode="black">
          <a:xfrm>
            <a:off x="611188" y="3933825"/>
            <a:ext cx="5562600" cy="381000"/>
          </a:xfrm>
        </p:spPr>
        <p:txBody>
          <a:bodyPr/>
          <a:lstStyle>
            <a:lvl1pPr marL="0" indent="0">
              <a:buFont typeface="Wingdings" pitchFamily="2" charset="2"/>
              <a:buNone/>
              <a:defRPr sz="2400" b="0"/>
            </a:lvl1pPr>
          </a:lstStyle>
          <a:p>
            <a:r>
              <a:rPr lang="en-US"/>
              <a:t>Haga clic para modificar el estilo de subtítulo del patrón</a:t>
            </a:r>
          </a:p>
        </p:txBody>
      </p:sp>
      <p:sp>
        <p:nvSpPr>
          <p:cNvPr id="7" name="Rectangle 4"/>
          <p:cNvSpPr>
            <a:spLocks noGrp="1" noChangeArrowheads="1"/>
          </p:cNvSpPr>
          <p:nvPr>
            <p:ph type="dt" sz="half" idx="10"/>
          </p:nvPr>
        </p:nvSpPr>
        <p:spPr bwMode="white">
          <a:xfrm>
            <a:off x="457200" y="6477000"/>
            <a:ext cx="2133600" cy="168275"/>
          </a:xfrm>
        </p:spPr>
        <p:txBody>
          <a:bodyPr/>
          <a:lstStyle>
            <a:lvl1pPr>
              <a:defRPr sz="1400" smtClean="0">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bwMode="white">
          <a:xfrm>
            <a:off x="3124200" y="6477000"/>
            <a:ext cx="2895600" cy="168275"/>
          </a:xfrm>
        </p:spPr>
        <p:txBody>
          <a:bodyPr/>
          <a:lstStyle>
            <a:lvl1pPr algn="ctr">
              <a:defRPr sz="1400" smtClean="0">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bwMode="white">
          <a:xfrm>
            <a:off x="6553200" y="6477000"/>
            <a:ext cx="2133600" cy="168275"/>
          </a:xfrm>
        </p:spPr>
        <p:txBody>
          <a:bodyPr/>
          <a:lstStyle>
            <a:lvl1pPr algn="r">
              <a:defRPr sz="1400" smtClean="0"/>
            </a:lvl1pPr>
          </a:lstStyle>
          <a:p>
            <a:pPr>
              <a:defRPr/>
            </a:pPr>
            <a:fld id="{C44678CF-40EF-4CB3-8898-368BF8DC7559}"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60B2CBDE-2C55-426E-AEF6-05E94F3157C6}" type="slidenum">
              <a:rPr lang="en-US"/>
              <a:pPr>
                <a:defRPr/>
              </a:pPr>
              <a:t>‹Nº›</a:t>
            </a:fld>
            <a:endParaRPr lang="en-US"/>
          </a:p>
        </p:txBody>
      </p:sp>
      <p:sp>
        <p:nvSpPr>
          <p:cNvPr id="6"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58578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381000"/>
            <a:ext cx="6019800" cy="5857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1681AF5D-8AD0-441E-880B-F36A8C2B6669}" type="slidenum">
              <a:rPr lang="en-US"/>
              <a:pPr>
                <a:defRPr/>
              </a:pPr>
              <a:t>‹Nº›</a:t>
            </a:fld>
            <a:endParaRPr lang="en-US"/>
          </a:p>
        </p:txBody>
      </p:sp>
      <p:sp>
        <p:nvSpPr>
          <p:cNvPr id="6"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7696200" cy="563563"/>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066800"/>
            <a:ext cx="8229600" cy="5172075"/>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4FDD60A8-2CFC-4C8F-AC75-72EA890D3369}" type="slidenum">
              <a:rPr lang="en-US"/>
              <a:pPr>
                <a:defRPr/>
              </a:pPr>
              <a:t>‹Nº›</a:t>
            </a:fld>
            <a:endParaRPr lang="en-US"/>
          </a:p>
        </p:txBody>
      </p:sp>
      <p:sp>
        <p:nvSpPr>
          <p:cNvPr id="6"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p:spPr>
        <p:txBody>
          <a:bodyPr/>
          <a:lstStyle>
            <a:lvl1pPr>
              <a:defRPr smtClean="0"/>
            </a:lvl1pPr>
          </a:lstStyle>
          <a:p>
            <a:pPr>
              <a:defRPr/>
            </a:pPr>
            <a:endParaRPr lang="es-ES"/>
          </a:p>
        </p:txBody>
      </p:sp>
      <p:sp>
        <p:nvSpPr>
          <p:cNvPr id="7" name="6 Marcador de pie de página"/>
          <p:cNvSpPr>
            <a:spLocks noGrp="1"/>
          </p:cNvSpPr>
          <p:nvPr>
            <p:ph type="ftr" sz="quarter" idx="11"/>
          </p:nvPr>
        </p:nvSpPr>
        <p:spPr>
          <a:xfrm>
            <a:off x="3048000" y="6381750"/>
            <a:ext cx="2895600" cy="476250"/>
          </a:xfrm>
        </p:spPr>
        <p:txBody>
          <a:bodyPr/>
          <a:lstStyle>
            <a:lvl1pPr>
              <a:defRPr smtClean="0"/>
            </a:lvl1pPr>
          </a:lstStyle>
          <a:p>
            <a:pPr>
              <a:defRPr/>
            </a:pPr>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smtClean="0"/>
            </a:lvl1pPr>
          </a:lstStyle>
          <a:p>
            <a:pPr>
              <a:defRPr/>
            </a:pPr>
            <a:fld id="{01AE29A9-7153-4F17-A9CC-5BF215B94B35}"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smtClean="0"/>
            </a:lvl1pPr>
          </a:lstStyle>
          <a:p>
            <a:pPr>
              <a:defRPr/>
            </a:pPr>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smtClean="0"/>
            </a:lvl1pPr>
          </a:lstStyle>
          <a:p>
            <a:pPr>
              <a:defRPr/>
            </a:pPr>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smtClean="0"/>
            </a:lvl1pPr>
          </a:lstStyle>
          <a:p>
            <a:pPr>
              <a:defRPr/>
            </a:pPr>
            <a:fld id="{4BE1724F-0BC7-450A-A79C-63D57EA56771}"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B9A2E8BC-7B0C-487C-94F8-FF4480AA23FA}" type="slidenum">
              <a:rPr lang="en-US"/>
              <a:pPr>
                <a:defRPr/>
              </a:pPr>
              <a:t>‹Nº›</a:t>
            </a:fld>
            <a:endParaRPr lang="en-US"/>
          </a:p>
        </p:txBody>
      </p:sp>
      <p:sp>
        <p:nvSpPr>
          <p:cNvPr id="6"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454045BE-E742-4D12-A727-50FD64E22786}" type="slidenum">
              <a:rPr lang="en-US"/>
              <a:pPr>
                <a:defRPr/>
              </a:pPr>
              <a:t>‹Nº›</a:t>
            </a:fld>
            <a:endParaRPr lang="en-US"/>
          </a:p>
        </p:txBody>
      </p:sp>
      <p:sp>
        <p:nvSpPr>
          <p:cNvPr id="6"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066800"/>
            <a:ext cx="4038600"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066800"/>
            <a:ext cx="4038600"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1F2B4C86-F210-405F-B850-F07F4BEEFA29}" type="slidenum">
              <a:rPr lang="en-US"/>
              <a:pPr>
                <a:defRPr/>
              </a:pPr>
              <a:t>‹Nº›</a:t>
            </a:fld>
            <a:endParaRPr lang="en-US"/>
          </a:p>
        </p:txBody>
      </p:sp>
      <p:sp>
        <p:nvSpPr>
          <p:cNvPr id="7"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6"/>
          <p:cNvSpPr>
            <a:spLocks noGrp="1" noChangeArrowheads="1"/>
          </p:cNvSpPr>
          <p:nvPr>
            <p:ph type="sldNum" sz="quarter" idx="11"/>
          </p:nvPr>
        </p:nvSpPr>
        <p:spPr>
          <a:ln/>
        </p:spPr>
        <p:txBody>
          <a:bodyPr/>
          <a:lstStyle>
            <a:lvl1pPr>
              <a:defRPr/>
            </a:lvl1pPr>
          </a:lstStyle>
          <a:p>
            <a:pPr>
              <a:defRPr/>
            </a:pPr>
            <a:fld id="{B41070DD-1587-4529-A564-2FBC7C94BF86}" type="slidenum">
              <a:rPr lang="en-US"/>
              <a:pPr>
                <a:defRPr/>
              </a:pPr>
              <a:t>‹Nº›</a:t>
            </a:fld>
            <a:endParaRPr lang="en-US"/>
          </a:p>
        </p:txBody>
      </p:sp>
      <p:sp>
        <p:nvSpPr>
          <p:cNvPr id="9"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6"/>
          <p:cNvSpPr>
            <a:spLocks noGrp="1" noChangeArrowheads="1"/>
          </p:cNvSpPr>
          <p:nvPr>
            <p:ph type="sldNum" sz="quarter" idx="11"/>
          </p:nvPr>
        </p:nvSpPr>
        <p:spPr>
          <a:ln/>
        </p:spPr>
        <p:txBody>
          <a:bodyPr/>
          <a:lstStyle>
            <a:lvl1pPr>
              <a:defRPr/>
            </a:lvl1pPr>
          </a:lstStyle>
          <a:p>
            <a:pPr>
              <a:defRPr/>
            </a:pPr>
            <a:fld id="{936F93C8-EEE3-44C2-A741-BE5F4E4853AA}" type="slidenum">
              <a:rPr lang="en-US"/>
              <a:pPr>
                <a:defRPr/>
              </a:pPr>
              <a:t>‹Nº›</a:t>
            </a:fld>
            <a:endParaRPr lang="en-US"/>
          </a:p>
        </p:txBody>
      </p:sp>
      <p:sp>
        <p:nvSpPr>
          <p:cNvPr id="5"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6"/>
          <p:cNvSpPr>
            <a:spLocks noGrp="1" noChangeArrowheads="1"/>
          </p:cNvSpPr>
          <p:nvPr>
            <p:ph type="sldNum" sz="quarter" idx="11"/>
          </p:nvPr>
        </p:nvSpPr>
        <p:spPr>
          <a:ln/>
        </p:spPr>
        <p:txBody>
          <a:bodyPr/>
          <a:lstStyle>
            <a:lvl1pPr>
              <a:defRPr/>
            </a:lvl1pPr>
          </a:lstStyle>
          <a:p>
            <a:pPr>
              <a:defRPr/>
            </a:pPr>
            <a:fld id="{CFAB3B6B-B9E7-43AE-BF0F-42A27201AF00}" type="slidenum">
              <a:rPr lang="en-US"/>
              <a:pPr>
                <a:defRPr/>
              </a:pPr>
              <a:t>‹Nº›</a:t>
            </a:fld>
            <a:endParaRPr lang="en-US"/>
          </a:p>
        </p:txBody>
      </p:sp>
      <p:sp>
        <p:nvSpPr>
          <p:cNvPr id="4"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AB74F360-037B-43B1-9AC0-A0016E6EB02A}" type="slidenum">
              <a:rPr lang="en-US"/>
              <a:pPr>
                <a:defRPr/>
              </a:pPr>
              <a:t>‹Nº›</a:t>
            </a:fld>
            <a:endParaRPr lang="en-US"/>
          </a:p>
        </p:txBody>
      </p:sp>
      <p:sp>
        <p:nvSpPr>
          <p:cNvPr id="7"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29E8A2CD-F08D-4BA8-BA24-B581334424BA}" type="slidenum">
              <a:rPr lang="en-US"/>
              <a:pPr>
                <a:defRPr/>
              </a:pPr>
              <a:t>‹Nº›</a:t>
            </a:fld>
            <a:endParaRPr lang="en-US"/>
          </a:p>
        </p:txBody>
      </p:sp>
      <p:sp>
        <p:nvSpPr>
          <p:cNvPr id="7" name="Rectangle 5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2771775" y="645318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bg1"/>
                </a:solidFill>
                <a:latin typeface="+mn-lt"/>
              </a:defRPr>
            </a:lvl1pPr>
          </a:lstStyle>
          <a:p>
            <a:pPr>
              <a:defRPr/>
            </a:pPr>
            <a:endParaRPr lang="es-ES"/>
          </a:p>
        </p:txBody>
      </p:sp>
      <p:sp>
        <p:nvSpPr>
          <p:cNvPr id="1027" name="Rectangle 2"/>
          <p:cNvSpPr>
            <a:spLocks noGrp="1" noChangeArrowheads="1"/>
          </p:cNvSpPr>
          <p:nvPr>
            <p:ph type="title"/>
          </p:nvPr>
        </p:nvSpPr>
        <p:spPr bwMode="gray">
          <a:xfrm>
            <a:off x="457200" y="381000"/>
            <a:ext cx="7696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2" name="Rectangle 3"/>
          <p:cNvSpPr>
            <a:spLocks noGrp="1" noChangeArrowheads="1"/>
          </p:cNvSpPr>
          <p:nvPr>
            <p:ph type="body" idx="1"/>
          </p:nvPr>
        </p:nvSpPr>
        <p:spPr bwMode="auto">
          <a:xfrm>
            <a:off x="457200" y="1066800"/>
            <a:ext cx="8229600" cy="517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30" name="Rectangle 6"/>
          <p:cNvSpPr>
            <a:spLocks noGrp="1" noChangeArrowheads="1"/>
          </p:cNvSpPr>
          <p:nvPr>
            <p:ph type="sldNum" sz="quarter" idx="4"/>
          </p:nvPr>
        </p:nvSpPr>
        <p:spPr bwMode="auto">
          <a:xfrm>
            <a:off x="196850" y="6434138"/>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bg1"/>
                </a:solidFill>
                <a:latin typeface="+mn-lt"/>
              </a:defRPr>
            </a:lvl1pPr>
          </a:lstStyle>
          <a:p>
            <a:pPr>
              <a:defRPr/>
            </a:pPr>
            <a:fld id="{6A00F578-4F18-48B6-B5DA-7E84F5E0025A}" type="slidenum">
              <a:rPr lang="en-US"/>
              <a:pPr>
                <a:defRPr/>
              </a:pPr>
              <a:t>‹Nº›</a:t>
            </a:fld>
            <a:endParaRPr lang="en-US"/>
          </a:p>
        </p:txBody>
      </p:sp>
      <p:grpSp>
        <p:nvGrpSpPr>
          <p:cNvPr id="3" name="Group 54"/>
          <p:cNvGrpSpPr>
            <a:grpSpLocks/>
          </p:cNvGrpSpPr>
          <p:nvPr/>
        </p:nvGrpSpPr>
        <p:grpSpPr bwMode="auto">
          <a:xfrm>
            <a:off x="152400" y="838200"/>
            <a:ext cx="8153400" cy="76200"/>
            <a:chOff x="0" y="528"/>
            <a:chExt cx="5232" cy="48"/>
          </a:xfrm>
        </p:grpSpPr>
        <p:sp>
          <p:nvSpPr>
            <p:cNvPr id="1079" name="Line 55"/>
            <p:cNvSpPr>
              <a:spLocks noChangeShapeType="1"/>
            </p:cNvSpPr>
            <p:nvPr userDrawn="1"/>
          </p:nvSpPr>
          <p:spPr bwMode="auto">
            <a:xfrm>
              <a:off x="0" y="576"/>
              <a:ext cx="5232" cy="0"/>
            </a:xfrm>
            <a:prstGeom prst="line">
              <a:avLst/>
            </a:prstGeom>
            <a:noFill/>
            <a:ln w="9525">
              <a:solidFill>
                <a:schemeClr val="tx2"/>
              </a:solidFill>
              <a:round/>
              <a:headEnd/>
              <a:tailEnd/>
            </a:ln>
            <a:effectLst/>
          </p:spPr>
          <p:txBody>
            <a:bodyPr/>
            <a:lstStyle/>
            <a:p>
              <a:pPr>
                <a:defRPr/>
              </a:pPr>
              <a:endParaRPr lang="es-ES"/>
            </a:p>
          </p:txBody>
        </p:sp>
        <p:sp>
          <p:nvSpPr>
            <p:cNvPr id="1080" name="Line 56"/>
            <p:cNvSpPr>
              <a:spLocks noChangeShapeType="1"/>
            </p:cNvSpPr>
            <p:nvPr userDrawn="1"/>
          </p:nvSpPr>
          <p:spPr bwMode="auto">
            <a:xfrm>
              <a:off x="5136" y="528"/>
              <a:ext cx="96" cy="48"/>
            </a:xfrm>
            <a:prstGeom prst="line">
              <a:avLst/>
            </a:prstGeom>
            <a:noFill/>
            <a:ln w="9525">
              <a:solidFill>
                <a:schemeClr val="tx2"/>
              </a:solidFill>
              <a:round/>
              <a:headEnd/>
              <a:tailEnd/>
            </a:ln>
            <a:effectLst/>
          </p:spPr>
          <p:txBody>
            <a:bodyPr/>
            <a:lstStyle/>
            <a:p>
              <a:pPr>
                <a:defRPr/>
              </a:pPr>
              <a:endParaRPr lang="es-ES"/>
            </a:p>
          </p:txBody>
        </p:sp>
      </p:grpSp>
      <p:sp>
        <p:nvSpPr>
          <p:cNvPr id="1081" name="Rectangle 57"/>
          <p:cNvSpPr>
            <a:spLocks noGrp="1" noChangeArrowheads="1"/>
          </p:cNvSpPr>
          <p:nvPr>
            <p:ph type="ftr" sz="quarter" idx="3"/>
          </p:nvPr>
        </p:nvSpPr>
        <p:spPr bwMode="auto">
          <a:xfrm>
            <a:off x="5664200" y="6430963"/>
            <a:ext cx="2286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bg1"/>
                </a:solidFill>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 id="2147483678" r:id="rId13"/>
    <p:sldLayoutId id="2147483679" r:id="rId14"/>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fontAlgn="base">
        <a:spcBef>
          <a:spcPct val="0"/>
        </a:spcBef>
        <a:spcAft>
          <a:spcPct val="0"/>
        </a:spcAft>
        <a:defRPr sz="3200" b="1">
          <a:solidFill>
            <a:schemeClr val="tx1"/>
          </a:solidFill>
          <a:latin typeface="Verdana" pitchFamily="34" charset="0"/>
        </a:defRPr>
      </a:lvl6pPr>
      <a:lvl7pPr marL="914400" algn="l" rtl="0" fontAlgn="base">
        <a:spcBef>
          <a:spcPct val="0"/>
        </a:spcBef>
        <a:spcAft>
          <a:spcPct val="0"/>
        </a:spcAft>
        <a:defRPr sz="3200" b="1">
          <a:solidFill>
            <a:schemeClr val="tx1"/>
          </a:solidFill>
          <a:latin typeface="Verdana" pitchFamily="34" charset="0"/>
        </a:defRPr>
      </a:lvl7pPr>
      <a:lvl8pPr marL="1371600" algn="l" rtl="0" fontAlgn="base">
        <a:spcBef>
          <a:spcPct val="0"/>
        </a:spcBef>
        <a:spcAft>
          <a:spcPct val="0"/>
        </a:spcAft>
        <a:defRPr sz="3200" b="1">
          <a:solidFill>
            <a:schemeClr val="tx1"/>
          </a:solidFill>
          <a:latin typeface="Verdana" pitchFamily="34" charset="0"/>
        </a:defRPr>
      </a:lvl8pPr>
      <a:lvl9pPr marL="1828800" algn="l"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34.png"/><Relationship Id="rId4" Type="http://schemas.openxmlformats.org/officeDocument/2006/relationships/image" Target="../media/image33.png"/></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73100" y="1052513"/>
            <a:ext cx="3754438" cy="1858962"/>
          </a:xfrm>
        </p:spPr>
        <p:txBody>
          <a:bodyPr/>
          <a:lstStyle/>
          <a:p>
            <a:pPr eaLnBrk="1" hangingPunct="1">
              <a:defRPr/>
            </a:pPr>
            <a:r>
              <a:rPr lang="es-ES_tradnl" smtClean="0">
                <a:solidFill>
                  <a:schemeClr val="tx2"/>
                </a:solidFill>
              </a:rPr>
              <a:t>TEORÍA GENERAL</a:t>
            </a:r>
            <a:br>
              <a:rPr lang="es-ES_tradnl" smtClean="0">
                <a:solidFill>
                  <a:schemeClr val="tx2"/>
                </a:solidFill>
              </a:rPr>
            </a:br>
            <a:r>
              <a:rPr lang="es-ES_tradnl" smtClean="0">
                <a:solidFill>
                  <a:schemeClr val="tx2"/>
                </a:solidFill>
              </a:rPr>
              <a:t>DE SISTEMAS</a:t>
            </a:r>
            <a:endParaRPr lang="en-US"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7"/>
          <p:cNvSpPr>
            <a:spLocks noGrp="1" noChangeArrowheads="1"/>
          </p:cNvSpPr>
          <p:nvPr>
            <p:ph type="title"/>
          </p:nvPr>
        </p:nvSpPr>
        <p:spPr/>
        <p:txBody>
          <a:bodyPr/>
          <a:lstStyle/>
          <a:p>
            <a:pPr eaLnBrk="1" hangingPunct="1"/>
            <a:r>
              <a:rPr lang="en-US" sz="2800" smtClean="0"/>
              <a:t> </a:t>
            </a:r>
            <a:r>
              <a:rPr lang="es-ES" sz="2400" smtClean="0">
                <a:solidFill>
                  <a:schemeClr val="tx2"/>
                </a:solidFill>
              </a:rPr>
              <a:t>Antecedentes[4]</a:t>
            </a:r>
          </a:p>
        </p:txBody>
      </p:sp>
      <p:graphicFrame>
        <p:nvGraphicFramePr>
          <p:cNvPr id="109953" name="Group 385"/>
          <p:cNvGraphicFramePr>
            <a:graphicFrameLocks noGrp="1"/>
          </p:cNvGraphicFramePr>
          <p:nvPr>
            <p:ph idx="1"/>
          </p:nvPr>
        </p:nvGraphicFramePr>
        <p:xfrm>
          <a:off x="1114425" y="1341438"/>
          <a:ext cx="6842125" cy="4175130"/>
        </p:xfrm>
        <a:graphic>
          <a:graphicData uri="http://schemas.openxmlformats.org/drawingml/2006/table">
            <a:tbl>
              <a:tblPr/>
              <a:tblGrid>
                <a:gridCol w="3810000"/>
                <a:gridCol w="3032125"/>
              </a:tblGrid>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Psicología de la Gestalt</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Christian von Ehrenfels</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r>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Teoría de las Comunicaciones</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Claude Elwood Shannon</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r>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Cibernética</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Norbert Wiener</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r>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Sociología</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Talcott Parsons</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r>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Fisiología</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Walter Brandford Cannon</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r>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Teoría de autómatas</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John von Newman</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r>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Cibernética</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Ross W. Ashby</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r>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Economía</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Kenneth Boulding</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r>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Ecología</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Eugene Pleasants Odum</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a:noFill/>
                    </a:lnTlToBr>
                    <a:lnBlToTr>
                      <a:noFill/>
                    </a:lnBlToTr>
                    <a:solidFill>
                      <a:srgbClr val="FFFFFF"/>
                    </a:solidFill>
                  </a:tcPr>
                </a:tc>
              </a:tr>
              <a:tr h="417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1" i="0" u="none" strike="noStrike" cap="none" normalizeH="0" baseline="0" smtClean="0">
                          <a:ln>
                            <a:noFill/>
                          </a:ln>
                          <a:solidFill>
                            <a:srgbClr val="9900CC"/>
                          </a:solidFill>
                          <a:effectLst/>
                          <a:latin typeface="Times New Roman" pitchFamily="18" charset="0"/>
                          <a:ea typeface="Times New Roman" pitchFamily="18" charset="0"/>
                          <a:cs typeface="Mangal" pitchFamily="2"/>
                        </a:rPr>
                        <a:t>Administración</a:t>
                      </a:r>
                      <a:endParaRPr kumimoji="0" lang="es-ES" sz="3200" b="0" i="0" u="none" strike="noStrike" cap="none" normalizeH="0" baseline="0" smtClean="0">
                        <a:ln>
                          <a:noFill/>
                        </a:ln>
                        <a:solidFill>
                          <a:srgbClr val="9900CC"/>
                        </a:solidFill>
                        <a:effectLst/>
                        <a:latin typeface="Arial" charset="0"/>
                        <a:ea typeface="Times New Roman" pitchFamily="18" charset="0"/>
                        <a:cs typeface="Mangal" pitchFamily="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F0F0F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Robert Lilienfeld</a:t>
                      </a:r>
                      <a:endParaRPr kumimoji="0" lang="es-ES" sz="3200" b="0" i="0" u="none" strike="noStrike" cap="none" normalizeH="0" baseline="0" smtClean="0">
                        <a:ln>
                          <a:noFill/>
                        </a:ln>
                        <a:solidFill>
                          <a:schemeClr val="tx1"/>
                        </a:solidFill>
                        <a:effectLst/>
                        <a:latin typeface="Arial" charset="0"/>
                        <a:ea typeface="Times New Roman" pitchFamily="18" charset="0"/>
                        <a:cs typeface="Mangal" pitchFamily="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4373" name="Rectangle 127"/>
          <p:cNvSpPr>
            <a:spLocks noChangeArrowheads="1"/>
          </p:cNvSpPr>
          <p:nvPr/>
        </p:nvSpPr>
        <p:spPr bwMode="gray">
          <a:xfrm>
            <a:off x="609600" y="914400"/>
            <a:ext cx="7696200" cy="304800"/>
          </a:xfrm>
          <a:prstGeom prst="rect">
            <a:avLst/>
          </a:prstGeom>
          <a:noFill/>
          <a:ln w="9525">
            <a:noFill/>
            <a:miter lim="800000"/>
            <a:headEnd/>
            <a:tailEnd/>
          </a:ln>
        </p:spPr>
        <p:txBody>
          <a:bodyPr anchor="ctr"/>
          <a:lstStyle/>
          <a:p>
            <a:r>
              <a:rPr lang="en-US" sz="2400" b="1">
                <a:latin typeface="Verdana" pitchFamily="34" charset="0"/>
              </a:rPr>
              <a:t>Disciplinas que se apoyan en la TGS</a:t>
            </a:r>
            <a:endParaRPr lang="es-ES" sz="2400" b="1">
              <a:solidFill>
                <a:schemeClr val="tx2"/>
              </a:solidFill>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gray">
          <a:xfrm>
            <a:off x="323850" y="333375"/>
            <a:ext cx="7696200" cy="563563"/>
          </a:xfrm>
          <a:prstGeom prst="rect">
            <a:avLst/>
          </a:prstGeom>
          <a:noFill/>
          <a:ln w="9525">
            <a:noFill/>
            <a:miter lim="800000"/>
            <a:headEnd/>
            <a:tailEnd/>
          </a:ln>
        </p:spPr>
        <p:txBody>
          <a:bodyPr anchor="ctr"/>
          <a:lstStyle/>
          <a:p>
            <a:r>
              <a:rPr lang="es-ES" sz="2000" b="1">
                <a:solidFill>
                  <a:schemeClr val="tx2"/>
                </a:solidFill>
                <a:latin typeface="Verdana" pitchFamily="34" charset="0"/>
              </a:rPr>
              <a:t>Aportes[1] </a:t>
            </a:r>
            <a:r>
              <a:rPr lang="es-ES" sz="3200" b="1">
                <a:latin typeface="Verdana" pitchFamily="34" charset="0"/>
              </a:rPr>
              <a:t>   </a:t>
            </a:r>
            <a:endParaRPr lang="en-US" sz="3200" b="1">
              <a:latin typeface="Verdana" pitchFamily="34" charset="0"/>
            </a:endParaRPr>
          </a:p>
        </p:txBody>
      </p:sp>
      <p:sp>
        <p:nvSpPr>
          <p:cNvPr id="15363" name="AutoShape 5"/>
          <p:cNvSpPr>
            <a:spLocks noChangeArrowheads="1"/>
          </p:cNvSpPr>
          <p:nvPr/>
        </p:nvSpPr>
        <p:spPr bwMode="auto">
          <a:xfrm>
            <a:off x="5724525" y="2133600"/>
            <a:ext cx="2538413" cy="3240088"/>
          </a:xfrm>
          <a:prstGeom prst="roundRect">
            <a:avLst>
              <a:gd name="adj" fmla="val 16667"/>
            </a:avLst>
          </a:prstGeom>
          <a:noFill/>
          <a:ln w="38100">
            <a:solidFill>
              <a:schemeClr val="tx2"/>
            </a:solidFill>
            <a:round/>
            <a:headEnd/>
            <a:tailEnd/>
          </a:ln>
        </p:spPr>
        <p:txBody>
          <a:bodyPr wrap="none" anchor="ctr"/>
          <a:lstStyle/>
          <a:p>
            <a:pPr algn="ctr" eaLnBrk="0" hangingPunct="0"/>
            <a:endParaRPr lang="es-ES">
              <a:latin typeface="Verdana" pitchFamily="34" charset="0"/>
            </a:endParaRPr>
          </a:p>
        </p:txBody>
      </p:sp>
      <p:sp>
        <p:nvSpPr>
          <p:cNvPr id="15364" name="Text Box 6"/>
          <p:cNvSpPr txBox="1">
            <a:spLocks noChangeArrowheads="1"/>
          </p:cNvSpPr>
          <p:nvPr/>
        </p:nvSpPr>
        <p:spPr bwMode="auto">
          <a:xfrm>
            <a:off x="5795963" y="2205038"/>
            <a:ext cx="2520950" cy="3113087"/>
          </a:xfrm>
          <a:prstGeom prst="rect">
            <a:avLst/>
          </a:prstGeom>
          <a:noFill/>
          <a:ln w="9525">
            <a:noFill/>
            <a:miter lim="800000"/>
            <a:headEnd/>
            <a:tailEnd/>
          </a:ln>
        </p:spPr>
        <p:txBody>
          <a:bodyPr>
            <a:spAutoFit/>
          </a:bodyPr>
          <a:lstStyle/>
          <a:p>
            <a:r>
              <a:rPr lang="es-ES"/>
              <a:t>No busca solucionar problemas o intentar soluciones prácticas, pero sí producir teorías y formulaciones conceptuales que puedan crear condiciones de aplicación en la realidad empírica. </a:t>
            </a:r>
            <a:endParaRPr lang="en-US"/>
          </a:p>
        </p:txBody>
      </p:sp>
      <p:sp>
        <p:nvSpPr>
          <p:cNvPr id="15365" name="AutoShape 7"/>
          <p:cNvSpPr>
            <a:spLocks noChangeArrowheads="1"/>
          </p:cNvSpPr>
          <p:nvPr/>
        </p:nvSpPr>
        <p:spPr bwMode="auto">
          <a:xfrm>
            <a:off x="755650" y="2420938"/>
            <a:ext cx="2232025" cy="2374900"/>
          </a:xfrm>
          <a:prstGeom prst="roundRect">
            <a:avLst>
              <a:gd name="adj" fmla="val 16667"/>
            </a:avLst>
          </a:prstGeom>
          <a:noFill/>
          <a:ln w="38100">
            <a:solidFill>
              <a:schemeClr val="tx2"/>
            </a:solidFill>
            <a:round/>
            <a:headEnd/>
            <a:tailEnd/>
          </a:ln>
        </p:spPr>
        <p:txBody>
          <a:bodyPr wrap="none" anchor="ctr"/>
          <a:lstStyle/>
          <a:p>
            <a:pPr algn="ctr" eaLnBrk="0" hangingPunct="0"/>
            <a:endParaRPr lang="es-ES">
              <a:latin typeface="Verdana" pitchFamily="34" charset="0"/>
            </a:endParaRPr>
          </a:p>
        </p:txBody>
      </p:sp>
      <p:sp>
        <p:nvSpPr>
          <p:cNvPr id="15366" name="Text Box 8"/>
          <p:cNvSpPr txBox="1">
            <a:spLocks noChangeArrowheads="1"/>
          </p:cNvSpPr>
          <p:nvPr/>
        </p:nvSpPr>
        <p:spPr bwMode="auto">
          <a:xfrm>
            <a:off x="827088" y="2492375"/>
            <a:ext cx="2160587" cy="2014538"/>
          </a:xfrm>
          <a:prstGeom prst="rect">
            <a:avLst/>
          </a:prstGeom>
          <a:noFill/>
          <a:ln w="9525">
            <a:noFill/>
            <a:miter lim="800000"/>
            <a:headEnd/>
            <a:tailEnd/>
          </a:ln>
        </p:spPr>
        <p:txBody>
          <a:bodyPr>
            <a:spAutoFit/>
          </a:bodyPr>
          <a:lstStyle/>
          <a:p>
            <a:pPr eaLnBrk="0" hangingPunct="0"/>
            <a:r>
              <a:rPr lang="es-ES"/>
              <a:t>Surgió con los trabajos del biólogo alemán </a:t>
            </a:r>
            <a:r>
              <a:rPr lang="es-ES" b="1"/>
              <a:t>Ludwig Von Bertalanffy</a:t>
            </a:r>
            <a:r>
              <a:rPr lang="es-ES"/>
              <a:t>, publicados entre 1950 y 1968.</a:t>
            </a:r>
            <a:endParaRPr lang="en-US"/>
          </a:p>
        </p:txBody>
      </p:sp>
      <p:sp>
        <p:nvSpPr>
          <p:cNvPr id="111625" name="Freeform 9"/>
          <p:cNvSpPr>
            <a:spLocks/>
          </p:cNvSpPr>
          <p:nvPr/>
        </p:nvSpPr>
        <p:spPr bwMode="gray">
          <a:xfrm>
            <a:off x="2987675" y="227647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es-ES"/>
          </a:p>
        </p:txBody>
      </p:sp>
      <p:sp>
        <p:nvSpPr>
          <p:cNvPr id="15368" name="AutoShape 10"/>
          <p:cNvSpPr>
            <a:spLocks noChangeAspect="1" noChangeArrowheads="1" noTextEdit="1"/>
          </p:cNvSpPr>
          <p:nvPr/>
        </p:nvSpPr>
        <p:spPr bwMode="gray">
          <a:xfrm flipH="1">
            <a:off x="4868863" y="2919413"/>
            <a:ext cx="909637" cy="1244600"/>
          </a:xfrm>
          <a:prstGeom prst="rect">
            <a:avLst/>
          </a:prstGeom>
          <a:noFill/>
          <a:ln w="9525">
            <a:noFill/>
            <a:miter lim="800000"/>
            <a:headEnd/>
            <a:tailEnd/>
          </a:ln>
        </p:spPr>
        <p:txBody>
          <a:bodyPr/>
          <a:lstStyle/>
          <a:p>
            <a:endParaRPr lang="es-ES"/>
          </a:p>
        </p:txBody>
      </p:sp>
      <p:sp>
        <p:nvSpPr>
          <p:cNvPr id="111627" name="Freeform 11"/>
          <p:cNvSpPr>
            <a:spLocks/>
          </p:cNvSpPr>
          <p:nvPr/>
        </p:nvSpPr>
        <p:spPr bwMode="gray">
          <a:xfrm flipH="1">
            <a:off x="4716463" y="24209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es-ES"/>
          </a:p>
        </p:txBody>
      </p:sp>
      <p:grpSp>
        <p:nvGrpSpPr>
          <p:cNvPr id="15370" name="Group 12"/>
          <p:cNvGrpSpPr>
            <a:grpSpLocks/>
          </p:cNvGrpSpPr>
          <p:nvPr/>
        </p:nvGrpSpPr>
        <p:grpSpPr bwMode="auto">
          <a:xfrm>
            <a:off x="3048000" y="1295400"/>
            <a:ext cx="2747963" cy="1125538"/>
            <a:chOff x="1997" y="1314"/>
            <a:chExt cx="1889" cy="1009"/>
          </a:xfrm>
        </p:grpSpPr>
        <p:grpSp>
          <p:nvGrpSpPr>
            <p:cNvPr id="15372" name="Group 13"/>
            <p:cNvGrpSpPr>
              <a:grpSpLocks/>
            </p:cNvGrpSpPr>
            <p:nvPr/>
          </p:nvGrpSpPr>
          <p:grpSpPr bwMode="auto">
            <a:xfrm>
              <a:off x="1997" y="1404"/>
              <a:ext cx="1889" cy="919"/>
              <a:chOff x="1973" y="1027"/>
              <a:chExt cx="1926" cy="937"/>
            </a:xfrm>
          </p:grpSpPr>
          <p:sp>
            <p:nvSpPr>
              <p:cNvPr id="111630" name="Oval 14"/>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es-ES"/>
              </a:p>
            </p:txBody>
          </p:sp>
          <p:sp>
            <p:nvSpPr>
              <p:cNvPr id="111631" name="Oval 15"/>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es-ES"/>
              </a:p>
            </p:txBody>
          </p:sp>
        </p:grpSp>
        <p:sp>
          <p:nvSpPr>
            <p:cNvPr id="111632" name="Oval 16"/>
            <p:cNvSpPr>
              <a:spLocks noChangeArrowheads="1"/>
            </p:cNvSpPr>
            <p:nvPr/>
          </p:nvSpPr>
          <p:spPr bwMode="gray">
            <a:xfrm>
              <a:off x="2086" y="1314"/>
              <a:ext cx="1690"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es-ES"/>
            </a:p>
          </p:txBody>
        </p:sp>
        <p:sp>
          <p:nvSpPr>
            <p:cNvPr id="111633" name="Oval 17"/>
            <p:cNvSpPr>
              <a:spLocks noChangeArrowheads="1"/>
            </p:cNvSpPr>
            <p:nvPr/>
          </p:nvSpPr>
          <p:spPr bwMode="gray">
            <a:xfrm>
              <a:off x="2108" y="1320"/>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es-ES"/>
            </a:p>
          </p:txBody>
        </p:sp>
        <p:sp>
          <p:nvSpPr>
            <p:cNvPr id="111634" name="Oval 18"/>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es-ES"/>
            </a:p>
          </p:txBody>
        </p:sp>
        <p:sp>
          <p:nvSpPr>
            <p:cNvPr id="111635" name="Oval 19"/>
            <p:cNvSpPr>
              <a:spLocks noChangeArrowheads="1"/>
            </p:cNvSpPr>
            <p:nvPr/>
          </p:nvSpPr>
          <p:spPr bwMode="gray">
            <a:xfrm>
              <a:off x="2208" y="1344"/>
              <a:ext cx="1383" cy="625"/>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es-ES"/>
            </a:p>
          </p:txBody>
        </p:sp>
      </p:grpSp>
      <p:sp>
        <p:nvSpPr>
          <p:cNvPr id="15371" name="Text Box 20"/>
          <p:cNvSpPr txBox="1">
            <a:spLocks noChangeArrowheads="1"/>
          </p:cNvSpPr>
          <p:nvPr/>
        </p:nvSpPr>
        <p:spPr bwMode="auto">
          <a:xfrm>
            <a:off x="3827463" y="1649413"/>
            <a:ext cx="1249362" cy="366712"/>
          </a:xfrm>
          <a:prstGeom prst="rect">
            <a:avLst/>
          </a:prstGeom>
          <a:noFill/>
          <a:ln w="9525" algn="ctr">
            <a:noFill/>
            <a:miter lim="800000"/>
            <a:headEnd/>
            <a:tailEnd/>
          </a:ln>
        </p:spPr>
        <p:txBody>
          <a:bodyPr>
            <a:spAutoFit/>
          </a:bodyPr>
          <a:lstStyle/>
          <a:p>
            <a:pPr algn="ctr" eaLnBrk="0" hangingPunct="0"/>
            <a:r>
              <a:rPr lang="es-ES" b="1">
                <a:solidFill>
                  <a:schemeClr val="bg1"/>
                </a:solidFill>
              </a:rPr>
              <a:t>T.G.S </a:t>
            </a:r>
            <a:endParaRPr lang="en-US" b="1">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3348038" y="3068638"/>
            <a:ext cx="2160587" cy="2286000"/>
          </a:xfrm>
          <a:prstGeom prst="roundRect">
            <a:avLst>
              <a:gd name="adj" fmla="val 13745"/>
            </a:avLst>
          </a:prstGeom>
          <a:noFill/>
          <a:ln w="38100">
            <a:solidFill>
              <a:srgbClr val="9900CC"/>
            </a:solidFill>
            <a:round/>
            <a:headEnd/>
            <a:tailEnd/>
          </a:ln>
        </p:spPr>
        <p:txBody>
          <a:bodyPr anchor="ctr"/>
          <a:lstStyle/>
          <a:p>
            <a:pPr eaLnBrk="0" hangingPunct="0"/>
            <a:r>
              <a:rPr lang="es-ES"/>
              <a:t>Esa integración parece orientarse rumbo a una teoría de sistemas </a:t>
            </a:r>
            <a:endParaRPr lang="en-US"/>
          </a:p>
        </p:txBody>
      </p:sp>
      <p:sp>
        <p:nvSpPr>
          <p:cNvPr id="16387" name="AutoShape 3"/>
          <p:cNvSpPr>
            <a:spLocks noChangeArrowheads="1"/>
          </p:cNvSpPr>
          <p:nvPr/>
        </p:nvSpPr>
        <p:spPr bwMode="auto">
          <a:xfrm>
            <a:off x="1042988" y="3068638"/>
            <a:ext cx="1944687" cy="2286000"/>
          </a:xfrm>
          <a:prstGeom prst="roundRect">
            <a:avLst>
              <a:gd name="adj" fmla="val 13745"/>
            </a:avLst>
          </a:prstGeom>
          <a:noFill/>
          <a:ln w="38100">
            <a:solidFill>
              <a:srgbClr val="9900CC"/>
            </a:solidFill>
            <a:round/>
            <a:headEnd/>
            <a:tailEnd/>
          </a:ln>
        </p:spPr>
        <p:txBody>
          <a:bodyPr anchor="ctr"/>
          <a:lstStyle/>
          <a:p>
            <a:pPr marL="342900" indent="-342900" eaLnBrk="0" hangingPunct="0"/>
            <a:r>
              <a:rPr lang="es-ES" sz="1600"/>
              <a:t>Existe una</a:t>
            </a:r>
          </a:p>
          <a:p>
            <a:pPr marL="342900" indent="-342900" eaLnBrk="0" hangingPunct="0"/>
            <a:r>
              <a:rPr lang="es-ES" sz="1600"/>
              <a:t>nítida tendencia</a:t>
            </a:r>
          </a:p>
          <a:p>
            <a:pPr marL="342900" indent="-342900" eaLnBrk="0" hangingPunct="0"/>
            <a:r>
              <a:rPr lang="es-ES" sz="1600"/>
              <a:t>hacia la </a:t>
            </a:r>
          </a:p>
          <a:p>
            <a:pPr marL="342900" indent="-342900" eaLnBrk="0" hangingPunct="0"/>
            <a:r>
              <a:rPr lang="es-ES" sz="1600"/>
              <a:t>integración de </a:t>
            </a:r>
          </a:p>
          <a:p>
            <a:pPr marL="342900" indent="-342900" eaLnBrk="0" hangingPunct="0"/>
            <a:r>
              <a:rPr lang="es-ES" sz="1600"/>
              <a:t>diversas </a:t>
            </a:r>
          </a:p>
          <a:p>
            <a:pPr marL="342900" indent="-342900" eaLnBrk="0" hangingPunct="0"/>
            <a:r>
              <a:rPr lang="es-ES" sz="1600"/>
              <a:t>ciencias no </a:t>
            </a:r>
          </a:p>
          <a:p>
            <a:pPr marL="342900" indent="-342900" eaLnBrk="0" hangingPunct="0"/>
            <a:r>
              <a:rPr lang="es-ES" sz="1600"/>
              <a:t>sociales</a:t>
            </a:r>
            <a:r>
              <a:rPr lang="es-ES"/>
              <a:t>.</a:t>
            </a:r>
            <a:endParaRPr lang="en-US"/>
          </a:p>
        </p:txBody>
      </p:sp>
      <p:sp>
        <p:nvSpPr>
          <p:cNvPr id="16388" name="AutoShape 4"/>
          <p:cNvSpPr>
            <a:spLocks noChangeArrowheads="1"/>
          </p:cNvSpPr>
          <p:nvPr/>
        </p:nvSpPr>
        <p:spPr bwMode="auto">
          <a:xfrm>
            <a:off x="6084888" y="3068638"/>
            <a:ext cx="2139950" cy="2286000"/>
          </a:xfrm>
          <a:prstGeom prst="roundRect">
            <a:avLst>
              <a:gd name="adj" fmla="val 13745"/>
            </a:avLst>
          </a:prstGeom>
          <a:noFill/>
          <a:ln w="38100">
            <a:solidFill>
              <a:srgbClr val="9900CC"/>
            </a:solidFill>
            <a:round/>
            <a:headEnd/>
            <a:tailEnd/>
          </a:ln>
        </p:spPr>
        <p:txBody>
          <a:bodyPr anchor="ctr"/>
          <a:lstStyle/>
          <a:p>
            <a:pPr eaLnBrk="0" hangingPunct="0"/>
            <a:r>
              <a:rPr lang="es-ES" sz="1400"/>
              <a:t>Dicha teoría de sistemas puede ser una manera más amplia de estudiar los campos no-físicos del conocimiento científico, especialmente en las ciencias</a:t>
            </a:r>
            <a:r>
              <a:rPr lang="es-ES"/>
              <a:t> </a:t>
            </a:r>
            <a:endParaRPr lang="en-US"/>
          </a:p>
        </p:txBody>
      </p:sp>
      <p:sp>
        <p:nvSpPr>
          <p:cNvPr id="16389" name="Rectangle 5"/>
          <p:cNvSpPr>
            <a:spLocks noGrp="1" noChangeArrowheads="1"/>
          </p:cNvSpPr>
          <p:nvPr>
            <p:ph type="title"/>
          </p:nvPr>
        </p:nvSpPr>
        <p:spPr/>
        <p:txBody>
          <a:bodyPr/>
          <a:lstStyle/>
          <a:p>
            <a:pPr eaLnBrk="1" hangingPunct="1"/>
            <a:r>
              <a:rPr lang="es-ES" sz="2000" smtClean="0">
                <a:solidFill>
                  <a:schemeClr val="tx2"/>
                </a:solidFill>
              </a:rPr>
              <a:t>Aportes[2] </a:t>
            </a:r>
            <a:r>
              <a:rPr lang="es-ES" smtClean="0"/>
              <a:t> </a:t>
            </a:r>
            <a:endParaRPr lang="en-US" smtClean="0"/>
          </a:p>
        </p:txBody>
      </p:sp>
      <p:sp>
        <p:nvSpPr>
          <p:cNvPr id="16390" name="AutoShape 6"/>
          <p:cNvSpPr>
            <a:spLocks noChangeArrowheads="1"/>
          </p:cNvSpPr>
          <p:nvPr/>
        </p:nvSpPr>
        <p:spPr bwMode="gray">
          <a:xfrm>
            <a:off x="2916238" y="2043113"/>
            <a:ext cx="400050" cy="449262"/>
          </a:xfrm>
          <a:prstGeom prst="chevron">
            <a:avLst>
              <a:gd name="adj" fmla="val 52514"/>
            </a:avLst>
          </a:prstGeom>
          <a:solidFill>
            <a:schemeClr val="accent1"/>
          </a:solidFill>
          <a:ln w="0" algn="ctr">
            <a:noFill/>
            <a:miter lim="800000"/>
            <a:headEnd/>
            <a:tailEnd/>
          </a:ln>
        </p:spPr>
        <p:txBody>
          <a:bodyPr wrap="none" anchor="ctr"/>
          <a:lstStyle/>
          <a:p>
            <a:endParaRPr lang="es-ES"/>
          </a:p>
        </p:txBody>
      </p:sp>
      <p:sp>
        <p:nvSpPr>
          <p:cNvPr id="16391" name="AutoShape 7"/>
          <p:cNvSpPr>
            <a:spLocks noChangeArrowheads="1"/>
          </p:cNvSpPr>
          <p:nvPr/>
        </p:nvSpPr>
        <p:spPr bwMode="gray">
          <a:xfrm>
            <a:off x="5219700" y="2060575"/>
            <a:ext cx="398463" cy="449263"/>
          </a:xfrm>
          <a:prstGeom prst="chevron">
            <a:avLst>
              <a:gd name="adj" fmla="val 52514"/>
            </a:avLst>
          </a:prstGeom>
          <a:solidFill>
            <a:schemeClr val="hlink"/>
          </a:solidFill>
          <a:ln w="0" algn="ctr">
            <a:noFill/>
            <a:miter lim="800000"/>
            <a:headEnd/>
            <a:tailEnd/>
          </a:ln>
        </p:spPr>
        <p:txBody>
          <a:bodyPr wrap="none" anchor="ctr"/>
          <a:lstStyle/>
          <a:p>
            <a:endParaRPr lang="es-ES"/>
          </a:p>
        </p:txBody>
      </p:sp>
      <p:grpSp>
        <p:nvGrpSpPr>
          <p:cNvPr id="16392" name="Group 42"/>
          <p:cNvGrpSpPr>
            <a:grpSpLocks/>
          </p:cNvGrpSpPr>
          <p:nvPr/>
        </p:nvGrpSpPr>
        <p:grpSpPr bwMode="auto">
          <a:xfrm>
            <a:off x="1476375" y="1773238"/>
            <a:ext cx="1081088" cy="1079500"/>
            <a:chOff x="816" y="960"/>
            <a:chExt cx="1073" cy="1063"/>
          </a:xfrm>
        </p:grpSpPr>
        <p:sp>
          <p:nvSpPr>
            <p:cNvPr id="93197" name="Oval 13"/>
            <p:cNvSpPr>
              <a:spLocks noChangeArrowheads="1"/>
            </p:cNvSpPr>
            <p:nvPr/>
          </p:nvSpPr>
          <p:spPr bwMode="gray">
            <a:xfrm>
              <a:off x="816" y="960"/>
              <a:ext cx="1073" cy="106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s-ES"/>
            </a:p>
          </p:txBody>
        </p:sp>
        <p:sp>
          <p:nvSpPr>
            <p:cNvPr id="93198" name="Oval 14"/>
            <p:cNvSpPr>
              <a:spLocks noChangeArrowheads="1"/>
            </p:cNvSpPr>
            <p:nvPr/>
          </p:nvSpPr>
          <p:spPr bwMode="gray">
            <a:xfrm>
              <a:off x="816" y="960"/>
              <a:ext cx="1073" cy="106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es-ES"/>
            </a:p>
          </p:txBody>
        </p:sp>
        <p:sp>
          <p:nvSpPr>
            <p:cNvPr id="93199" name="Oval 15"/>
            <p:cNvSpPr>
              <a:spLocks noChangeArrowheads="1"/>
            </p:cNvSpPr>
            <p:nvPr/>
          </p:nvSpPr>
          <p:spPr bwMode="gray">
            <a:xfrm>
              <a:off x="885" y="1029"/>
              <a:ext cx="934" cy="92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s-ES"/>
            </a:p>
          </p:txBody>
        </p:sp>
        <p:sp>
          <p:nvSpPr>
            <p:cNvPr id="93200" name="Oval 16"/>
            <p:cNvSpPr>
              <a:spLocks noChangeArrowheads="1"/>
            </p:cNvSpPr>
            <p:nvPr/>
          </p:nvSpPr>
          <p:spPr bwMode="gray">
            <a:xfrm>
              <a:off x="887" y="1030"/>
              <a:ext cx="933" cy="925"/>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es-ES"/>
            </a:p>
          </p:txBody>
        </p:sp>
        <p:sp>
          <p:nvSpPr>
            <p:cNvPr id="16422" name="Oval 17"/>
            <p:cNvSpPr>
              <a:spLocks noChangeArrowheads="1"/>
            </p:cNvSpPr>
            <p:nvPr/>
          </p:nvSpPr>
          <p:spPr bwMode="gray">
            <a:xfrm>
              <a:off x="933" y="1076"/>
              <a:ext cx="840" cy="832"/>
            </a:xfrm>
            <a:prstGeom prst="ellipse">
              <a:avLst/>
            </a:prstGeom>
            <a:solidFill>
              <a:srgbClr val="333333"/>
            </a:solidFill>
            <a:ln w="38100" algn="ctr">
              <a:noFill/>
              <a:round/>
              <a:headEnd/>
              <a:tailEnd/>
            </a:ln>
          </p:spPr>
          <p:txBody>
            <a:bodyPr anchor="ctr">
              <a:spAutoFit/>
            </a:bodyPr>
            <a:lstStyle/>
            <a:p>
              <a:endParaRPr lang="es-ES"/>
            </a:p>
          </p:txBody>
        </p:sp>
        <p:grpSp>
          <p:nvGrpSpPr>
            <p:cNvPr id="16423" name="Group 18"/>
            <p:cNvGrpSpPr>
              <a:grpSpLocks/>
            </p:cNvGrpSpPr>
            <p:nvPr/>
          </p:nvGrpSpPr>
          <p:grpSpPr bwMode="auto">
            <a:xfrm>
              <a:off x="946" y="1088"/>
              <a:ext cx="813" cy="805"/>
              <a:chOff x="4166" y="1706"/>
              <a:chExt cx="1252" cy="1252"/>
            </a:xfrm>
          </p:grpSpPr>
          <p:sp>
            <p:nvSpPr>
              <p:cNvPr id="16425"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ES"/>
              </a:p>
            </p:txBody>
          </p:sp>
          <p:sp>
            <p:nvSpPr>
              <p:cNvPr id="16426"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ES"/>
              </a:p>
            </p:txBody>
          </p:sp>
          <p:sp>
            <p:nvSpPr>
              <p:cNvPr id="16427"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ES"/>
              </a:p>
            </p:txBody>
          </p:sp>
          <p:sp>
            <p:nvSpPr>
              <p:cNvPr id="16428"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ES"/>
              </a:p>
            </p:txBody>
          </p:sp>
        </p:grpSp>
        <p:sp>
          <p:nvSpPr>
            <p:cNvPr id="16424" name="Text Box 38"/>
            <p:cNvSpPr txBox="1">
              <a:spLocks noChangeArrowheads="1"/>
            </p:cNvSpPr>
            <p:nvPr/>
          </p:nvSpPr>
          <p:spPr bwMode="gray">
            <a:xfrm>
              <a:off x="1180" y="1385"/>
              <a:ext cx="351" cy="450"/>
            </a:xfrm>
            <a:prstGeom prst="rect">
              <a:avLst/>
            </a:prstGeom>
            <a:noFill/>
            <a:ln w="9525" algn="ctr">
              <a:noFill/>
              <a:miter lim="800000"/>
              <a:headEnd/>
              <a:tailEnd/>
            </a:ln>
          </p:spPr>
          <p:txBody>
            <a:bodyPr wrap="none">
              <a:spAutoFit/>
            </a:bodyPr>
            <a:lstStyle/>
            <a:p>
              <a:pPr algn="ctr" eaLnBrk="0" hangingPunct="0"/>
              <a:r>
                <a:rPr lang="en-US" sz="2400">
                  <a:solidFill>
                    <a:srgbClr val="000000"/>
                  </a:solidFill>
                </a:rPr>
                <a:t>1</a:t>
              </a:r>
            </a:p>
          </p:txBody>
        </p:sp>
      </p:grpSp>
      <p:grpSp>
        <p:nvGrpSpPr>
          <p:cNvPr id="16393" name="Group 43"/>
          <p:cNvGrpSpPr>
            <a:grpSpLocks/>
          </p:cNvGrpSpPr>
          <p:nvPr/>
        </p:nvGrpSpPr>
        <p:grpSpPr bwMode="auto">
          <a:xfrm>
            <a:off x="4067175" y="1773238"/>
            <a:ext cx="1100138" cy="1079500"/>
            <a:chOff x="2368" y="963"/>
            <a:chExt cx="1073" cy="1063"/>
          </a:xfrm>
        </p:grpSpPr>
        <p:sp>
          <p:nvSpPr>
            <p:cNvPr id="93207" name="Oval 23"/>
            <p:cNvSpPr>
              <a:spLocks noChangeArrowheads="1"/>
            </p:cNvSpPr>
            <p:nvPr/>
          </p:nvSpPr>
          <p:spPr bwMode="gray">
            <a:xfrm>
              <a:off x="2368" y="963"/>
              <a:ext cx="1073" cy="10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es-ES"/>
            </a:p>
          </p:txBody>
        </p:sp>
        <p:sp>
          <p:nvSpPr>
            <p:cNvPr id="93208" name="Oval 24"/>
            <p:cNvSpPr>
              <a:spLocks noChangeArrowheads="1"/>
            </p:cNvSpPr>
            <p:nvPr/>
          </p:nvSpPr>
          <p:spPr bwMode="gray">
            <a:xfrm>
              <a:off x="2368" y="963"/>
              <a:ext cx="1073" cy="1063"/>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es-ES"/>
            </a:p>
          </p:txBody>
        </p:sp>
        <p:sp>
          <p:nvSpPr>
            <p:cNvPr id="93209" name="Oval 25"/>
            <p:cNvSpPr>
              <a:spLocks noChangeArrowheads="1"/>
            </p:cNvSpPr>
            <p:nvPr/>
          </p:nvSpPr>
          <p:spPr bwMode="gray">
            <a:xfrm>
              <a:off x="2438" y="1033"/>
              <a:ext cx="934" cy="9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es-ES"/>
            </a:p>
          </p:txBody>
        </p:sp>
        <p:sp>
          <p:nvSpPr>
            <p:cNvPr id="93210" name="Oval 26"/>
            <p:cNvSpPr>
              <a:spLocks noChangeArrowheads="1"/>
            </p:cNvSpPr>
            <p:nvPr/>
          </p:nvSpPr>
          <p:spPr bwMode="gray">
            <a:xfrm>
              <a:off x="2439" y="1033"/>
              <a:ext cx="932" cy="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es-ES"/>
            </a:p>
          </p:txBody>
        </p:sp>
        <p:sp>
          <p:nvSpPr>
            <p:cNvPr id="16411" name="Oval 27"/>
            <p:cNvSpPr>
              <a:spLocks noChangeArrowheads="1"/>
            </p:cNvSpPr>
            <p:nvPr/>
          </p:nvSpPr>
          <p:spPr bwMode="gray">
            <a:xfrm>
              <a:off x="2484" y="1078"/>
              <a:ext cx="840" cy="832"/>
            </a:xfrm>
            <a:prstGeom prst="ellipse">
              <a:avLst/>
            </a:prstGeom>
            <a:solidFill>
              <a:srgbClr val="333333"/>
            </a:solidFill>
            <a:ln w="38100" algn="ctr">
              <a:noFill/>
              <a:round/>
              <a:headEnd/>
              <a:tailEnd/>
            </a:ln>
          </p:spPr>
          <p:txBody>
            <a:bodyPr anchor="ctr">
              <a:spAutoFit/>
            </a:bodyPr>
            <a:lstStyle/>
            <a:p>
              <a:endParaRPr lang="es-ES"/>
            </a:p>
          </p:txBody>
        </p:sp>
        <p:grpSp>
          <p:nvGrpSpPr>
            <p:cNvPr id="16412" name="Group 28"/>
            <p:cNvGrpSpPr>
              <a:grpSpLocks/>
            </p:cNvGrpSpPr>
            <p:nvPr/>
          </p:nvGrpSpPr>
          <p:grpSpPr bwMode="auto">
            <a:xfrm>
              <a:off x="2498" y="1088"/>
              <a:ext cx="813" cy="805"/>
              <a:chOff x="4166" y="1706"/>
              <a:chExt cx="1252" cy="1252"/>
            </a:xfrm>
          </p:grpSpPr>
          <p:sp>
            <p:nvSpPr>
              <p:cNvPr id="16414"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ES"/>
              </a:p>
            </p:txBody>
          </p:sp>
          <p:sp>
            <p:nvSpPr>
              <p:cNvPr id="16415"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ES"/>
              </a:p>
            </p:txBody>
          </p:sp>
          <p:sp>
            <p:nvSpPr>
              <p:cNvPr id="16416"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ES"/>
              </a:p>
            </p:txBody>
          </p:sp>
          <p:sp>
            <p:nvSpPr>
              <p:cNvPr id="16417"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ES"/>
              </a:p>
            </p:txBody>
          </p:sp>
        </p:grpSp>
        <p:sp>
          <p:nvSpPr>
            <p:cNvPr id="16413" name="Text Box 39"/>
            <p:cNvSpPr txBox="1">
              <a:spLocks noChangeArrowheads="1"/>
            </p:cNvSpPr>
            <p:nvPr/>
          </p:nvSpPr>
          <p:spPr bwMode="gray">
            <a:xfrm>
              <a:off x="2738" y="1385"/>
              <a:ext cx="345" cy="450"/>
            </a:xfrm>
            <a:prstGeom prst="rect">
              <a:avLst/>
            </a:prstGeom>
            <a:noFill/>
            <a:ln w="9525" algn="ctr">
              <a:noFill/>
              <a:miter lim="800000"/>
              <a:headEnd/>
              <a:tailEnd/>
            </a:ln>
          </p:spPr>
          <p:txBody>
            <a:bodyPr wrap="none">
              <a:spAutoFit/>
            </a:bodyPr>
            <a:lstStyle/>
            <a:p>
              <a:pPr algn="ctr" eaLnBrk="0" hangingPunct="0"/>
              <a:r>
                <a:rPr lang="en-US" sz="2400">
                  <a:solidFill>
                    <a:srgbClr val="000000"/>
                  </a:solidFill>
                </a:rPr>
                <a:t>2</a:t>
              </a:r>
            </a:p>
          </p:txBody>
        </p:sp>
      </p:grpSp>
      <p:grpSp>
        <p:nvGrpSpPr>
          <p:cNvPr id="16394" name="Group 44"/>
          <p:cNvGrpSpPr>
            <a:grpSpLocks/>
          </p:cNvGrpSpPr>
          <p:nvPr/>
        </p:nvGrpSpPr>
        <p:grpSpPr bwMode="auto">
          <a:xfrm>
            <a:off x="6443663" y="1773238"/>
            <a:ext cx="1081087" cy="1079500"/>
            <a:chOff x="3919" y="963"/>
            <a:chExt cx="1073" cy="1063"/>
          </a:xfrm>
        </p:grpSpPr>
        <p:sp>
          <p:nvSpPr>
            <p:cNvPr id="93192" name="Oval 8"/>
            <p:cNvSpPr>
              <a:spLocks noChangeArrowheads="1"/>
            </p:cNvSpPr>
            <p:nvPr/>
          </p:nvSpPr>
          <p:spPr bwMode="gray">
            <a:xfrm>
              <a:off x="3919" y="963"/>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ES"/>
            </a:p>
          </p:txBody>
        </p:sp>
        <p:sp>
          <p:nvSpPr>
            <p:cNvPr id="93193" name="Oval 9"/>
            <p:cNvSpPr>
              <a:spLocks noChangeArrowheads="1"/>
            </p:cNvSpPr>
            <p:nvPr/>
          </p:nvSpPr>
          <p:spPr bwMode="gray">
            <a:xfrm>
              <a:off x="3919" y="963"/>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lang="es-ES"/>
            </a:p>
          </p:txBody>
        </p:sp>
        <p:sp>
          <p:nvSpPr>
            <p:cNvPr id="93194" name="Oval 10"/>
            <p:cNvSpPr>
              <a:spLocks noChangeArrowheads="1"/>
            </p:cNvSpPr>
            <p:nvPr/>
          </p:nvSpPr>
          <p:spPr bwMode="gray">
            <a:xfrm>
              <a:off x="3988" y="1033"/>
              <a:ext cx="934"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ES"/>
            </a:p>
          </p:txBody>
        </p:sp>
        <p:sp>
          <p:nvSpPr>
            <p:cNvPr id="93195" name="Oval 11"/>
            <p:cNvSpPr>
              <a:spLocks noChangeArrowheads="1"/>
            </p:cNvSpPr>
            <p:nvPr/>
          </p:nvSpPr>
          <p:spPr bwMode="gray">
            <a:xfrm>
              <a:off x="4006" y="1038"/>
              <a:ext cx="933" cy="92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es-ES"/>
            </a:p>
          </p:txBody>
        </p:sp>
        <p:sp>
          <p:nvSpPr>
            <p:cNvPr id="16400" name="Oval 12"/>
            <p:cNvSpPr>
              <a:spLocks noChangeArrowheads="1"/>
            </p:cNvSpPr>
            <p:nvPr/>
          </p:nvSpPr>
          <p:spPr bwMode="gray">
            <a:xfrm>
              <a:off x="4039" y="1078"/>
              <a:ext cx="841" cy="832"/>
            </a:xfrm>
            <a:prstGeom prst="ellipse">
              <a:avLst/>
            </a:prstGeom>
            <a:solidFill>
              <a:srgbClr val="333333"/>
            </a:solidFill>
            <a:ln w="38100" algn="ctr">
              <a:noFill/>
              <a:round/>
              <a:headEnd/>
              <a:tailEnd/>
            </a:ln>
          </p:spPr>
          <p:txBody>
            <a:bodyPr anchor="ctr">
              <a:spAutoFit/>
            </a:bodyPr>
            <a:lstStyle/>
            <a:p>
              <a:endParaRPr lang="es-ES"/>
            </a:p>
          </p:txBody>
        </p:sp>
        <p:grpSp>
          <p:nvGrpSpPr>
            <p:cNvPr id="16401" name="Group 33"/>
            <p:cNvGrpSpPr>
              <a:grpSpLocks/>
            </p:cNvGrpSpPr>
            <p:nvPr/>
          </p:nvGrpSpPr>
          <p:grpSpPr bwMode="auto">
            <a:xfrm>
              <a:off x="4054" y="1088"/>
              <a:ext cx="814" cy="805"/>
              <a:chOff x="4166" y="1706"/>
              <a:chExt cx="1252" cy="1252"/>
            </a:xfrm>
          </p:grpSpPr>
          <p:sp>
            <p:nvSpPr>
              <p:cNvPr id="16403"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ES"/>
              </a:p>
            </p:txBody>
          </p:sp>
          <p:sp>
            <p:nvSpPr>
              <p:cNvPr id="16404"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ES"/>
              </a:p>
            </p:txBody>
          </p:sp>
          <p:sp>
            <p:nvSpPr>
              <p:cNvPr id="16405"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ES"/>
              </a:p>
            </p:txBody>
          </p:sp>
          <p:sp>
            <p:nvSpPr>
              <p:cNvPr id="16406"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ES"/>
              </a:p>
            </p:txBody>
          </p:sp>
        </p:grpSp>
        <p:sp>
          <p:nvSpPr>
            <p:cNvPr id="16402" name="Text Box 40"/>
            <p:cNvSpPr txBox="1">
              <a:spLocks noChangeArrowheads="1"/>
            </p:cNvSpPr>
            <p:nvPr/>
          </p:nvSpPr>
          <p:spPr bwMode="gray">
            <a:xfrm>
              <a:off x="4277" y="1387"/>
              <a:ext cx="379" cy="450"/>
            </a:xfrm>
            <a:prstGeom prst="rect">
              <a:avLst/>
            </a:prstGeom>
            <a:noFill/>
            <a:ln w="9525" algn="ctr">
              <a:noFill/>
              <a:miter lim="800000"/>
              <a:headEnd/>
              <a:tailEnd/>
            </a:ln>
          </p:spPr>
          <p:txBody>
            <a:bodyPr>
              <a:spAutoFit/>
            </a:bodyPr>
            <a:lstStyle/>
            <a:p>
              <a:pPr algn="ctr" eaLnBrk="0" hangingPunct="0"/>
              <a:r>
                <a:rPr lang="en-US" sz="2400">
                  <a:solidFill>
                    <a:srgbClr val="000000"/>
                  </a:solidFill>
                </a:rPr>
                <a:t>3</a:t>
              </a:r>
            </a:p>
          </p:txBody>
        </p:sp>
      </p:grpSp>
      <p:sp>
        <p:nvSpPr>
          <p:cNvPr id="16395" name="Rectangle 45"/>
          <p:cNvSpPr>
            <a:spLocks noChangeArrowheads="1"/>
          </p:cNvSpPr>
          <p:nvPr/>
        </p:nvSpPr>
        <p:spPr bwMode="auto">
          <a:xfrm>
            <a:off x="539750" y="1125538"/>
            <a:ext cx="6305550" cy="366712"/>
          </a:xfrm>
          <a:prstGeom prst="rect">
            <a:avLst/>
          </a:prstGeom>
          <a:noFill/>
          <a:ln w="9525">
            <a:noFill/>
            <a:miter lim="800000"/>
            <a:headEnd/>
            <a:tailEnd/>
          </a:ln>
        </p:spPr>
        <p:txBody>
          <a:bodyPr wrap="none" anchor="ctr">
            <a:spAutoFit/>
          </a:bodyPr>
          <a:lstStyle/>
          <a:p>
            <a:pPr algn="just"/>
            <a:r>
              <a:rPr lang="es-ES"/>
              <a:t>Los supuestos básicos de la teoría general de sistemas son: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4572000" y="2798763"/>
            <a:ext cx="2808288" cy="2286000"/>
          </a:xfrm>
          <a:prstGeom prst="roundRect">
            <a:avLst>
              <a:gd name="adj" fmla="val 13745"/>
            </a:avLst>
          </a:prstGeom>
          <a:noFill/>
          <a:ln w="38100">
            <a:solidFill>
              <a:srgbClr val="9900CC"/>
            </a:solidFill>
            <a:round/>
            <a:headEnd/>
            <a:tailEnd/>
          </a:ln>
        </p:spPr>
        <p:txBody>
          <a:bodyPr anchor="ctr"/>
          <a:lstStyle/>
          <a:p>
            <a:pPr marL="342900" indent="-342900" eaLnBrk="0" hangingPunct="0"/>
            <a:r>
              <a:rPr lang="es-ES"/>
              <a:t>Esto puede generar</a:t>
            </a:r>
          </a:p>
          <a:p>
            <a:pPr marL="342900" indent="-342900" eaLnBrk="0" hangingPunct="0"/>
            <a:r>
              <a:rPr lang="es-ES"/>
              <a:t>una integración muy</a:t>
            </a:r>
          </a:p>
          <a:p>
            <a:pPr marL="342900" indent="-342900" eaLnBrk="0" hangingPunct="0"/>
            <a:r>
              <a:rPr lang="es-ES"/>
              <a:t>necesaria en la</a:t>
            </a:r>
          </a:p>
          <a:p>
            <a:pPr marL="342900" indent="-342900" eaLnBrk="0" hangingPunct="0"/>
            <a:r>
              <a:rPr lang="es-ES"/>
              <a:t>educación científica.</a:t>
            </a:r>
            <a:endParaRPr lang="en-US"/>
          </a:p>
        </p:txBody>
      </p:sp>
      <p:sp>
        <p:nvSpPr>
          <p:cNvPr id="17411" name="AutoShape 3"/>
          <p:cNvSpPr>
            <a:spLocks noChangeArrowheads="1"/>
          </p:cNvSpPr>
          <p:nvPr/>
        </p:nvSpPr>
        <p:spPr bwMode="auto">
          <a:xfrm>
            <a:off x="1403350" y="2781300"/>
            <a:ext cx="2520950" cy="2879725"/>
          </a:xfrm>
          <a:prstGeom prst="roundRect">
            <a:avLst>
              <a:gd name="adj" fmla="val 13745"/>
            </a:avLst>
          </a:prstGeom>
          <a:noFill/>
          <a:ln w="38100">
            <a:solidFill>
              <a:srgbClr val="9900CC"/>
            </a:solidFill>
            <a:round/>
            <a:headEnd/>
            <a:tailEnd/>
          </a:ln>
        </p:spPr>
        <p:txBody>
          <a:bodyPr anchor="ctr"/>
          <a:lstStyle/>
          <a:p>
            <a:pPr marL="342900" indent="-342900" eaLnBrk="0" hangingPunct="0"/>
            <a:r>
              <a:rPr lang="es-ES" sz="1600"/>
              <a:t>Con esa teoría de los</a:t>
            </a:r>
          </a:p>
          <a:p>
            <a:pPr marL="342900" indent="-342900" eaLnBrk="0" hangingPunct="0"/>
            <a:r>
              <a:rPr lang="es-ES" sz="1600"/>
              <a:t>sistemas, al desarrollar</a:t>
            </a:r>
          </a:p>
          <a:p>
            <a:pPr marL="342900" indent="-342900" eaLnBrk="0" hangingPunct="0"/>
            <a:r>
              <a:rPr lang="es-ES" sz="1600"/>
              <a:t>principios unificadores</a:t>
            </a:r>
          </a:p>
          <a:p>
            <a:pPr marL="342900" indent="-342900" eaLnBrk="0" hangingPunct="0"/>
            <a:r>
              <a:rPr lang="es-ES" sz="1600"/>
              <a:t>que </a:t>
            </a:r>
            <a:r>
              <a:rPr lang="es-ES_tradnl" sz="1600"/>
              <a:t>u</a:t>
            </a:r>
            <a:r>
              <a:rPr lang="es-ES" sz="1600"/>
              <a:t>san verticalmente</a:t>
            </a:r>
          </a:p>
          <a:p>
            <a:pPr marL="342900" indent="-342900" eaLnBrk="0" hangingPunct="0"/>
            <a:r>
              <a:rPr lang="es-ES" sz="1600"/>
              <a:t>Los universos </a:t>
            </a:r>
          </a:p>
          <a:p>
            <a:pPr marL="342900" indent="-342900" eaLnBrk="0" hangingPunct="0"/>
            <a:r>
              <a:rPr lang="es-ES" sz="1600"/>
              <a:t>particulares de</a:t>
            </a:r>
          </a:p>
          <a:p>
            <a:pPr marL="342900" indent="-342900" eaLnBrk="0" hangingPunct="0"/>
            <a:r>
              <a:rPr lang="es-ES" sz="1600"/>
              <a:t>las diversas ciencias</a:t>
            </a:r>
          </a:p>
          <a:p>
            <a:pPr marL="342900" indent="-342900" eaLnBrk="0" hangingPunct="0"/>
            <a:r>
              <a:rPr lang="es-ES" sz="1600"/>
              <a:t>involucradas nos</a:t>
            </a:r>
          </a:p>
          <a:p>
            <a:pPr marL="342900" indent="-342900" eaLnBrk="0" hangingPunct="0"/>
            <a:r>
              <a:rPr lang="es-ES" sz="1600"/>
              <a:t>aproximamos al </a:t>
            </a:r>
          </a:p>
          <a:p>
            <a:pPr marL="342900" indent="-342900" eaLnBrk="0" hangingPunct="0"/>
            <a:r>
              <a:rPr lang="es-ES" sz="1600"/>
              <a:t>Objetivo de la unidad</a:t>
            </a:r>
          </a:p>
          <a:p>
            <a:pPr marL="342900" indent="-342900" eaLnBrk="0" hangingPunct="0"/>
            <a:r>
              <a:rPr lang="es-ES" sz="1600"/>
              <a:t>de la ciencia.</a:t>
            </a:r>
            <a:endParaRPr lang="en-US" sz="1600"/>
          </a:p>
        </p:txBody>
      </p:sp>
      <p:sp>
        <p:nvSpPr>
          <p:cNvPr id="17412" name="Rectangle 5"/>
          <p:cNvSpPr>
            <a:spLocks noGrp="1" noChangeArrowheads="1"/>
          </p:cNvSpPr>
          <p:nvPr>
            <p:ph type="title"/>
          </p:nvPr>
        </p:nvSpPr>
        <p:spPr/>
        <p:txBody>
          <a:bodyPr/>
          <a:lstStyle/>
          <a:p>
            <a:pPr eaLnBrk="1" hangingPunct="1"/>
            <a:r>
              <a:rPr lang="es-ES" sz="2000" smtClean="0">
                <a:solidFill>
                  <a:schemeClr val="tx2"/>
                </a:solidFill>
              </a:rPr>
              <a:t>Aportes[3] </a:t>
            </a:r>
            <a:r>
              <a:rPr lang="es-ES" smtClean="0"/>
              <a:t> </a:t>
            </a:r>
            <a:endParaRPr lang="en-US" smtClean="0"/>
          </a:p>
        </p:txBody>
      </p:sp>
      <p:sp>
        <p:nvSpPr>
          <p:cNvPr id="17413" name="AutoShape 6"/>
          <p:cNvSpPr>
            <a:spLocks noChangeArrowheads="1"/>
          </p:cNvSpPr>
          <p:nvPr/>
        </p:nvSpPr>
        <p:spPr bwMode="gray">
          <a:xfrm>
            <a:off x="3995738" y="1700213"/>
            <a:ext cx="400050" cy="449262"/>
          </a:xfrm>
          <a:prstGeom prst="chevron">
            <a:avLst>
              <a:gd name="adj" fmla="val 52514"/>
            </a:avLst>
          </a:prstGeom>
          <a:solidFill>
            <a:schemeClr val="accent1"/>
          </a:solidFill>
          <a:ln w="0" algn="ctr">
            <a:noFill/>
            <a:miter lim="800000"/>
            <a:headEnd/>
            <a:tailEnd/>
          </a:ln>
        </p:spPr>
        <p:txBody>
          <a:bodyPr wrap="none" anchor="ctr"/>
          <a:lstStyle/>
          <a:p>
            <a:endParaRPr lang="es-ES"/>
          </a:p>
        </p:txBody>
      </p:sp>
      <p:grpSp>
        <p:nvGrpSpPr>
          <p:cNvPr id="17414" name="Group 8"/>
          <p:cNvGrpSpPr>
            <a:grpSpLocks/>
          </p:cNvGrpSpPr>
          <p:nvPr/>
        </p:nvGrpSpPr>
        <p:grpSpPr bwMode="auto">
          <a:xfrm>
            <a:off x="1835150" y="1484313"/>
            <a:ext cx="1081088" cy="1079500"/>
            <a:chOff x="816" y="960"/>
            <a:chExt cx="1073" cy="1063"/>
          </a:xfrm>
        </p:grpSpPr>
        <p:sp>
          <p:nvSpPr>
            <p:cNvPr id="113673" name="Oval 9"/>
            <p:cNvSpPr>
              <a:spLocks noChangeArrowheads="1"/>
            </p:cNvSpPr>
            <p:nvPr/>
          </p:nvSpPr>
          <p:spPr bwMode="gray">
            <a:xfrm>
              <a:off x="816" y="960"/>
              <a:ext cx="1073" cy="106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s-ES"/>
            </a:p>
          </p:txBody>
        </p:sp>
        <p:sp>
          <p:nvSpPr>
            <p:cNvPr id="113674" name="Oval 10"/>
            <p:cNvSpPr>
              <a:spLocks noChangeArrowheads="1"/>
            </p:cNvSpPr>
            <p:nvPr/>
          </p:nvSpPr>
          <p:spPr bwMode="gray">
            <a:xfrm>
              <a:off x="816" y="960"/>
              <a:ext cx="1073" cy="106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es-ES"/>
            </a:p>
          </p:txBody>
        </p:sp>
        <p:sp>
          <p:nvSpPr>
            <p:cNvPr id="113675" name="Oval 11"/>
            <p:cNvSpPr>
              <a:spLocks noChangeArrowheads="1"/>
            </p:cNvSpPr>
            <p:nvPr/>
          </p:nvSpPr>
          <p:spPr bwMode="gray">
            <a:xfrm>
              <a:off x="885" y="1029"/>
              <a:ext cx="934" cy="92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s-ES"/>
            </a:p>
          </p:txBody>
        </p:sp>
        <p:sp>
          <p:nvSpPr>
            <p:cNvPr id="113676" name="Oval 12"/>
            <p:cNvSpPr>
              <a:spLocks noChangeArrowheads="1"/>
            </p:cNvSpPr>
            <p:nvPr/>
          </p:nvSpPr>
          <p:spPr bwMode="gray">
            <a:xfrm>
              <a:off x="887" y="1030"/>
              <a:ext cx="933" cy="925"/>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es-ES"/>
            </a:p>
          </p:txBody>
        </p:sp>
        <p:sp>
          <p:nvSpPr>
            <p:cNvPr id="17431" name="Oval 13"/>
            <p:cNvSpPr>
              <a:spLocks noChangeArrowheads="1"/>
            </p:cNvSpPr>
            <p:nvPr/>
          </p:nvSpPr>
          <p:spPr bwMode="gray">
            <a:xfrm>
              <a:off x="933" y="1076"/>
              <a:ext cx="840" cy="832"/>
            </a:xfrm>
            <a:prstGeom prst="ellipse">
              <a:avLst/>
            </a:prstGeom>
            <a:solidFill>
              <a:srgbClr val="333333"/>
            </a:solidFill>
            <a:ln w="38100" algn="ctr">
              <a:noFill/>
              <a:round/>
              <a:headEnd/>
              <a:tailEnd/>
            </a:ln>
          </p:spPr>
          <p:txBody>
            <a:bodyPr anchor="ctr">
              <a:spAutoFit/>
            </a:bodyPr>
            <a:lstStyle/>
            <a:p>
              <a:endParaRPr lang="es-ES"/>
            </a:p>
          </p:txBody>
        </p:sp>
        <p:grpSp>
          <p:nvGrpSpPr>
            <p:cNvPr id="17432" name="Group 14"/>
            <p:cNvGrpSpPr>
              <a:grpSpLocks/>
            </p:cNvGrpSpPr>
            <p:nvPr/>
          </p:nvGrpSpPr>
          <p:grpSpPr bwMode="auto">
            <a:xfrm>
              <a:off x="946" y="1088"/>
              <a:ext cx="813" cy="805"/>
              <a:chOff x="4166" y="1706"/>
              <a:chExt cx="1252" cy="1252"/>
            </a:xfrm>
          </p:grpSpPr>
          <p:sp>
            <p:nvSpPr>
              <p:cNvPr id="17434" name="Oval 1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ES"/>
              </a:p>
            </p:txBody>
          </p:sp>
          <p:sp>
            <p:nvSpPr>
              <p:cNvPr id="17435" name="Oval 1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ES"/>
              </a:p>
            </p:txBody>
          </p:sp>
          <p:sp>
            <p:nvSpPr>
              <p:cNvPr id="17436" name="Oval 1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ES"/>
              </a:p>
            </p:txBody>
          </p:sp>
          <p:sp>
            <p:nvSpPr>
              <p:cNvPr id="17437" name="Oval 1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ES"/>
              </a:p>
            </p:txBody>
          </p:sp>
        </p:grpSp>
        <p:sp>
          <p:nvSpPr>
            <p:cNvPr id="17433" name="Text Box 19"/>
            <p:cNvSpPr txBox="1">
              <a:spLocks noChangeArrowheads="1"/>
            </p:cNvSpPr>
            <p:nvPr/>
          </p:nvSpPr>
          <p:spPr bwMode="gray">
            <a:xfrm>
              <a:off x="1180" y="1385"/>
              <a:ext cx="351" cy="450"/>
            </a:xfrm>
            <a:prstGeom prst="rect">
              <a:avLst/>
            </a:prstGeom>
            <a:noFill/>
            <a:ln w="9525" algn="ctr">
              <a:noFill/>
              <a:miter lim="800000"/>
              <a:headEnd/>
              <a:tailEnd/>
            </a:ln>
          </p:spPr>
          <p:txBody>
            <a:bodyPr wrap="none">
              <a:spAutoFit/>
            </a:bodyPr>
            <a:lstStyle/>
            <a:p>
              <a:pPr algn="ctr" eaLnBrk="0" hangingPunct="0"/>
              <a:r>
                <a:rPr lang="en-US" sz="2400">
                  <a:solidFill>
                    <a:srgbClr val="000000"/>
                  </a:solidFill>
                </a:rPr>
                <a:t>4</a:t>
              </a:r>
            </a:p>
          </p:txBody>
        </p:sp>
      </p:grpSp>
      <p:grpSp>
        <p:nvGrpSpPr>
          <p:cNvPr id="17415" name="Group 20"/>
          <p:cNvGrpSpPr>
            <a:grpSpLocks/>
          </p:cNvGrpSpPr>
          <p:nvPr/>
        </p:nvGrpSpPr>
        <p:grpSpPr bwMode="auto">
          <a:xfrm>
            <a:off x="5364163" y="1485900"/>
            <a:ext cx="1100137" cy="1079500"/>
            <a:chOff x="2368" y="963"/>
            <a:chExt cx="1073" cy="1063"/>
          </a:xfrm>
        </p:grpSpPr>
        <p:sp>
          <p:nvSpPr>
            <p:cNvPr id="113685" name="Oval 21"/>
            <p:cNvSpPr>
              <a:spLocks noChangeArrowheads="1"/>
            </p:cNvSpPr>
            <p:nvPr/>
          </p:nvSpPr>
          <p:spPr bwMode="gray">
            <a:xfrm>
              <a:off x="2368" y="963"/>
              <a:ext cx="1073" cy="10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es-ES"/>
            </a:p>
          </p:txBody>
        </p:sp>
        <p:sp>
          <p:nvSpPr>
            <p:cNvPr id="113686" name="Oval 22"/>
            <p:cNvSpPr>
              <a:spLocks noChangeArrowheads="1"/>
            </p:cNvSpPr>
            <p:nvPr/>
          </p:nvSpPr>
          <p:spPr bwMode="gray">
            <a:xfrm>
              <a:off x="2368" y="963"/>
              <a:ext cx="1073" cy="1063"/>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es-ES"/>
            </a:p>
          </p:txBody>
        </p:sp>
        <p:sp>
          <p:nvSpPr>
            <p:cNvPr id="113687" name="Oval 23"/>
            <p:cNvSpPr>
              <a:spLocks noChangeArrowheads="1"/>
            </p:cNvSpPr>
            <p:nvPr/>
          </p:nvSpPr>
          <p:spPr bwMode="gray">
            <a:xfrm>
              <a:off x="2438" y="1033"/>
              <a:ext cx="934" cy="9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es-ES"/>
            </a:p>
          </p:txBody>
        </p:sp>
        <p:sp>
          <p:nvSpPr>
            <p:cNvPr id="113688" name="Oval 24"/>
            <p:cNvSpPr>
              <a:spLocks noChangeArrowheads="1"/>
            </p:cNvSpPr>
            <p:nvPr/>
          </p:nvSpPr>
          <p:spPr bwMode="gray">
            <a:xfrm>
              <a:off x="2439" y="1033"/>
              <a:ext cx="932" cy="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es-ES"/>
            </a:p>
          </p:txBody>
        </p:sp>
        <p:sp>
          <p:nvSpPr>
            <p:cNvPr id="17420" name="Oval 25"/>
            <p:cNvSpPr>
              <a:spLocks noChangeArrowheads="1"/>
            </p:cNvSpPr>
            <p:nvPr/>
          </p:nvSpPr>
          <p:spPr bwMode="gray">
            <a:xfrm>
              <a:off x="2484" y="1078"/>
              <a:ext cx="840" cy="832"/>
            </a:xfrm>
            <a:prstGeom prst="ellipse">
              <a:avLst/>
            </a:prstGeom>
            <a:solidFill>
              <a:srgbClr val="333333"/>
            </a:solidFill>
            <a:ln w="38100" algn="ctr">
              <a:noFill/>
              <a:round/>
              <a:headEnd/>
              <a:tailEnd/>
            </a:ln>
          </p:spPr>
          <p:txBody>
            <a:bodyPr anchor="ctr">
              <a:spAutoFit/>
            </a:bodyPr>
            <a:lstStyle/>
            <a:p>
              <a:endParaRPr lang="es-ES"/>
            </a:p>
          </p:txBody>
        </p:sp>
        <p:grpSp>
          <p:nvGrpSpPr>
            <p:cNvPr id="17421" name="Group 26"/>
            <p:cNvGrpSpPr>
              <a:grpSpLocks/>
            </p:cNvGrpSpPr>
            <p:nvPr/>
          </p:nvGrpSpPr>
          <p:grpSpPr bwMode="auto">
            <a:xfrm>
              <a:off x="2498" y="1088"/>
              <a:ext cx="813" cy="805"/>
              <a:chOff x="4166" y="1706"/>
              <a:chExt cx="1252" cy="1252"/>
            </a:xfrm>
          </p:grpSpPr>
          <p:sp>
            <p:nvSpPr>
              <p:cNvPr id="17423" name="Oval 2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ES"/>
              </a:p>
            </p:txBody>
          </p:sp>
          <p:sp>
            <p:nvSpPr>
              <p:cNvPr id="17424"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ES"/>
              </a:p>
            </p:txBody>
          </p:sp>
          <p:sp>
            <p:nvSpPr>
              <p:cNvPr id="17425" name="Oval 2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ES"/>
              </a:p>
            </p:txBody>
          </p:sp>
          <p:sp>
            <p:nvSpPr>
              <p:cNvPr id="17426" name="Oval 3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ES"/>
              </a:p>
            </p:txBody>
          </p:sp>
        </p:grpSp>
        <p:sp>
          <p:nvSpPr>
            <p:cNvPr id="17422" name="Text Box 31"/>
            <p:cNvSpPr txBox="1">
              <a:spLocks noChangeArrowheads="1"/>
            </p:cNvSpPr>
            <p:nvPr/>
          </p:nvSpPr>
          <p:spPr bwMode="gray">
            <a:xfrm>
              <a:off x="2738" y="1385"/>
              <a:ext cx="345" cy="450"/>
            </a:xfrm>
            <a:prstGeom prst="rect">
              <a:avLst/>
            </a:prstGeom>
            <a:noFill/>
            <a:ln w="9525" algn="ctr">
              <a:noFill/>
              <a:miter lim="800000"/>
              <a:headEnd/>
              <a:tailEnd/>
            </a:ln>
          </p:spPr>
          <p:txBody>
            <a:bodyPr wrap="none">
              <a:spAutoFit/>
            </a:bodyPr>
            <a:lstStyle/>
            <a:p>
              <a:pPr algn="ctr" eaLnBrk="0" hangingPunct="0"/>
              <a:r>
                <a:rPr lang="en-US" sz="2400" b="1">
                  <a:solidFill>
                    <a:srgbClr val="000000"/>
                  </a:solidFill>
                </a:rPr>
                <a:t>5</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609600" indent="-609600" eaLnBrk="1" hangingPunct="1"/>
            <a:r>
              <a:rPr lang="es-ES" sz="2000" smtClean="0"/>
              <a:t>Características</a:t>
            </a:r>
            <a:r>
              <a:rPr lang="es-ES_tradnl" sz="2000" smtClean="0"/>
              <a:t> de los Sistemas</a:t>
            </a:r>
            <a:r>
              <a:rPr lang="es-ES" sz="2000" smtClean="0"/>
              <a:t>[1]</a:t>
            </a:r>
            <a:endParaRPr lang="en-US" sz="2000" smtClean="0"/>
          </a:p>
        </p:txBody>
      </p:sp>
      <p:sp>
        <p:nvSpPr>
          <p:cNvPr id="18435" name="AutoShape 3"/>
          <p:cNvSpPr>
            <a:spLocks noChangeArrowheads="1"/>
          </p:cNvSpPr>
          <p:nvPr/>
        </p:nvSpPr>
        <p:spPr bwMode="auto">
          <a:xfrm>
            <a:off x="6380163" y="3205163"/>
            <a:ext cx="1620837" cy="2738437"/>
          </a:xfrm>
          <a:prstGeom prst="roundRect">
            <a:avLst>
              <a:gd name="adj" fmla="val 13745"/>
            </a:avLst>
          </a:prstGeom>
          <a:noFill/>
          <a:ln w="38100">
            <a:solidFill>
              <a:srgbClr val="0000FF"/>
            </a:solidFill>
            <a:round/>
            <a:headEnd/>
            <a:tailEnd/>
          </a:ln>
        </p:spPr>
        <p:txBody>
          <a:bodyPr wrap="none" anchor="ctr"/>
          <a:lstStyle/>
          <a:p>
            <a:endParaRPr lang="es-ES"/>
          </a:p>
        </p:txBody>
      </p:sp>
      <p:sp>
        <p:nvSpPr>
          <p:cNvPr id="18436" name="AutoShape 4"/>
          <p:cNvSpPr>
            <a:spLocks noChangeArrowheads="1"/>
          </p:cNvSpPr>
          <p:nvPr/>
        </p:nvSpPr>
        <p:spPr bwMode="auto">
          <a:xfrm>
            <a:off x="4684713" y="3205163"/>
            <a:ext cx="1611312" cy="2738437"/>
          </a:xfrm>
          <a:prstGeom prst="roundRect">
            <a:avLst>
              <a:gd name="adj" fmla="val 13745"/>
            </a:avLst>
          </a:prstGeom>
          <a:noFill/>
          <a:ln w="38100">
            <a:solidFill>
              <a:srgbClr val="800000"/>
            </a:solidFill>
            <a:round/>
            <a:headEnd/>
            <a:tailEnd/>
          </a:ln>
        </p:spPr>
        <p:txBody>
          <a:bodyPr wrap="none" anchor="ctr"/>
          <a:lstStyle/>
          <a:p>
            <a:endParaRPr lang="es-ES"/>
          </a:p>
        </p:txBody>
      </p:sp>
      <p:sp>
        <p:nvSpPr>
          <p:cNvPr id="18437" name="AutoShape 5"/>
          <p:cNvSpPr>
            <a:spLocks noChangeArrowheads="1"/>
          </p:cNvSpPr>
          <p:nvPr/>
        </p:nvSpPr>
        <p:spPr bwMode="auto">
          <a:xfrm>
            <a:off x="3001963" y="3205163"/>
            <a:ext cx="1563687" cy="2738437"/>
          </a:xfrm>
          <a:prstGeom prst="roundRect">
            <a:avLst>
              <a:gd name="adj" fmla="val 13745"/>
            </a:avLst>
          </a:prstGeom>
          <a:noFill/>
          <a:ln w="38100">
            <a:solidFill>
              <a:srgbClr val="9900CC"/>
            </a:solidFill>
            <a:round/>
            <a:headEnd/>
            <a:tailEnd/>
          </a:ln>
        </p:spPr>
        <p:txBody>
          <a:bodyPr wrap="none" anchor="ctr"/>
          <a:lstStyle/>
          <a:p>
            <a:endParaRPr lang="es-ES"/>
          </a:p>
        </p:txBody>
      </p:sp>
      <p:sp>
        <p:nvSpPr>
          <p:cNvPr id="18438" name="AutoShape 6"/>
          <p:cNvSpPr>
            <a:spLocks noChangeArrowheads="1"/>
          </p:cNvSpPr>
          <p:nvPr/>
        </p:nvSpPr>
        <p:spPr bwMode="auto">
          <a:xfrm>
            <a:off x="1295400" y="3205163"/>
            <a:ext cx="1620838" cy="2738437"/>
          </a:xfrm>
          <a:prstGeom prst="roundRect">
            <a:avLst>
              <a:gd name="adj" fmla="val 13745"/>
            </a:avLst>
          </a:prstGeom>
          <a:noFill/>
          <a:ln w="38100">
            <a:solidFill>
              <a:srgbClr val="008000"/>
            </a:solidFill>
            <a:round/>
            <a:headEnd/>
            <a:tailEnd/>
          </a:ln>
        </p:spPr>
        <p:txBody>
          <a:bodyPr wrap="none" anchor="ctr"/>
          <a:lstStyle/>
          <a:p>
            <a:endParaRPr lang="es-ES"/>
          </a:p>
        </p:txBody>
      </p:sp>
      <p:grpSp>
        <p:nvGrpSpPr>
          <p:cNvPr id="18439" name="Group 7"/>
          <p:cNvGrpSpPr>
            <a:grpSpLocks/>
          </p:cNvGrpSpPr>
          <p:nvPr/>
        </p:nvGrpSpPr>
        <p:grpSpPr bwMode="auto">
          <a:xfrm>
            <a:off x="1516063" y="1828800"/>
            <a:ext cx="5895975" cy="936625"/>
            <a:chOff x="624" y="1152"/>
            <a:chExt cx="4080" cy="720"/>
          </a:xfrm>
        </p:grpSpPr>
        <p:sp>
          <p:nvSpPr>
            <p:cNvPr id="83976"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s-ES"/>
            </a:p>
          </p:txBody>
        </p:sp>
        <p:grpSp>
          <p:nvGrpSpPr>
            <p:cNvPr id="18449" name="Group 9"/>
            <p:cNvGrpSpPr>
              <a:grpSpLocks/>
            </p:cNvGrpSpPr>
            <p:nvPr/>
          </p:nvGrpSpPr>
          <p:grpSpPr bwMode="auto">
            <a:xfrm>
              <a:off x="1296" y="1296"/>
              <a:ext cx="624" cy="96"/>
              <a:chOff x="2003" y="3439"/>
              <a:chExt cx="468" cy="244"/>
            </a:xfrm>
          </p:grpSpPr>
          <p:sp>
            <p:nvSpPr>
              <p:cNvPr id="18463"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
              </a:p>
            </p:txBody>
          </p:sp>
          <p:sp>
            <p:nvSpPr>
              <p:cNvPr id="18464"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
              </a:p>
            </p:txBody>
          </p:sp>
          <p:sp>
            <p:nvSpPr>
              <p:cNvPr id="83980"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
              </a:p>
            </p:txBody>
          </p:sp>
          <p:sp>
            <p:nvSpPr>
              <p:cNvPr id="83981"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
              </a:p>
            </p:txBody>
          </p:sp>
        </p:grpSp>
        <p:sp>
          <p:nvSpPr>
            <p:cNvPr id="18450"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s-ES"/>
            </a:p>
          </p:txBody>
        </p:sp>
        <p:grpSp>
          <p:nvGrpSpPr>
            <p:cNvPr id="18451" name="Group 15"/>
            <p:cNvGrpSpPr>
              <a:grpSpLocks/>
            </p:cNvGrpSpPr>
            <p:nvPr/>
          </p:nvGrpSpPr>
          <p:grpSpPr bwMode="auto">
            <a:xfrm>
              <a:off x="2448" y="1296"/>
              <a:ext cx="624" cy="96"/>
              <a:chOff x="2003" y="3439"/>
              <a:chExt cx="468" cy="244"/>
            </a:xfrm>
          </p:grpSpPr>
          <p:sp>
            <p:nvSpPr>
              <p:cNvPr id="18459"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
              </a:p>
            </p:txBody>
          </p:sp>
          <p:sp>
            <p:nvSpPr>
              <p:cNvPr id="18460"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
              </a:p>
            </p:txBody>
          </p:sp>
          <p:sp>
            <p:nvSpPr>
              <p:cNvPr id="83986"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
              </a:p>
            </p:txBody>
          </p:sp>
          <p:sp>
            <p:nvSpPr>
              <p:cNvPr id="83987"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
              </a:p>
            </p:txBody>
          </p:sp>
        </p:grpSp>
        <p:sp>
          <p:nvSpPr>
            <p:cNvPr id="83988" name="Rectangle 20"/>
            <p:cNvSpPr>
              <a:spLocks noChangeArrowheads="1"/>
            </p:cNvSpPr>
            <p:nvPr/>
          </p:nvSpPr>
          <p:spPr bwMode="gray">
            <a:xfrm rot="3419336">
              <a:off x="2880" y="1153"/>
              <a:ext cx="672" cy="671"/>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s-ES"/>
            </a:p>
          </p:txBody>
        </p:sp>
        <p:grpSp>
          <p:nvGrpSpPr>
            <p:cNvPr id="18453" name="Group 21"/>
            <p:cNvGrpSpPr>
              <a:grpSpLocks/>
            </p:cNvGrpSpPr>
            <p:nvPr/>
          </p:nvGrpSpPr>
          <p:grpSpPr bwMode="auto">
            <a:xfrm>
              <a:off x="3600" y="1296"/>
              <a:ext cx="816" cy="96"/>
              <a:chOff x="2003" y="3439"/>
              <a:chExt cx="468" cy="244"/>
            </a:xfrm>
          </p:grpSpPr>
          <p:sp>
            <p:nvSpPr>
              <p:cNvPr id="18455"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
              </a:p>
            </p:txBody>
          </p:sp>
          <p:sp>
            <p:nvSpPr>
              <p:cNvPr id="18456"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
              </a:p>
            </p:txBody>
          </p:sp>
          <p:sp>
            <p:nvSpPr>
              <p:cNvPr id="83992"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
              </a:p>
            </p:txBody>
          </p:sp>
          <p:sp>
            <p:nvSpPr>
              <p:cNvPr id="83993" name="Oval 25"/>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
              </a:p>
            </p:txBody>
          </p:sp>
        </p:grpSp>
        <p:sp>
          <p:nvSpPr>
            <p:cNvPr id="18454"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s-ES"/>
            </a:p>
          </p:txBody>
        </p:sp>
      </p:grpSp>
      <p:sp>
        <p:nvSpPr>
          <p:cNvPr id="18440" name="Rectangle 27"/>
          <p:cNvSpPr>
            <a:spLocks noChangeArrowheads="1"/>
          </p:cNvSpPr>
          <p:nvPr/>
        </p:nvSpPr>
        <p:spPr bwMode="gray">
          <a:xfrm>
            <a:off x="1476375" y="2119313"/>
            <a:ext cx="1247775" cy="517525"/>
          </a:xfrm>
          <a:prstGeom prst="rect">
            <a:avLst/>
          </a:prstGeom>
          <a:noFill/>
          <a:ln w="9525">
            <a:noFill/>
            <a:miter lim="800000"/>
            <a:headEnd/>
            <a:tailEnd/>
          </a:ln>
        </p:spPr>
        <p:txBody>
          <a:bodyPr wrap="none">
            <a:spAutoFit/>
          </a:bodyPr>
          <a:lstStyle/>
          <a:p>
            <a:r>
              <a:rPr lang="es-ES" sz="1400" b="1">
                <a:solidFill>
                  <a:schemeClr val="bg1"/>
                </a:solidFill>
              </a:rPr>
              <a:t>Interrelación</a:t>
            </a:r>
          </a:p>
          <a:p>
            <a:r>
              <a:rPr lang="es-ES" sz="1400" b="1">
                <a:solidFill>
                  <a:schemeClr val="bg1"/>
                </a:solidFill>
              </a:rPr>
              <a:t> de objetos</a:t>
            </a:r>
            <a:r>
              <a:rPr lang="es-ES" sz="1400">
                <a:solidFill>
                  <a:schemeClr val="bg1"/>
                </a:solidFill>
              </a:rPr>
              <a:t> </a:t>
            </a:r>
            <a:endParaRPr lang="en-US" sz="1400">
              <a:solidFill>
                <a:schemeClr val="bg1"/>
              </a:solidFill>
            </a:endParaRPr>
          </a:p>
        </p:txBody>
      </p:sp>
      <p:sp>
        <p:nvSpPr>
          <p:cNvPr id="18441" name="Rectangle 28"/>
          <p:cNvSpPr>
            <a:spLocks noChangeArrowheads="1"/>
          </p:cNvSpPr>
          <p:nvPr/>
        </p:nvSpPr>
        <p:spPr bwMode="gray">
          <a:xfrm>
            <a:off x="3132138" y="2060575"/>
            <a:ext cx="1087437" cy="336550"/>
          </a:xfrm>
          <a:prstGeom prst="rect">
            <a:avLst/>
          </a:prstGeom>
          <a:noFill/>
          <a:ln w="9525">
            <a:noFill/>
            <a:miter lim="800000"/>
            <a:headEnd/>
            <a:tailEnd/>
          </a:ln>
        </p:spPr>
        <p:txBody>
          <a:bodyPr wrap="none">
            <a:spAutoFit/>
          </a:bodyPr>
          <a:lstStyle/>
          <a:p>
            <a:r>
              <a:rPr lang="es-ES" sz="1600" b="1">
                <a:solidFill>
                  <a:schemeClr val="bg1"/>
                </a:solidFill>
              </a:rPr>
              <a:t>Totalidad</a:t>
            </a:r>
            <a:endParaRPr lang="en-US" sz="1600">
              <a:solidFill>
                <a:schemeClr val="bg1"/>
              </a:solidFill>
            </a:endParaRPr>
          </a:p>
        </p:txBody>
      </p:sp>
      <p:sp>
        <p:nvSpPr>
          <p:cNvPr id="18442" name="Rectangle 29"/>
          <p:cNvSpPr>
            <a:spLocks noChangeArrowheads="1"/>
          </p:cNvSpPr>
          <p:nvPr/>
        </p:nvSpPr>
        <p:spPr bwMode="gray">
          <a:xfrm>
            <a:off x="4787900" y="1941513"/>
            <a:ext cx="1279525" cy="579437"/>
          </a:xfrm>
          <a:prstGeom prst="rect">
            <a:avLst/>
          </a:prstGeom>
          <a:noFill/>
          <a:ln w="9525">
            <a:noFill/>
            <a:miter lim="800000"/>
            <a:headEnd/>
            <a:tailEnd/>
          </a:ln>
        </p:spPr>
        <p:txBody>
          <a:bodyPr wrap="none">
            <a:spAutoFit/>
          </a:bodyPr>
          <a:lstStyle/>
          <a:p>
            <a:r>
              <a:rPr lang="es-ES" sz="1400" b="1">
                <a:solidFill>
                  <a:schemeClr val="bg1"/>
                </a:solidFill>
              </a:rPr>
              <a:t>Búsqueda </a:t>
            </a:r>
          </a:p>
          <a:p>
            <a:r>
              <a:rPr lang="es-ES" sz="1400" b="1">
                <a:solidFill>
                  <a:schemeClr val="bg1"/>
                </a:solidFill>
              </a:rPr>
              <a:t>de objetivos</a:t>
            </a:r>
            <a:r>
              <a:rPr lang="es-ES"/>
              <a:t> </a:t>
            </a:r>
            <a:endParaRPr lang="en-US"/>
          </a:p>
        </p:txBody>
      </p:sp>
      <p:sp>
        <p:nvSpPr>
          <p:cNvPr id="18443" name="Rectangle 30"/>
          <p:cNvSpPr>
            <a:spLocks noChangeArrowheads="1"/>
          </p:cNvSpPr>
          <p:nvPr/>
        </p:nvSpPr>
        <p:spPr bwMode="gray">
          <a:xfrm>
            <a:off x="6443663" y="1989138"/>
            <a:ext cx="1112837" cy="579437"/>
          </a:xfrm>
          <a:prstGeom prst="rect">
            <a:avLst/>
          </a:prstGeom>
          <a:noFill/>
          <a:ln w="9525">
            <a:noFill/>
            <a:miter lim="800000"/>
            <a:headEnd/>
            <a:tailEnd/>
          </a:ln>
        </p:spPr>
        <p:txBody>
          <a:bodyPr wrap="none">
            <a:spAutoFit/>
          </a:bodyPr>
          <a:lstStyle/>
          <a:p>
            <a:r>
              <a:rPr lang="es-ES" sz="1400" b="1">
                <a:solidFill>
                  <a:schemeClr val="bg1"/>
                </a:solidFill>
              </a:rPr>
              <a:t>Insumos y </a:t>
            </a:r>
          </a:p>
          <a:p>
            <a:r>
              <a:rPr lang="es-ES" sz="1400" b="1">
                <a:solidFill>
                  <a:schemeClr val="bg1"/>
                </a:solidFill>
              </a:rPr>
              <a:t>productos</a:t>
            </a:r>
            <a:r>
              <a:rPr lang="es-ES">
                <a:solidFill>
                  <a:schemeClr val="bg1"/>
                </a:solidFill>
              </a:rPr>
              <a:t> </a:t>
            </a:r>
            <a:endParaRPr lang="en-US">
              <a:solidFill>
                <a:schemeClr val="bg1"/>
              </a:solidFill>
            </a:endParaRPr>
          </a:p>
        </p:txBody>
      </p:sp>
      <p:sp>
        <p:nvSpPr>
          <p:cNvPr id="18444" name="Rectangle 31"/>
          <p:cNvSpPr>
            <a:spLocks noChangeArrowheads="1"/>
          </p:cNvSpPr>
          <p:nvPr/>
        </p:nvSpPr>
        <p:spPr bwMode="auto">
          <a:xfrm>
            <a:off x="1403350" y="3362325"/>
            <a:ext cx="1439863" cy="2073275"/>
          </a:xfrm>
          <a:prstGeom prst="rect">
            <a:avLst/>
          </a:prstGeom>
          <a:noFill/>
          <a:ln w="9525">
            <a:noFill/>
            <a:miter lim="800000"/>
            <a:headEnd/>
            <a:tailEnd/>
          </a:ln>
        </p:spPr>
        <p:txBody>
          <a:bodyPr>
            <a:spAutoFit/>
          </a:bodyPr>
          <a:lstStyle/>
          <a:p>
            <a:r>
              <a:rPr lang="es-ES" sz="1000"/>
              <a:t>Debe tener en cuenta los elementos del sistema, la interrelación existente entre los mismos y la interdependencia de los componentes del sistema. Los elementos no relacionados e independientes no pueden constituir nunca un sistema.</a:t>
            </a:r>
            <a:endParaRPr lang="en-US" sz="1000"/>
          </a:p>
        </p:txBody>
      </p:sp>
      <p:sp>
        <p:nvSpPr>
          <p:cNvPr id="18445" name="Rectangle 32"/>
          <p:cNvSpPr>
            <a:spLocks noChangeArrowheads="1"/>
          </p:cNvSpPr>
          <p:nvPr/>
        </p:nvSpPr>
        <p:spPr bwMode="auto">
          <a:xfrm>
            <a:off x="3059113" y="3284538"/>
            <a:ext cx="1368425" cy="2549525"/>
          </a:xfrm>
          <a:prstGeom prst="rect">
            <a:avLst/>
          </a:prstGeom>
          <a:noFill/>
          <a:ln w="9525">
            <a:noFill/>
            <a:miter lim="800000"/>
            <a:headEnd/>
            <a:tailEnd/>
          </a:ln>
        </p:spPr>
        <p:txBody>
          <a:bodyPr>
            <a:spAutoFit/>
          </a:bodyPr>
          <a:lstStyle/>
          <a:p>
            <a:r>
              <a:rPr lang="es-ES" sz="900"/>
              <a:t>El enfoque de los sistemas no es un enfoque analítico, en el cual el todo se descompone en sus partes constituyentes para luego estudiar en forma aislada cada uno de los elementos descompuestos: se trata más bien de un tipo gestáltico de enfoque, que trata de encarar el todo con todas sus partes interrelacionadas e interdependientes en interacción .</a:t>
            </a:r>
            <a:endParaRPr lang="en-US" sz="900"/>
          </a:p>
        </p:txBody>
      </p:sp>
      <p:sp>
        <p:nvSpPr>
          <p:cNvPr id="18446" name="Rectangle 33"/>
          <p:cNvSpPr>
            <a:spLocks noChangeArrowheads="1"/>
          </p:cNvSpPr>
          <p:nvPr/>
        </p:nvSpPr>
        <p:spPr bwMode="auto">
          <a:xfrm>
            <a:off x="4716463" y="3341688"/>
            <a:ext cx="1511300" cy="1917700"/>
          </a:xfrm>
          <a:prstGeom prst="rect">
            <a:avLst/>
          </a:prstGeom>
          <a:noFill/>
          <a:ln w="9525">
            <a:noFill/>
            <a:miter lim="800000"/>
            <a:headEnd/>
            <a:tailEnd/>
          </a:ln>
        </p:spPr>
        <p:txBody>
          <a:bodyPr>
            <a:spAutoFit/>
          </a:bodyPr>
          <a:lstStyle/>
          <a:p>
            <a:r>
              <a:rPr lang="es-ES" sz="1200"/>
              <a:t>Todos los sistemas incluyen componentes que interactúan, y la interacción hace que se alcance alguna meta, un estado final o una posición de equilibrio.</a:t>
            </a:r>
            <a:endParaRPr lang="en-US" sz="1200"/>
          </a:p>
        </p:txBody>
      </p:sp>
      <p:sp>
        <p:nvSpPr>
          <p:cNvPr id="18447" name="Rectangle 34"/>
          <p:cNvSpPr>
            <a:spLocks noChangeArrowheads="1"/>
          </p:cNvSpPr>
          <p:nvPr/>
        </p:nvSpPr>
        <p:spPr bwMode="auto">
          <a:xfrm>
            <a:off x="6443663" y="3357563"/>
            <a:ext cx="1512887" cy="2465387"/>
          </a:xfrm>
          <a:prstGeom prst="rect">
            <a:avLst/>
          </a:prstGeom>
          <a:noFill/>
          <a:ln w="9525">
            <a:noFill/>
            <a:miter lim="800000"/>
            <a:headEnd/>
            <a:tailEnd/>
          </a:ln>
        </p:spPr>
        <p:txBody>
          <a:bodyPr>
            <a:spAutoFit/>
          </a:bodyPr>
          <a:lstStyle/>
          <a:p>
            <a:r>
              <a:rPr lang="es-ES" sz="1200"/>
              <a:t>Todos los sistemas dependen de algunos insumos para generar las actividades que finalmente originaran el logro de una meta. Todos los sistemas originan algunos productos que otros sistemas necesitan .</a:t>
            </a:r>
            <a:endParaRPr lang="en-US"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609600" indent="-609600" eaLnBrk="1" hangingPunct="1"/>
            <a:r>
              <a:rPr lang="es-ES" sz="2000" smtClean="0"/>
              <a:t>Características</a:t>
            </a:r>
            <a:r>
              <a:rPr lang="es-ES_tradnl" sz="2000" smtClean="0"/>
              <a:t> de los Sistemas</a:t>
            </a:r>
            <a:r>
              <a:rPr lang="es-ES" sz="2000" smtClean="0"/>
              <a:t>[2]</a:t>
            </a:r>
            <a:endParaRPr lang="en-US" sz="2000" smtClean="0"/>
          </a:p>
        </p:txBody>
      </p:sp>
      <p:sp>
        <p:nvSpPr>
          <p:cNvPr id="19459" name="AutoShape 3"/>
          <p:cNvSpPr>
            <a:spLocks noChangeArrowheads="1"/>
          </p:cNvSpPr>
          <p:nvPr/>
        </p:nvSpPr>
        <p:spPr bwMode="auto">
          <a:xfrm>
            <a:off x="6380163" y="3205163"/>
            <a:ext cx="1620837" cy="2738437"/>
          </a:xfrm>
          <a:prstGeom prst="roundRect">
            <a:avLst>
              <a:gd name="adj" fmla="val 13745"/>
            </a:avLst>
          </a:prstGeom>
          <a:noFill/>
          <a:ln w="38100">
            <a:solidFill>
              <a:schemeClr val="tx2"/>
            </a:solidFill>
            <a:round/>
            <a:headEnd/>
            <a:tailEnd/>
          </a:ln>
        </p:spPr>
        <p:txBody>
          <a:bodyPr wrap="none" anchor="ctr"/>
          <a:lstStyle/>
          <a:p>
            <a:endParaRPr lang="es-ES"/>
          </a:p>
        </p:txBody>
      </p:sp>
      <p:sp>
        <p:nvSpPr>
          <p:cNvPr id="19460" name="AutoShape 4"/>
          <p:cNvSpPr>
            <a:spLocks noChangeArrowheads="1"/>
          </p:cNvSpPr>
          <p:nvPr/>
        </p:nvSpPr>
        <p:spPr bwMode="auto">
          <a:xfrm>
            <a:off x="4684713" y="3205163"/>
            <a:ext cx="1611312" cy="2738437"/>
          </a:xfrm>
          <a:prstGeom prst="roundRect">
            <a:avLst>
              <a:gd name="adj" fmla="val 13745"/>
            </a:avLst>
          </a:prstGeom>
          <a:noFill/>
          <a:ln w="38100">
            <a:solidFill>
              <a:schemeClr val="tx2"/>
            </a:solidFill>
            <a:round/>
            <a:headEnd/>
            <a:tailEnd/>
          </a:ln>
        </p:spPr>
        <p:txBody>
          <a:bodyPr wrap="none" anchor="ctr"/>
          <a:lstStyle/>
          <a:p>
            <a:endParaRPr lang="es-ES"/>
          </a:p>
        </p:txBody>
      </p:sp>
      <p:sp>
        <p:nvSpPr>
          <p:cNvPr id="19461" name="AutoShape 5"/>
          <p:cNvSpPr>
            <a:spLocks noChangeArrowheads="1"/>
          </p:cNvSpPr>
          <p:nvPr/>
        </p:nvSpPr>
        <p:spPr bwMode="auto">
          <a:xfrm>
            <a:off x="3001963" y="3205163"/>
            <a:ext cx="1563687" cy="2738437"/>
          </a:xfrm>
          <a:prstGeom prst="roundRect">
            <a:avLst>
              <a:gd name="adj" fmla="val 13745"/>
            </a:avLst>
          </a:prstGeom>
          <a:noFill/>
          <a:ln w="38100">
            <a:solidFill>
              <a:schemeClr val="tx2"/>
            </a:solidFill>
            <a:round/>
            <a:headEnd/>
            <a:tailEnd/>
          </a:ln>
        </p:spPr>
        <p:txBody>
          <a:bodyPr wrap="none" anchor="ctr"/>
          <a:lstStyle/>
          <a:p>
            <a:endParaRPr lang="es-ES"/>
          </a:p>
        </p:txBody>
      </p:sp>
      <p:sp>
        <p:nvSpPr>
          <p:cNvPr id="19462" name="AutoShape 6"/>
          <p:cNvSpPr>
            <a:spLocks noChangeArrowheads="1"/>
          </p:cNvSpPr>
          <p:nvPr/>
        </p:nvSpPr>
        <p:spPr bwMode="auto">
          <a:xfrm>
            <a:off x="1295400" y="3205163"/>
            <a:ext cx="1620838" cy="2738437"/>
          </a:xfrm>
          <a:prstGeom prst="roundRect">
            <a:avLst>
              <a:gd name="adj" fmla="val 13745"/>
            </a:avLst>
          </a:prstGeom>
          <a:noFill/>
          <a:ln w="38100">
            <a:solidFill>
              <a:schemeClr val="tx2"/>
            </a:solidFill>
            <a:round/>
            <a:headEnd/>
            <a:tailEnd/>
          </a:ln>
        </p:spPr>
        <p:txBody>
          <a:bodyPr wrap="none" anchor="ctr"/>
          <a:lstStyle/>
          <a:p>
            <a:endParaRPr lang="es-ES"/>
          </a:p>
        </p:txBody>
      </p:sp>
      <p:grpSp>
        <p:nvGrpSpPr>
          <p:cNvPr id="19463" name="Group 7"/>
          <p:cNvGrpSpPr>
            <a:grpSpLocks/>
          </p:cNvGrpSpPr>
          <p:nvPr/>
        </p:nvGrpSpPr>
        <p:grpSpPr bwMode="auto">
          <a:xfrm>
            <a:off x="1516063" y="1828800"/>
            <a:ext cx="5895975" cy="936625"/>
            <a:chOff x="624" y="1152"/>
            <a:chExt cx="4080" cy="720"/>
          </a:xfrm>
        </p:grpSpPr>
        <p:sp>
          <p:nvSpPr>
            <p:cNvPr id="115720"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s-ES"/>
            </a:p>
          </p:txBody>
        </p:sp>
        <p:grpSp>
          <p:nvGrpSpPr>
            <p:cNvPr id="19473" name="Group 9"/>
            <p:cNvGrpSpPr>
              <a:grpSpLocks/>
            </p:cNvGrpSpPr>
            <p:nvPr/>
          </p:nvGrpSpPr>
          <p:grpSpPr bwMode="auto">
            <a:xfrm>
              <a:off x="1296" y="1296"/>
              <a:ext cx="624" cy="96"/>
              <a:chOff x="2003" y="3439"/>
              <a:chExt cx="468" cy="244"/>
            </a:xfrm>
          </p:grpSpPr>
          <p:sp>
            <p:nvSpPr>
              <p:cNvPr id="19487"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
              </a:p>
            </p:txBody>
          </p:sp>
          <p:sp>
            <p:nvSpPr>
              <p:cNvPr id="19488"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
              </a:p>
            </p:txBody>
          </p:sp>
          <p:sp>
            <p:nvSpPr>
              <p:cNvPr id="115724"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
              </a:p>
            </p:txBody>
          </p:sp>
          <p:sp>
            <p:nvSpPr>
              <p:cNvPr id="115725"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
              </a:p>
            </p:txBody>
          </p:sp>
        </p:grpSp>
        <p:sp>
          <p:nvSpPr>
            <p:cNvPr id="19474"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s-ES"/>
            </a:p>
          </p:txBody>
        </p:sp>
        <p:grpSp>
          <p:nvGrpSpPr>
            <p:cNvPr id="19475" name="Group 15"/>
            <p:cNvGrpSpPr>
              <a:grpSpLocks/>
            </p:cNvGrpSpPr>
            <p:nvPr/>
          </p:nvGrpSpPr>
          <p:grpSpPr bwMode="auto">
            <a:xfrm>
              <a:off x="2448" y="1296"/>
              <a:ext cx="624" cy="96"/>
              <a:chOff x="2003" y="3439"/>
              <a:chExt cx="468" cy="244"/>
            </a:xfrm>
          </p:grpSpPr>
          <p:sp>
            <p:nvSpPr>
              <p:cNvPr id="19483"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
              </a:p>
            </p:txBody>
          </p:sp>
          <p:sp>
            <p:nvSpPr>
              <p:cNvPr id="19484"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
              </a:p>
            </p:txBody>
          </p:sp>
          <p:sp>
            <p:nvSpPr>
              <p:cNvPr id="115730"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
              </a:p>
            </p:txBody>
          </p:sp>
          <p:sp>
            <p:nvSpPr>
              <p:cNvPr id="115731"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
              </a:p>
            </p:txBody>
          </p:sp>
        </p:grpSp>
        <p:sp>
          <p:nvSpPr>
            <p:cNvPr id="115732" name="Rectangle 20"/>
            <p:cNvSpPr>
              <a:spLocks noChangeArrowheads="1"/>
            </p:cNvSpPr>
            <p:nvPr/>
          </p:nvSpPr>
          <p:spPr bwMode="gray">
            <a:xfrm rot="3419336">
              <a:off x="2880" y="1153"/>
              <a:ext cx="672" cy="671"/>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s-ES"/>
            </a:p>
          </p:txBody>
        </p:sp>
        <p:grpSp>
          <p:nvGrpSpPr>
            <p:cNvPr id="19477" name="Group 21"/>
            <p:cNvGrpSpPr>
              <a:grpSpLocks/>
            </p:cNvGrpSpPr>
            <p:nvPr/>
          </p:nvGrpSpPr>
          <p:grpSpPr bwMode="auto">
            <a:xfrm>
              <a:off x="3600" y="1296"/>
              <a:ext cx="816" cy="96"/>
              <a:chOff x="2003" y="3439"/>
              <a:chExt cx="468" cy="244"/>
            </a:xfrm>
          </p:grpSpPr>
          <p:sp>
            <p:nvSpPr>
              <p:cNvPr id="19479"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
              </a:p>
            </p:txBody>
          </p:sp>
          <p:sp>
            <p:nvSpPr>
              <p:cNvPr id="19480"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
              </a:p>
            </p:txBody>
          </p:sp>
          <p:sp>
            <p:nvSpPr>
              <p:cNvPr id="115736"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
              </a:p>
            </p:txBody>
          </p:sp>
          <p:sp>
            <p:nvSpPr>
              <p:cNvPr id="115737" name="Oval 25"/>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
              </a:p>
            </p:txBody>
          </p:sp>
        </p:grpSp>
        <p:sp>
          <p:nvSpPr>
            <p:cNvPr id="19478"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s-ES"/>
            </a:p>
          </p:txBody>
        </p:sp>
      </p:grpSp>
      <p:sp>
        <p:nvSpPr>
          <p:cNvPr id="19464" name="Rectangle 27"/>
          <p:cNvSpPr>
            <a:spLocks noChangeArrowheads="1"/>
          </p:cNvSpPr>
          <p:nvPr/>
        </p:nvSpPr>
        <p:spPr bwMode="gray">
          <a:xfrm>
            <a:off x="1438275" y="1989138"/>
            <a:ext cx="1404938" cy="396875"/>
          </a:xfrm>
          <a:prstGeom prst="rect">
            <a:avLst/>
          </a:prstGeom>
          <a:noFill/>
          <a:ln w="9525">
            <a:noFill/>
            <a:miter lim="800000"/>
            <a:headEnd/>
            <a:tailEnd/>
          </a:ln>
        </p:spPr>
        <p:txBody>
          <a:bodyPr wrap="none">
            <a:spAutoFit/>
          </a:bodyPr>
          <a:lstStyle/>
          <a:p>
            <a:r>
              <a:rPr lang="es-ES" sz="1200" b="1">
                <a:solidFill>
                  <a:schemeClr val="bg1"/>
                </a:solidFill>
              </a:rPr>
              <a:t>Transformación</a:t>
            </a:r>
            <a:r>
              <a:rPr lang="es-ES" sz="2000"/>
              <a:t> </a:t>
            </a:r>
            <a:endParaRPr lang="en-US" sz="2000"/>
          </a:p>
        </p:txBody>
      </p:sp>
      <p:sp>
        <p:nvSpPr>
          <p:cNvPr id="19465" name="Rectangle 28"/>
          <p:cNvSpPr>
            <a:spLocks noChangeArrowheads="1"/>
          </p:cNvSpPr>
          <p:nvPr/>
        </p:nvSpPr>
        <p:spPr bwMode="gray">
          <a:xfrm>
            <a:off x="3276600" y="2060575"/>
            <a:ext cx="960438" cy="336550"/>
          </a:xfrm>
          <a:prstGeom prst="rect">
            <a:avLst/>
          </a:prstGeom>
          <a:noFill/>
          <a:ln w="9525">
            <a:noFill/>
            <a:miter lim="800000"/>
            <a:headEnd/>
            <a:tailEnd/>
          </a:ln>
        </p:spPr>
        <p:txBody>
          <a:bodyPr wrap="none">
            <a:spAutoFit/>
          </a:bodyPr>
          <a:lstStyle/>
          <a:p>
            <a:r>
              <a:rPr lang="es-ES" sz="1400" b="1">
                <a:solidFill>
                  <a:schemeClr val="bg1"/>
                </a:solidFill>
              </a:rPr>
              <a:t>Entropía</a:t>
            </a:r>
            <a:r>
              <a:rPr lang="es-ES" sz="1600"/>
              <a:t> </a:t>
            </a:r>
            <a:endParaRPr lang="en-US" sz="1600"/>
          </a:p>
        </p:txBody>
      </p:sp>
      <p:sp>
        <p:nvSpPr>
          <p:cNvPr id="19466" name="Rectangle 29"/>
          <p:cNvSpPr>
            <a:spLocks noChangeArrowheads="1"/>
          </p:cNvSpPr>
          <p:nvPr/>
        </p:nvSpPr>
        <p:spPr bwMode="gray">
          <a:xfrm>
            <a:off x="4859338" y="2060575"/>
            <a:ext cx="1201737" cy="366713"/>
          </a:xfrm>
          <a:prstGeom prst="rect">
            <a:avLst/>
          </a:prstGeom>
          <a:noFill/>
          <a:ln w="9525">
            <a:noFill/>
            <a:miter lim="800000"/>
            <a:headEnd/>
            <a:tailEnd/>
          </a:ln>
        </p:spPr>
        <p:txBody>
          <a:bodyPr wrap="none">
            <a:spAutoFit/>
          </a:bodyPr>
          <a:lstStyle/>
          <a:p>
            <a:r>
              <a:rPr lang="es-ES" sz="1400" b="1">
                <a:solidFill>
                  <a:schemeClr val="bg1"/>
                </a:solidFill>
              </a:rPr>
              <a:t>Regulación</a:t>
            </a:r>
            <a:r>
              <a:rPr lang="es-ES"/>
              <a:t> </a:t>
            </a:r>
            <a:endParaRPr lang="en-US"/>
          </a:p>
        </p:txBody>
      </p:sp>
      <p:sp>
        <p:nvSpPr>
          <p:cNvPr id="19467" name="Rectangle 30"/>
          <p:cNvSpPr>
            <a:spLocks noChangeArrowheads="1"/>
          </p:cNvSpPr>
          <p:nvPr/>
        </p:nvSpPr>
        <p:spPr bwMode="gray">
          <a:xfrm>
            <a:off x="6440488" y="2084388"/>
            <a:ext cx="1155700" cy="336550"/>
          </a:xfrm>
          <a:prstGeom prst="rect">
            <a:avLst/>
          </a:prstGeom>
          <a:noFill/>
          <a:ln w="9525">
            <a:noFill/>
            <a:miter lim="800000"/>
            <a:headEnd/>
            <a:tailEnd/>
          </a:ln>
        </p:spPr>
        <p:txBody>
          <a:bodyPr wrap="none">
            <a:spAutoFit/>
          </a:bodyPr>
          <a:lstStyle/>
          <a:p>
            <a:r>
              <a:rPr lang="es-ES" sz="1600" b="1">
                <a:solidFill>
                  <a:schemeClr val="bg1"/>
                </a:solidFill>
              </a:rPr>
              <a:t>Jerarquía</a:t>
            </a:r>
            <a:r>
              <a:rPr lang="es-ES" sz="1600">
                <a:solidFill>
                  <a:schemeClr val="bg1"/>
                </a:solidFill>
              </a:rPr>
              <a:t> </a:t>
            </a:r>
            <a:endParaRPr lang="en-US" sz="1600">
              <a:solidFill>
                <a:schemeClr val="bg1"/>
              </a:solidFill>
            </a:endParaRPr>
          </a:p>
        </p:txBody>
      </p:sp>
      <p:sp>
        <p:nvSpPr>
          <p:cNvPr id="19468" name="Rectangle 31"/>
          <p:cNvSpPr>
            <a:spLocks noChangeArrowheads="1"/>
          </p:cNvSpPr>
          <p:nvPr/>
        </p:nvSpPr>
        <p:spPr bwMode="auto">
          <a:xfrm>
            <a:off x="1331913" y="3284538"/>
            <a:ext cx="1584325" cy="2378075"/>
          </a:xfrm>
          <a:prstGeom prst="rect">
            <a:avLst/>
          </a:prstGeom>
          <a:noFill/>
          <a:ln w="9525">
            <a:noFill/>
            <a:miter lim="800000"/>
            <a:headEnd/>
            <a:tailEnd/>
          </a:ln>
        </p:spPr>
        <p:txBody>
          <a:bodyPr>
            <a:spAutoFit/>
          </a:bodyPr>
          <a:lstStyle/>
          <a:p>
            <a:r>
              <a:rPr lang="es-ES" sz="1000"/>
              <a:t>Todos los sistemas son transformadores de entradas en salidas. Entre las entradas se pueden incluir informaciones, actividades, una fuente de energía, conferencias, lecturas, materias primas, etc. Lo que recibe el sistema es modificado por éste de tal modo que la forma de la salida difiere de la forma de entrada. </a:t>
            </a:r>
            <a:endParaRPr lang="en-US" sz="1000"/>
          </a:p>
        </p:txBody>
      </p:sp>
      <p:sp>
        <p:nvSpPr>
          <p:cNvPr id="19469" name="Rectangle 32"/>
          <p:cNvSpPr>
            <a:spLocks noChangeArrowheads="1"/>
          </p:cNvSpPr>
          <p:nvPr/>
        </p:nvSpPr>
        <p:spPr bwMode="auto">
          <a:xfrm>
            <a:off x="3059113" y="3213100"/>
            <a:ext cx="1441450" cy="2378075"/>
          </a:xfrm>
          <a:prstGeom prst="rect">
            <a:avLst/>
          </a:prstGeom>
          <a:noFill/>
          <a:ln w="9525">
            <a:noFill/>
            <a:miter lim="800000"/>
            <a:headEnd/>
            <a:tailEnd/>
          </a:ln>
        </p:spPr>
        <p:txBody>
          <a:bodyPr>
            <a:spAutoFit/>
          </a:bodyPr>
          <a:lstStyle/>
          <a:p>
            <a:r>
              <a:rPr lang="es-ES" sz="1000"/>
              <a:t>La entropía está relacionada con la tendencia natural de los objetos a caer en un estado de desorden. Todos los sistemas no vivos tienden hacia el desorden; si los deja aislados, perderán con el tiempo todo movimiento y degenerarán, convirtiéndose en una masa inerte </a:t>
            </a:r>
            <a:endParaRPr lang="en-US" sz="1000"/>
          </a:p>
        </p:txBody>
      </p:sp>
      <p:sp>
        <p:nvSpPr>
          <p:cNvPr id="19470" name="Rectangle 33"/>
          <p:cNvSpPr>
            <a:spLocks noChangeArrowheads="1"/>
          </p:cNvSpPr>
          <p:nvPr/>
        </p:nvSpPr>
        <p:spPr bwMode="auto">
          <a:xfrm>
            <a:off x="4716463" y="3284538"/>
            <a:ext cx="1511300" cy="2225675"/>
          </a:xfrm>
          <a:prstGeom prst="rect">
            <a:avLst/>
          </a:prstGeom>
          <a:noFill/>
          <a:ln w="9525">
            <a:noFill/>
            <a:miter lim="800000"/>
            <a:headEnd/>
            <a:tailEnd/>
          </a:ln>
        </p:spPr>
        <p:txBody>
          <a:bodyPr>
            <a:spAutoFit/>
          </a:bodyPr>
          <a:lstStyle/>
          <a:p>
            <a:r>
              <a:rPr lang="es-ES" sz="1000"/>
              <a:t>Si los sistemas son conjuntos de componentes interrelacionados e interdependientes en interacción, los componentes interactuantes deben ser regulados (manejados) de alguna manera para que los objetivos (las metas) del sistema finalmente se realicen.</a:t>
            </a:r>
            <a:endParaRPr lang="en-US" sz="1000"/>
          </a:p>
        </p:txBody>
      </p:sp>
      <p:sp>
        <p:nvSpPr>
          <p:cNvPr id="19471" name="Rectangle 34"/>
          <p:cNvSpPr>
            <a:spLocks noChangeArrowheads="1"/>
          </p:cNvSpPr>
          <p:nvPr/>
        </p:nvSpPr>
        <p:spPr bwMode="auto">
          <a:xfrm>
            <a:off x="6443663" y="3284538"/>
            <a:ext cx="1512887" cy="2130425"/>
          </a:xfrm>
          <a:prstGeom prst="rect">
            <a:avLst/>
          </a:prstGeom>
          <a:noFill/>
          <a:ln w="9525">
            <a:noFill/>
            <a:miter lim="800000"/>
            <a:headEnd/>
            <a:tailEnd/>
          </a:ln>
        </p:spPr>
        <p:txBody>
          <a:bodyPr>
            <a:spAutoFit/>
          </a:bodyPr>
          <a:lstStyle/>
          <a:p>
            <a:r>
              <a:rPr lang="es-ES" sz="1200"/>
              <a:t>Generalmente todos los sistemas son complejos, integrados por subsistemas más pequeños. El término "jerarquía" implica la introducción de sistemas en otros sistemas</a:t>
            </a:r>
            <a:r>
              <a:rPr lang="es-ES" sz="1400"/>
              <a:t> </a:t>
            </a:r>
            <a:endParaRPr lang="en-US"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609600" indent="-609600" eaLnBrk="1" hangingPunct="1"/>
            <a:r>
              <a:rPr lang="es-ES" sz="2000" smtClean="0"/>
              <a:t>Características</a:t>
            </a:r>
            <a:r>
              <a:rPr lang="es-ES_tradnl" sz="2000" smtClean="0"/>
              <a:t> de los Sistemas</a:t>
            </a:r>
            <a:r>
              <a:rPr lang="es-ES" sz="2000" smtClean="0"/>
              <a:t>[3]</a:t>
            </a:r>
            <a:endParaRPr lang="en-US" sz="2000" smtClean="0"/>
          </a:p>
        </p:txBody>
      </p:sp>
      <p:sp>
        <p:nvSpPr>
          <p:cNvPr id="20483" name="AutoShape 5"/>
          <p:cNvSpPr>
            <a:spLocks noChangeArrowheads="1"/>
          </p:cNvSpPr>
          <p:nvPr/>
        </p:nvSpPr>
        <p:spPr bwMode="auto">
          <a:xfrm>
            <a:off x="4140200" y="3141663"/>
            <a:ext cx="1944688" cy="2738437"/>
          </a:xfrm>
          <a:prstGeom prst="roundRect">
            <a:avLst>
              <a:gd name="adj" fmla="val 13745"/>
            </a:avLst>
          </a:prstGeom>
          <a:noFill/>
          <a:ln w="38100">
            <a:solidFill>
              <a:schemeClr val="tx2"/>
            </a:solidFill>
            <a:round/>
            <a:headEnd/>
            <a:tailEnd/>
          </a:ln>
        </p:spPr>
        <p:txBody>
          <a:bodyPr wrap="none" anchor="ctr"/>
          <a:lstStyle/>
          <a:p>
            <a:endParaRPr lang="es-ES"/>
          </a:p>
        </p:txBody>
      </p:sp>
      <p:sp>
        <p:nvSpPr>
          <p:cNvPr id="20484" name="AutoShape 6"/>
          <p:cNvSpPr>
            <a:spLocks noChangeArrowheads="1"/>
          </p:cNvSpPr>
          <p:nvPr/>
        </p:nvSpPr>
        <p:spPr bwMode="auto">
          <a:xfrm>
            <a:off x="1835150" y="3138488"/>
            <a:ext cx="2160588" cy="2738437"/>
          </a:xfrm>
          <a:prstGeom prst="roundRect">
            <a:avLst>
              <a:gd name="adj" fmla="val 13745"/>
            </a:avLst>
          </a:prstGeom>
          <a:noFill/>
          <a:ln w="38100">
            <a:solidFill>
              <a:schemeClr val="tx2"/>
            </a:solidFill>
            <a:round/>
            <a:headEnd/>
            <a:tailEnd/>
          </a:ln>
        </p:spPr>
        <p:txBody>
          <a:bodyPr wrap="none" anchor="ctr"/>
          <a:lstStyle/>
          <a:p>
            <a:endParaRPr lang="es-ES"/>
          </a:p>
        </p:txBody>
      </p:sp>
      <p:grpSp>
        <p:nvGrpSpPr>
          <p:cNvPr id="20485" name="Group 37"/>
          <p:cNvGrpSpPr>
            <a:grpSpLocks/>
          </p:cNvGrpSpPr>
          <p:nvPr/>
        </p:nvGrpSpPr>
        <p:grpSpPr bwMode="auto">
          <a:xfrm>
            <a:off x="2217738" y="1628775"/>
            <a:ext cx="3001962" cy="936625"/>
            <a:chOff x="1020" y="1162"/>
            <a:chExt cx="1891" cy="590"/>
          </a:xfrm>
        </p:grpSpPr>
        <p:sp>
          <p:nvSpPr>
            <p:cNvPr id="117768" name="Rectangle 8"/>
            <p:cNvSpPr>
              <a:spLocks noChangeArrowheads="1"/>
            </p:cNvSpPr>
            <p:nvPr/>
          </p:nvSpPr>
          <p:spPr bwMode="gray">
            <a:xfrm rot="3419336">
              <a:off x="1099" y="1171"/>
              <a:ext cx="551" cy="61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s-ES"/>
            </a:p>
          </p:txBody>
        </p:sp>
        <p:grpSp>
          <p:nvGrpSpPr>
            <p:cNvPr id="20489" name="Group 36"/>
            <p:cNvGrpSpPr>
              <a:grpSpLocks/>
            </p:cNvGrpSpPr>
            <p:nvPr/>
          </p:nvGrpSpPr>
          <p:grpSpPr bwMode="auto">
            <a:xfrm>
              <a:off x="1020" y="1162"/>
              <a:ext cx="1891" cy="551"/>
              <a:chOff x="1020" y="1162"/>
              <a:chExt cx="1891" cy="551"/>
            </a:xfrm>
          </p:grpSpPr>
          <p:grpSp>
            <p:nvGrpSpPr>
              <p:cNvPr id="20490" name="Group 9"/>
              <p:cNvGrpSpPr>
                <a:grpSpLocks/>
              </p:cNvGrpSpPr>
              <p:nvPr/>
            </p:nvGrpSpPr>
            <p:grpSpPr bwMode="auto">
              <a:xfrm>
                <a:off x="1681" y="1280"/>
                <a:ext cx="568" cy="79"/>
                <a:chOff x="2003" y="3439"/>
                <a:chExt cx="468" cy="244"/>
              </a:xfrm>
            </p:grpSpPr>
            <p:sp>
              <p:nvSpPr>
                <p:cNvPr id="20494"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s-ES"/>
                </a:p>
              </p:txBody>
            </p:sp>
            <p:sp>
              <p:nvSpPr>
                <p:cNvPr id="20495"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s-ES"/>
                </a:p>
              </p:txBody>
            </p:sp>
            <p:sp>
              <p:nvSpPr>
                <p:cNvPr id="117772" name="Oval 12"/>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s-ES"/>
                </a:p>
              </p:txBody>
            </p:sp>
            <p:sp>
              <p:nvSpPr>
                <p:cNvPr id="117773" name="Oval 13"/>
                <p:cNvSpPr>
                  <a:spLocks noChangeArrowheads="1"/>
                </p:cNvSpPr>
                <p:nvPr/>
              </p:nvSpPr>
              <p:spPr bwMode="gray">
                <a:xfrm>
                  <a:off x="2438" y="3519"/>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s-ES"/>
                </a:p>
              </p:txBody>
            </p:sp>
          </p:grpSp>
          <p:sp>
            <p:nvSpPr>
              <p:cNvPr id="20491" name="Rectangle 14"/>
              <p:cNvSpPr>
                <a:spLocks noChangeArrowheads="1"/>
              </p:cNvSpPr>
              <p:nvPr/>
            </p:nvSpPr>
            <p:spPr bwMode="gray">
              <a:xfrm rot="3419336">
                <a:off x="2148" y="1132"/>
                <a:ext cx="551" cy="611"/>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s-ES"/>
              </a:p>
            </p:txBody>
          </p:sp>
          <p:sp>
            <p:nvSpPr>
              <p:cNvPr id="20492" name="Rectangle 27"/>
              <p:cNvSpPr>
                <a:spLocks noChangeArrowheads="1"/>
              </p:cNvSpPr>
              <p:nvPr/>
            </p:nvSpPr>
            <p:spPr bwMode="gray">
              <a:xfrm>
                <a:off x="1020" y="1311"/>
                <a:ext cx="916" cy="192"/>
              </a:xfrm>
              <a:prstGeom prst="rect">
                <a:avLst/>
              </a:prstGeom>
              <a:noFill/>
              <a:ln w="9525">
                <a:noFill/>
                <a:miter lim="800000"/>
                <a:headEnd/>
                <a:tailEnd/>
              </a:ln>
            </p:spPr>
            <p:txBody>
              <a:bodyPr wrap="none">
                <a:spAutoFit/>
              </a:bodyPr>
              <a:lstStyle/>
              <a:p>
                <a:r>
                  <a:rPr lang="es-ES" sz="1400" b="1">
                    <a:solidFill>
                      <a:schemeClr val="bg1"/>
                    </a:solidFill>
                  </a:rPr>
                  <a:t>Diferenciación</a:t>
                </a:r>
                <a:r>
                  <a:rPr lang="es-ES" sz="1400">
                    <a:solidFill>
                      <a:schemeClr val="bg1"/>
                    </a:solidFill>
                  </a:rPr>
                  <a:t> </a:t>
                </a:r>
                <a:endParaRPr lang="en-US" sz="1400">
                  <a:solidFill>
                    <a:schemeClr val="bg1"/>
                  </a:solidFill>
                </a:endParaRPr>
              </a:p>
            </p:txBody>
          </p:sp>
          <p:sp>
            <p:nvSpPr>
              <p:cNvPr id="20493" name="Rectangle 28"/>
              <p:cNvSpPr>
                <a:spLocks noChangeArrowheads="1"/>
              </p:cNvSpPr>
              <p:nvPr/>
            </p:nvSpPr>
            <p:spPr bwMode="gray">
              <a:xfrm>
                <a:off x="2064" y="1325"/>
                <a:ext cx="847" cy="192"/>
              </a:xfrm>
              <a:prstGeom prst="rect">
                <a:avLst/>
              </a:prstGeom>
              <a:noFill/>
              <a:ln w="9525">
                <a:noFill/>
                <a:miter lim="800000"/>
                <a:headEnd/>
                <a:tailEnd/>
              </a:ln>
            </p:spPr>
            <p:txBody>
              <a:bodyPr wrap="none">
                <a:spAutoFit/>
              </a:bodyPr>
              <a:lstStyle/>
              <a:p>
                <a:r>
                  <a:rPr lang="es-ES" sz="1400" b="1">
                    <a:solidFill>
                      <a:schemeClr val="bg1"/>
                    </a:solidFill>
                  </a:rPr>
                  <a:t>Equifinalidad</a:t>
                </a:r>
                <a:r>
                  <a:rPr lang="es-ES" sz="1400">
                    <a:solidFill>
                      <a:schemeClr val="bg1"/>
                    </a:solidFill>
                  </a:rPr>
                  <a:t> </a:t>
                </a:r>
                <a:endParaRPr lang="en-US" sz="1400">
                  <a:solidFill>
                    <a:schemeClr val="bg1"/>
                  </a:solidFill>
                </a:endParaRPr>
              </a:p>
            </p:txBody>
          </p:sp>
        </p:grpSp>
      </p:grpSp>
      <p:sp>
        <p:nvSpPr>
          <p:cNvPr id="20486" name="Rectangle 31"/>
          <p:cNvSpPr>
            <a:spLocks noChangeArrowheads="1"/>
          </p:cNvSpPr>
          <p:nvPr/>
        </p:nvSpPr>
        <p:spPr bwMode="auto">
          <a:xfrm>
            <a:off x="1908175" y="3217863"/>
            <a:ext cx="2016125" cy="2282825"/>
          </a:xfrm>
          <a:prstGeom prst="rect">
            <a:avLst/>
          </a:prstGeom>
          <a:noFill/>
          <a:ln w="9525">
            <a:noFill/>
            <a:miter lim="800000"/>
            <a:headEnd/>
            <a:tailEnd/>
          </a:ln>
        </p:spPr>
        <p:txBody>
          <a:bodyPr>
            <a:spAutoFit/>
          </a:bodyPr>
          <a:lstStyle/>
          <a:p>
            <a:r>
              <a:rPr lang="es-ES" sz="1200"/>
              <a:t>En los sistemas complejos las unidades especializadas desempeñan funciones especializadas. Esta diferenciación de las funciones por componentes es una característica de todos los sistemas y permite al sistema focal adaptarse a su ambiente. </a:t>
            </a:r>
            <a:endParaRPr lang="en-US" sz="1200"/>
          </a:p>
        </p:txBody>
      </p:sp>
      <p:sp>
        <p:nvSpPr>
          <p:cNvPr id="20487" name="Rectangle 32"/>
          <p:cNvSpPr>
            <a:spLocks noChangeArrowheads="1"/>
          </p:cNvSpPr>
          <p:nvPr/>
        </p:nvSpPr>
        <p:spPr bwMode="auto">
          <a:xfrm>
            <a:off x="4140200" y="3213100"/>
            <a:ext cx="1871663" cy="2647950"/>
          </a:xfrm>
          <a:prstGeom prst="rect">
            <a:avLst/>
          </a:prstGeom>
          <a:noFill/>
          <a:ln w="9525">
            <a:noFill/>
            <a:miter lim="800000"/>
            <a:headEnd/>
            <a:tailEnd/>
          </a:ln>
        </p:spPr>
        <p:txBody>
          <a:bodyPr>
            <a:spAutoFit/>
          </a:bodyPr>
          <a:lstStyle/>
          <a:p>
            <a:r>
              <a:rPr lang="es-ES" sz="1200"/>
              <a:t>Esta característica de los sistemas abiertos afirma que los resultados finales se pueden lograr con diferentes condiciones iniciales y de maneras diferentes. Contrasta con la relación de causa y efecto del sistema cerrado, que indica que sólo existe un camino óptimo para lograr un objetivo dado. </a:t>
            </a:r>
            <a:endParaRPr lang="en-US" sz="1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971550" y="1643063"/>
            <a:ext cx="5314950" cy="1196975"/>
          </a:xfrm>
        </p:spPr>
        <p:txBody>
          <a:bodyPr/>
          <a:lstStyle/>
          <a:p>
            <a:pPr eaLnBrk="1" hangingPunct="1">
              <a:defRPr/>
            </a:pPr>
            <a:r>
              <a:rPr lang="es-ES" sz="3200" dirty="0" smtClean="0"/>
              <a:t>TIPOS DE SISTEMAS </a:t>
            </a:r>
            <a:r>
              <a:rPr lang="es-ES" sz="3200" u="sng" dirty="0" smtClean="0"/>
              <a:t/>
            </a:r>
            <a:br>
              <a:rPr lang="es-ES" sz="3200" u="sng" dirty="0" smtClean="0"/>
            </a:br>
            <a:endParaRPr lang="es-E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95288" y="333375"/>
            <a:ext cx="5472112" cy="519113"/>
          </a:xfrm>
          <a:prstGeom prst="rect">
            <a:avLst/>
          </a:prstGeom>
          <a:noFill/>
          <a:ln w="9525">
            <a:noFill/>
            <a:miter lim="800000"/>
            <a:headEnd/>
            <a:tailEnd/>
          </a:ln>
        </p:spPr>
        <p:txBody>
          <a:bodyPr>
            <a:spAutoFit/>
          </a:bodyPr>
          <a:lstStyle/>
          <a:p>
            <a:pPr>
              <a:spcBef>
                <a:spcPct val="50000"/>
              </a:spcBef>
            </a:pPr>
            <a:r>
              <a:rPr lang="es-ES" sz="2800" b="1" u="sng"/>
              <a:t>TIPOS DE SISTEMAS</a:t>
            </a:r>
            <a:r>
              <a:rPr lang="es-ES" sz="2800" u="sng"/>
              <a:t> </a:t>
            </a:r>
          </a:p>
        </p:txBody>
      </p:sp>
      <p:sp>
        <p:nvSpPr>
          <p:cNvPr id="22531" name="Text Box 6"/>
          <p:cNvSpPr txBox="1">
            <a:spLocks noChangeArrowheads="1"/>
          </p:cNvSpPr>
          <p:nvPr/>
        </p:nvSpPr>
        <p:spPr bwMode="auto">
          <a:xfrm>
            <a:off x="539750" y="1504950"/>
            <a:ext cx="1728788" cy="396875"/>
          </a:xfrm>
          <a:prstGeom prst="rect">
            <a:avLst/>
          </a:prstGeom>
          <a:noFill/>
          <a:ln w="9525">
            <a:noFill/>
            <a:miter lim="800000"/>
            <a:headEnd/>
            <a:tailEnd/>
          </a:ln>
        </p:spPr>
        <p:txBody>
          <a:bodyPr>
            <a:spAutoFit/>
          </a:bodyPr>
          <a:lstStyle/>
          <a:p>
            <a:pPr>
              <a:spcBef>
                <a:spcPct val="50000"/>
              </a:spcBef>
            </a:pPr>
            <a:r>
              <a:rPr lang="es-ES" sz="2000"/>
              <a:t>Constitución</a:t>
            </a:r>
          </a:p>
        </p:txBody>
      </p:sp>
      <p:sp>
        <p:nvSpPr>
          <p:cNvPr id="22532" name="Text Box 7"/>
          <p:cNvSpPr txBox="1">
            <a:spLocks noChangeArrowheads="1"/>
          </p:cNvSpPr>
          <p:nvPr/>
        </p:nvSpPr>
        <p:spPr bwMode="auto">
          <a:xfrm>
            <a:off x="4859338" y="1504950"/>
            <a:ext cx="1439862" cy="396875"/>
          </a:xfrm>
          <a:prstGeom prst="rect">
            <a:avLst/>
          </a:prstGeom>
          <a:noFill/>
          <a:ln w="9525">
            <a:noFill/>
            <a:miter lim="800000"/>
            <a:headEnd/>
            <a:tailEnd/>
          </a:ln>
        </p:spPr>
        <p:txBody>
          <a:bodyPr>
            <a:spAutoFit/>
          </a:bodyPr>
          <a:lstStyle/>
          <a:p>
            <a:pPr>
              <a:spcBef>
                <a:spcPct val="50000"/>
              </a:spcBef>
            </a:pPr>
            <a:r>
              <a:rPr lang="es-ES" sz="2000"/>
              <a:t>Naturaleza</a:t>
            </a:r>
          </a:p>
        </p:txBody>
      </p:sp>
      <p:sp>
        <p:nvSpPr>
          <p:cNvPr id="22533" name="AutoShape 13"/>
          <p:cNvSpPr>
            <a:spLocks noChangeArrowheads="1"/>
          </p:cNvSpPr>
          <p:nvPr/>
        </p:nvSpPr>
        <p:spPr bwMode="auto">
          <a:xfrm>
            <a:off x="2195513" y="1001713"/>
            <a:ext cx="1871662" cy="1511300"/>
          </a:xfrm>
          <a:prstGeom prst="bracePair">
            <a:avLst>
              <a:gd name="adj" fmla="val 8333"/>
            </a:avLst>
          </a:prstGeom>
          <a:solidFill>
            <a:srgbClr val="FF9900"/>
          </a:solidFill>
          <a:ln w="25400">
            <a:solidFill>
              <a:srgbClr val="008000"/>
            </a:solidFill>
            <a:round/>
            <a:headEnd/>
            <a:tailEnd/>
          </a:ln>
        </p:spPr>
        <p:txBody>
          <a:bodyPr wrap="none" anchor="ctr"/>
          <a:lstStyle/>
          <a:p>
            <a:endParaRPr lang="es-ES"/>
          </a:p>
        </p:txBody>
      </p:sp>
      <p:sp>
        <p:nvSpPr>
          <p:cNvPr id="22534" name="AutoShape 14"/>
          <p:cNvSpPr>
            <a:spLocks noChangeArrowheads="1"/>
          </p:cNvSpPr>
          <p:nvPr/>
        </p:nvSpPr>
        <p:spPr bwMode="auto">
          <a:xfrm>
            <a:off x="6300788" y="1001713"/>
            <a:ext cx="1871662" cy="1511300"/>
          </a:xfrm>
          <a:prstGeom prst="bracePair">
            <a:avLst>
              <a:gd name="adj" fmla="val 8333"/>
            </a:avLst>
          </a:prstGeom>
          <a:solidFill>
            <a:srgbClr val="FF9900"/>
          </a:solidFill>
          <a:ln w="25400">
            <a:solidFill>
              <a:srgbClr val="008000"/>
            </a:solidFill>
            <a:round/>
            <a:headEnd/>
            <a:tailEnd/>
          </a:ln>
        </p:spPr>
        <p:txBody>
          <a:bodyPr wrap="none" anchor="ctr"/>
          <a:lstStyle/>
          <a:p>
            <a:endParaRPr lang="es-ES"/>
          </a:p>
        </p:txBody>
      </p:sp>
      <p:sp>
        <p:nvSpPr>
          <p:cNvPr id="22535" name="Text Box 8"/>
          <p:cNvSpPr txBox="1">
            <a:spLocks noChangeArrowheads="1"/>
          </p:cNvSpPr>
          <p:nvPr/>
        </p:nvSpPr>
        <p:spPr bwMode="auto">
          <a:xfrm>
            <a:off x="2555875" y="1217613"/>
            <a:ext cx="1150938" cy="396875"/>
          </a:xfrm>
          <a:prstGeom prst="rect">
            <a:avLst/>
          </a:prstGeom>
          <a:noFill/>
          <a:ln w="9525">
            <a:noFill/>
            <a:miter lim="800000"/>
            <a:headEnd/>
            <a:tailEnd/>
          </a:ln>
        </p:spPr>
        <p:txBody>
          <a:bodyPr>
            <a:spAutoFit/>
          </a:bodyPr>
          <a:lstStyle/>
          <a:p>
            <a:pPr>
              <a:spcBef>
                <a:spcPct val="50000"/>
              </a:spcBef>
            </a:pPr>
            <a:r>
              <a:rPr lang="es-ES" sz="2000"/>
              <a:t>Físicos</a:t>
            </a:r>
          </a:p>
        </p:txBody>
      </p:sp>
      <p:sp>
        <p:nvSpPr>
          <p:cNvPr id="22536" name="Text Box 9"/>
          <p:cNvSpPr txBox="1">
            <a:spLocks noChangeArrowheads="1"/>
          </p:cNvSpPr>
          <p:nvPr/>
        </p:nvSpPr>
        <p:spPr bwMode="auto">
          <a:xfrm>
            <a:off x="2411413" y="1865313"/>
            <a:ext cx="1439862" cy="396875"/>
          </a:xfrm>
          <a:prstGeom prst="rect">
            <a:avLst/>
          </a:prstGeom>
          <a:noFill/>
          <a:ln w="9525">
            <a:noFill/>
            <a:miter lim="800000"/>
            <a:headEnd/>
            <a:tailEnd/>
          </a:ln>
        </p:spPr>
        <p:txBody>
          <a:bodyPr>
            <a:spAutoFit/>
          </a:bodyPr>
          <a:lstStyle/>
          <a:p>
            <a:pPr>
              <a:spcBef>
                <a:spcPct val="50000"/>
              </a:spcBef>
            </a:pPr>
            <a:r>
              <a:rPr lang="es-ES" sz="2000"/>
              <a:t>Abstractos</a:t>
            </a:r>
          </a:p>
        </p:txBody>
      </p:sp>
      <p:sp>
        <p:nvSpPr>
          <p:cNvPr id="22537" name="Text Box 10"/>
          <p:cNvSpPr txBox="1">
            <a:spLocks noChangeArrowheads="1"/>
          </p:cNvSpPr>
          <p:nvPr/>
        </p:nvSpPr>
        <p:spPr bwMode="auto">
          <a:xfrm>
            <a:off x="6588125" y="1217613"/>
            <a:ext cx="1368425" cy="396875"/>
          </a:xfrm>
          <a:prstGeom prst="rect">
            <a:avLst/>
          </a:prstGeom>
          <a:noFill/>
          <a:ln w="9525">
            <a:noFill/>
            <a:miter lim="800000"/>
            <a:headEnd/>
            <a:tailEnd/>
          </a:ln>
        </p:spPr>
        <p:txBody>
          <a:bodyPr>
            <a:spAutoFit/>
          </a:bodyPr>
          <a:lstStyle/>
          <a:p>
            <a:pPr>
              <a:spcBef>
                <a:spcPct val="50000"/>
              </a:spcBef>
            </a:pPr>
            <a:r>
              <a:rPr lang="es-ES" sz="2000"/>
              <a:t>Cerrados</a:t>
            </a:r>
          </a:p>
        </p:txBody>
      </p:sp>
      <p:sp>
        <p:nvSpPr>
          <p:cNvPr id="22538" name="Text Box 11"/>
          <p:cNvSpPr txBox="1">
            <a:spLocks noChangeArrowheads="1"/>
          </p:cNvSpPr>
          <p:nvPr/>
        </p:nvSpPr>
        <p:spPr bwMode="auto">
          <a:xfrm>
            <a:off x="6588125" y="1865313"/>
            <a:ext cx="1223963" cy="396875"/>
          </a:xfrm>
          <a:prstGeom prst="rect">
            <a:avLst/>
          </a:prstGeom>
          <a:noFill/>
          <a:ln w="9525">
            <a:noFill/>
            <a:miter lim="800000"/>
            <a:headEnd/>
            <a:tailEnd/>
          </a:ln>
        </p:spPr>
        <p:txBody>
          <a:bodyPr>
            <a:spAutoFit/>
          </a:bodyPr>
          <a:lstStyle/>
          <a:p>
            <a:pPr>
              <a:spcBef>
                <a:spcPct val="50000"/>
              </a:spcBef>
            </a:pPr>
            <a:r>
              <a:rPr lang="es-ES" sz="2000"/>
              <a:t>Abiertos</a:t>
            </a:r>
          </a:p>
        </p:txBody>
      </p:sp>
      <p:sp>
        <p:nvSpPr>
          <p:cNvPr id="22539" name="Line 15"/>
          <p:cNvSpPr>
            <a:spLocks noChangeShapeType="1"/>
          </p:cNvSpPr>
          <p:nvPr/>
        </p:nvSpPr>
        <p:spPr bwMode="auto">
          <a:xfrm>
            <a:off x="4572000" y="785813"/>
            <a:ext cx="0" cy="1798637"/>
          </a:xfrm>
          <a:prstGeom prst="line">
            <a:avLst/>
          </a:prstGeom>
          <a:noFill/>
          <a:ln w="31750">
            <a:solidFill>
              <a:srgbClr val="808000"/>
            </a:solidFill>
            <a:round/>
            <a:headEnd/>
            <a:tailEnd/>
          </a:ln>
        </p:spPr>
        <p:txBody>
          <a:bodyPr/>
          <a:lstStyle/>
          <a:p>
            <a:endParaRPr lang="es-ES"/>
          </a:p>
        </p:txBody>
      </p:sp>
      <p:sp>
        <p:nvSpPr>
          <p:cNvPr id="22540" name="Line 16"/>
          <p:cNvSpPr>
            <a:spLocks noChangeShapeType="1"/>
          </p:cNvSpPr>
          <p:nvPr/>
        </p:nvSpPr>
        <p:spPr bwMode="auto">
          <a:xfrm>
            <a:off x="539750" y="3286125"/>
            <a:ext cx="7777163" cy="0"/>
          </a:xfrm>
          <a:prstGeom prst="line">
            <a:avLst/>
          </a:prstGeom>
          <a:noFill/>
          <a:ln w="31750">
            <a:solidFill>
              <a:srgbClr val="808000"/>
            </a:solidFill>
            <a:round/>
            <a:headEnd/>
            <a:tailEnd/>
          </a:ln>
        </p:spPr>
        <p:txBody>
          <a:bodyPr/>
          <a:lstStyle/>
          <a:p>
            <a:endParaRPr lang="es-ES"/>
          </a:p>
        </p:txBody>
      </p:sp>
      <p:sp>
        <p:nvSpPr>
          <p:cNvPr id="22541" name="Text Box 17"/>
          <p:cNvSpPr txBox="1">
            <a:spLocks noChangeArrowheads="1"/>
          </p:cNvSpPr>
          <p:nvPr/>
        </p:nvSpPr>
        <p:spPr bwMode="auto">
          <a:xfrm>
            <a:off x="755650" y="3644900"/>
            <a:ext cx="5040313"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SISTEMAS FÍSICOS O CONCRETOS</a:t>
            </a:r>
            <a:r>
              <a:rPr lang="es-ES" sz="2000" b="1"/>
              <a:t>:</a:t>
            </a:r>
          </a:p>
        </p:txBody>
      </p:sp>
      <p:sp>
        <p:nvSpPr>
          <p:cNvPr id="22542" name="Text Box 18"/>
          <p:cNvSpPr txBox="1">
            <a:spLocks noChangeArrowheads="1"/>
          </p:cNvSpPr>
          <p:nvPr/>
        </p:nvSpPr>
        <p:spPr bwMode="auto">
          <a:xfrm>
            <a:off x="898525" y="5175250"/>
            <a:ext cx="3744913"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SISTEMAS ABSTRACTOS</a:t>
            </a:r>
            <a:r>
              <a:rPr lang="es-ES" sz="2000" b="1"/>
              <a:t>:</a:t>
            </a:r>
          </a:p>
        </p:txBody>
      </p:sp>
      <p:sp>
        <p:nvSpPr>
          <p:cNvPr id="22543" name="Text Box 19"/>
          <p:cNvSpPr txBox="1">
            <a:spLocks noChangeArrowheads="1"/>
          </p:cNvSpPr>
          <p:nvPr/>
        </p:nvSpPr>
        <p:spPr bwMode="auto">
          <a:xfrm>
            <a:off x="1619250" y="4365625"/>
            <a:ext cx="3959225" cy="396875"/>
          </a:xfrm>
          <a:prstGeom prst="rect">
            <a:avLst/>
          </a:prstGeom>
          <a:noFill/>
          <a:ln w="9525">
            <a:noFill/>
            <a:miter lim="800000"/>
            <a:headEnd/>
            <a:tailEnd/>
          </a:ln>
        </p:spPr>
        <p:txBody>
          <a:bodyPr>
            <a:spAutoFit/>
          </a:bodyPr>
          <a:lstStyle/>
          <a:p>
            <a:pPr>
              <a:spcBef>
                <a:spcPct val="50000"/>
              </a:spcBef>
            </a:pPr>
            <a:r>
              <a:rPr lang="es-ES" sz="2000"/>
              <a:t>Equipos, maquinaria, objetos.</a:t>
            </a:r>
          </a:p>
        </p:txBody>
      </p:sp>
      <p:sp>
        <p:nvSpPr>
          <p:cNvPr id="22544" name="Text Box 20"/>
          <p:cNvSpPr txBox="1">
            <a:spLocks noChangeArrowheads="1"/>
          </p:cNvSpPr>
          <p:nvPr/>
        </p:nvSpPr>
        <p:spPr bwMode="auto">
          <a:xfrm>
            <a:off x="1547813" y="5805488"/>
            <a:ext cx="4032250" cy="366712"/>
          </a:xfrm>
          <a:prstGeom prst="rect">
            <a:avLst/>
          </a:prstGeom>
          <a:noFill/>
          <a:ln w="9525">
            <a:noFill/>
            <a:miter lim="800000"/>
            <a:headEnd/>
            <a:tailEnd/>
          </a:ln>
        </p:spPr>
        <p:txBody>
          <a:bodyPr>
            <a:spAutoFit/>
          </a:bodyPr>
          <a:lstStyle/>
          <a:p>
            <a:pPr>
              <a:spcBef>
                <a:spcPct val="50000"/>
              </a:spcBef>
            </a:pPr>
            <a:r>
              <a:rPr lang="es-ES"/>
              <a:t>Conceptos, planes, hipótesis, ideas.</a:t>
            </a:r>
          </a:p>
        </p:txBody>
      </p:sp>
      <p:sp>
        <p:nvSpPr>
          <p:cNvPr id="22545" name="Text Box 21"/>
          <p:cNvSpPr txBox="1">
            <a:spLocks noChangeArrowheads="1"/>
          </p:cNvSpPr>
          <p:nvPr/>
        </p:nvSpPr>
        <p:spPr bwMode="auto">
          <a:xfrm>
            <a:off x="6877050" y="3857625"/>
            <a:ext cx="1296988" cy="396875"/>
          </a:xfrm>
          <a:prstGeom prst="rect">
            <a:avLst/>
          </a:prstGeom>
          <a:noFill/>
          <a:ln w="9525">
            <a:noFill/>
            <a:miter lim="800000"/>
            <a:headEnd/>
            <a:tailEnd/>
          </a:ln>
        </p:spPr>
        <p:txBody>
          <a:bodyPr>
            <a:spAutoFit/>
          </a:bodyPr>
          <a:lstStyle/>
          <a:p>
            <a:pPr>
              <a:spcBef>
                <a:spcPct val="50000"/>
              </a:spcBef>
            </a:pPr>
            <a:r>
              <a:rPr lang="es-ES" sz="2000"/>
              <a:t>Hardware</a:t>
            </a:r>
          </a:p>
        </p:txBody>
      </p:sp>
      <p:sp>
        <p:nvSpPr>
          <p:cNvPr id="22546" name="Text Box 22"/>
          <p:cNvSpPr txBox="1">
            <a:spLocks noChangeArrowheads="1"/>
          </p:cNvSpPr>
          <p:nvPr/>
        </p:nvSpPr>
        <p:spPr bwMode="auto">
          <a:xfrm>
            <a:off x="6919913" y="5357813"/>
            <a:ext cx="1223962" cy="396875"/>
          </a:xfrm>
          <a:prstGeom prst="rect">
            <a:avLst/>
          </a:prstGeom>
          <a:noFill/>
          <a:ln w="9525">
            <a:noFill/>
            <a:miter lim="800000"/>
            <a:headEnd/>
            <a:tailEnd/>
          </a:ln>
        </p:spPr>
        <p:txBody>
          <a:bodyPr>
            <a:spAutoFit/>
          </a:bodyPr>
          <a:lstStyle/>
          <a:p>
            <a:pPr>
              <a:spcBef>
                <a:spcPct val="50000"/>
              </a:spcBef>
            </a:pPr>
            <a:r>
              <a:rPr lang="es-ES" sz="2000"/>
              <a:t>Software</a:t>
            </a:r>
          </a:p>
        </p:txBody>
      </p:sp>
      <p:pic>
        <p:nvPicPr>
          <p:cNvPr id="22547" name="Picture 23" descr="1"/>
          <p:cNvPicPr>
            <a:picLocks noChangeAspect="1" noChangeArrowheads="1"/>
          </p:cNvPicPr>
          <p:nvPr/>
        </p:nvPicPr>
        <p:blipFill>
          <a:blip r:embed="rId2" cstate="print"/>
          <a:srcRect/>
          <a:stretch>
            <a:fillRect/>
          </a:stretch>
        </p:blipFill>
        <p:spPr bwMode="auto">
          <a:xfrm>
            <a:off x="5715000" y="3429000"/>
            <a:ext cx="1141413" cy="1277938"/>
          </a:xfrm>
          <a:prstGeom prst="rect">
            <a:avLst/>
          </a:prstGeom>
          <a:noFill/>
          <a:ln w="9525">
            <a:noFill/>
            <a:miter lim="800000"/>
            <a:headEnd/>
            <a:tailEnd/>
          </a:ln>
        </p:spPr>
      </p:pic>
      <p:pic>
        <p:nvPicPr>
          <p:cNvPr id="22548" name="Picture 24" descr="sistema2"/>
          <p:cNvPicPr>
            <a:picLocks noChangeAspect="1" noChangeArrowheads="1"/>
          </p:cNvPicPr>
          <p:nvPr/>
        </p:nvPicPr>
        <p:blipFill>
          <a:blip r:embed="rId3" cstate="print"/>
          <a:srcRect/>
          <a:stretch>
            <a:fillRect/>
          </a:stretch>
        </p:blipFill>
        <p:spPr bwMode="auto">
          <a:xfrm>
            <a:off x="5495925" y="5014913"/>
            <a:ext cx="1362075"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900113" y="333375"/>
            <a:ext cx="3095625" cy="396875"/>
          </a:xfrm>
          <a:prstGeom prst="rect">
            <a:avLst/>
          </a:prstGeom>
          <a:noFill/>
          <a:ln w="9525">
            <a:noFill/>
            <a:miter lim="800000"/>
            <a:headEnd/>
            <a:tailEnd/>
          </a:ln>
        </p:spPr>
        <p:txBody>
          <a:bodyPr>
            <a:spAutoFit/>
          </a:bodyPr>
          <a:lstStyle/>
          <a:p>
            <a:pPr>
              <a:spcBef>
                <a:spcPct val="50000"/>
              </a:spcBef>
            </a:pPr>
            <a:r>
              <a:rPr lang="es-ES" sz="2000" b="1" u="sng"/>
              <a:t>SISTEMAS CERRADOS</a:t>
            </a:r>
            <a:endParaRPr lang="es-ES" sz="2000" b="1"/>
          </a:p>
        </p:txBody>
      </p:sp>
      <p:sp>
        <p:nvSpPr>
          <p:cNvPr id="23555" name="Text Box 5"/>
          <p:cNvSpPr txBox="1">
            <a:spLocks noChangeArrowheads="1"/>
          </p:cNvSpPr>
          <p:nvPr/>
        </p:nvSpPr>
        <p:spPr bwMode="auto">
          <a:xfrm>
            <a:off x="5651500" y="333375"/>
            <a:ext cx="2879725" cy="396875"/>
          </a:xfrm>
          <a:prstGeom prst="rect">
            <a:avLst/>
          </a:prstGeom>
          <a:noFill/>
          <a:ln w="9525">
            <a:noFill/>
            <a:miter lim="800000"/>
            <a:headEnd/>
            <a:tailEnd/>
          </a:ln>
        </p:spPr>
        <p:txBody>
          <a:bodyPr>
            <a:spAutoFit/>
          </a:bodyPr>
          <a:lstStyle/>
          <a:p>
            <a:pPr>
              <a:spcBef>
                <a:spcPct val="50000"/>
              </a:spcBef>
            </a:pPr>
            <a:r>
              <a:rPr lang="es-ES" sz="2000" b="1" u="sng"/>
              <a:t>SISTEMAS ABIERTOS</a:t>
            </a:r>
            <a:endParaRPr lang="es-ES" sz="2000" b="1"/>
          </a:p>
        </p:txBody>
      </p:sp>
      <p:sp>
        <p:nvSpPr>
          <p:cNvPr id="23556" name="Text Box 6"/>
          <p:cNvSpPr txBox="1">
            <a:spLocks noChangeArrowheads="1"/>
          </p:cNvSpPr>
          <p:nvPr/>
        </p:nvSpPr>
        <p:spPr bwMode="auto">
          <a:xfrm>
            <a:off x="539750" y="981075"/>
            <a:ext cx="3744913" cy="641350"/>
          </a:xfrm>
          <a:prstGeom prst="rect">
            <a:avLst/>
          </a:prstGeom>
          <a:noFill/>
          <a:ln w="9525">
            <a:noFill/>
            <a:miter lim="800000"/>
            <a:headEnd/>
            <a:tailEnd/>
          </a:ln>
        </p:spPr>
        <p:txBody>
          <a:bodyPr>
            <a:spAutoFit/>
          </a:bodyPr>
          <a:lstStyle/>
          <a:p>
            <a:pPr algn="just">
              <a:spcBef>
                <a:spcPct val="50000"/>
              </a:spcBef>
            </a:pPr>
            <a:r>
              <a:rPr lang="es-ES"/>
              <a:t>* No presentan intercambio con el medio ambiente que los rodea.</a:t>
            </a:r>
          </a:p>
        </p:txBody>
      </p:sp>
      <p:sp>
        <p:nvSpPr>
          <p:cNvPr id="23557" name="Text Box 7"/>
          <p:cNvSpPr txBox="1">
            <a:spLocks noChangeArrowheads="1"/>
          </p:cNvSpPr>
          <p:nvPr/>
        </p:nvSpPr>
        <p:spPr bwMode="auto">
          <a:xfrm>
            <a:off x="539750" y="2225675"/>
            <a:ext cx="3743325" cy="915988"/>
          </a:xfrm>
          <a:prstGeom prst="rect">
            <a:avLst/>
          </a:prstGeom>
          <a:noFill/>
          <a:ln w="9525">
            <a:noFill/>
            <a:miter lim="800000"/>
            <a:headEnd/>
            <a:tailEnd/>
          </a:ln>
        </p:spPr>
        <p:txBody>
          <a:bodyPr>
            <a:spAutoFit/>
          </a:bodyPr>
          <a:lstStyle/>
          <a:p>
            <a:pPr algn="just">
              <a:spcBef>
                <a:spcPct val="50000"/>
              </a:spcBef>
            </a:pPr>
            <a:r>
              <a:rPr lang="es-ES">
                <a:solidFill>
                  <a:srgbClr val="990000"/>
                </a:solidFill>
              </a:rPr>
              <a:t>* Opera con muy pequeño intercambio de energía y materia con el ambiente. </a:t>
            </a:r>
          </a:p>
        </p:txBody>
      </p:sp>
      <p:sp>
        <p:nvSpPr>
          <p:cNvPr id="23558" name="Text Box 8"/>
          <p:cNvSpPr txBox="1">
            <a:spLocks noChangeArrowheads="1"/>
          </p:cNvSpPr>
          <p:nvPr/>
        </p:nvSpPr>
        <p:spPr bwMode="auto">
          <a:xfrm>
            <a:off x="539750" y="3579813"/>
            <a:ext cx="3744913" cy="641350"/>
          </a:xfrm>
          <a:prstGeom prst="rect">
            <a:avLst/>
          </a:prstGeom>
          <a:noFill/>
          <a:ln w="9525">
            <a:noFill/>
            <a:miter lim="800000"/>
            <a:headEnd/>
            <a:tailEnd/>
          </a:ln>
        </p:spPr>
        <p:txBody>
          <a:bodyPr>
            <a:spAutoFit/>
          </a:bodyPr>
          <a:lstStyle/>
          <a:p>
            <a:pPr algn="just">
              <a:spcBef>
                <a:spcPct val="50000"/>
              </a:spcBef>
            </a:pPr>
            <a:r>
              <a:rPr lang="es-ES"/>
              <a:t>* Son herméticos a cualquier influencia ambiental. </a:t>
            </a:r>
          </a:p>
        </p:txBody>
      </p:sp>
      <p:sp>
        <p:nvSpPr>
          <p:cNvPr id="23559" name="Text Box 9"/>
          <p:cNvSpPr txBox="1">
            <a:spLocks noChangeArrowheads="1"/>
          </p:cNvSpPr>
          <p:nvPr/>
        </p:nvSpPr>
        <p:spPr bwMode="auto">
          <a:xfrm>
            <a:off x="539750" y="4573588"/>
            <a:ext cx="3600450" cy="641350"/>
          </a:xfrm>
          <a:prstGeom prst="rect">
            <a:avLst/>
          </a:prstGeom>
          <a:noFill/>
          <a:ln w="9525">
            <a:noFill/>
            <a:miter lim="800000"/>
            <a:headEnd/>
            <a:tailEnd/>
          </a:ln>
        </p:spPr>
        <p:txBody>
          <a:bodyPr>
            <a:spAutoFit/>
          </a:bodyPr>
          <a:lstStyle/>
          <a:p>
            <a:pPr algn="just">
              <a:spcBef>
                <a:spcPct val="50000"/>
              </a:spcBef>
            </a:pPr>
            <a:r>
              <a:rPr lang="es-ES">
                <a:solidFill>
                  <a:srgbClr val="990000"/>
                </a:solidFill>
              </a:rPr>
              <a:t>* Su comportamiento es determinístico y programado </a:t>
            </a:r>
          </a:p>
        </p:txBody>
      </p:sp>
      <p:sp>
        <p:nvSpPr>
          <p:cNvPr id="23560" name="Text Box 10"/>
          <p:cNvSpPr txBox="1">
            <a:spLocks noChangeArrowheads="1"/>
          </p:cNvSpPr>
          <p:nvPr/>
        </p:nvSpPr>
        <p:spPr bwMode="auto">
          <a:xfrm>
            <a:off x="4932363" y="981075"/>
            <a:ext cx="3817937" cy="915988"/>
          </a:xfrm>
          <a:prstGeom prst="rect">
            <a:avLst/>
          </a:prstGeom>
          <a:noFill/>
          <a:ln w="9525">
            <a:noFill/>
            <a:miter lim="800000"/>
            <a:headEnd/>
            <a:tailEnd/>
          </a:ln>
        </p:spPr>
        <p:txBody>
          <a:bodyPr>
            <a:spAutoFit/>
          </a:bodyPr>
          <a:lstStyle/>
          <a:p>
            <a:pPr algn="just">
              <a:spcBef>
                <a:spcPct val="50000"/>
              </a:spcBef>
            </a:pPr>
            <a:r>
              <a:rPr lang="es-ES"/>
              <a:t>* Presentan intercambio con el ambiente, a través de entradas y salidas. </a:t>
            </a:r>
          </a:p>
        </p:txBody>
      </p:sp>
      <p:sp>
        <p:nvSpPr>
          <p:cNvPr id="23561" name="Text Box 11"/>
          <p:cNvSpPr txBox="1">
            <a:spLocks noChangeArrowheads="1"/>
          </p:cNvSpPr>
          <p:nvPr/>
        </p:nvSpPr>
        <p:spPr bwMode="auto">
          <a:xfrm>
            <a:off x="4932363" y="2298700"/>
            <a:ext cx="3816350" cy="641350"/>
          </a:xfrm>
          <a:prstGeom prst="rect">
            <a:avLst/>
          </a:prstGeom>
          <a:noFill/>
          <a:ln w="9525">
            <a:noFill/>
            <a:miter lim="800000"/>
            <a:headEnd/>
            <a:tailEnd/>
          </a:ln>
        </p:spPr>
        <p:txBody>
          <a:bodyPr>
            <a:spAutoFit/>
          </a:bodyPr>
          <a:lstStyle/>
          <a:p>
            <a:pPr algn="just">
              <a:spcBef>
                <a:spcPct val="50000"/>
              </a:spcBef>
            </a:pPr>
            <a:r>
              <a:rPr lang="es-ES">
                <a:solidFill>
                  <a:srgbClr val="990000"/>
                </a:solidFill>
              </a:rPr>
              <a:t>* Intercambian energía y materia con el ambiente .</a:t>
            </a:r>
          </a:p>
        </p:txBody>
      </p:sp>
      <p:sp>
        <p:nvSpPr>
          <p:cNvPr id="23562" name="Text Box 12"/>
          <p:cNvSpPr txBox="1">
            <a:spLocks noChangeArrowheads="1"/>
          </p:cNvSpPr>
          <p:nvPr/>
        </p:nvSpPr>
        <p:spPr bwMode="auto">
          <a:xfrm>
            <a:off x="4932363" y="3652838"/>
            <a:ext cx="3095625" cy="366712"/>
          </a:xfrm>
          <a:prstGeom prst="rect">
            <a:avLst/>
          </a:prstGeom>
          <a:noFill/>
          <a:ln w="9525">
            <a:noFill/>
            <a:miter lim="800000"/>
            <a:headEnd/>
            <a:tailEnd/>
          </a:ln>
        </p:spPr>
        <p:txBody>
          <a:bodyPr>
            <a:spAutoFit/>
          </a:bodyPr>
          <a:lstStyle/>
          <a:p>
            <a:pPr algn="just">
              <a:spcBef>
                <a:spcPct val="50000"/>
              </a:spcBef>
            </a:pPr>
            <a:r>
              <a:rPr lang="es-ES"/>
              <a:t>* No pueden vivir aislados. </a:t>
            </a:r>
          </a:p>
        </p:txBody>
      </p:sp>
      <p:sp>
        <p:nvSpPr>
          <p:cNvPr id="23563" name="Text Box 13"/>
          <p:cNvSpPr txBox="1">
            <a:spLocks noChangeArrowheads="1"/>
          </p:cNvSpPr>
          <p:nvPr/>
        </p:nvSpPr>
        <p:spPr bwMode="auto">
          <a:xfrm>
            <a:off x="4932363" y="4572000"/>
            <a:ext cx="3817937" cy="366713"/>
          </a:xfrm>
          <a:prstGeom prst="rect">
            <a:avLst/>
          </a:prstGeom>
          <a:noFill/>
          <a:ln w="9525">
            <a:noFill/>
            <a:miter lim="800000"/>
            <a:headEnd/>
            <a:tailEnd/>
          </a:ln>
        </p:spPr>
        <p:txBody>
          <a:bodyPr>
            <a:spAutoFit/>
          </a:bodyPr>
          <a:lstStyle/>
          <a:p>
            <a:pPr algn="just">
              <a:spcBef>
                <a:spcPct val="50000"/>
              </a:spcBef>
            </a:pPr>
            <a:r>
              <a:rPr lang="es-ES">
                <a:solidFill>
                  <a:srgbClr val="990000"/>
                </a:solidFill>
              </a:rPr>
              <a:t>* Son adaptativos para sobrevivir. </a:t>
            </a:r>
          </a:p>
        </p:txBody>
      </p:sp>
      <p:sp>
        <p:nvSpPr>
          <p:cNvPr id="23564" name="Line 14"/>
          <p:cNvSpPr>
            <a:spLocks noChangeShapeType="1"/>
          </p:cNvSpPr>
          <p:nvPr/>
        </p:nvSpPr>
        <p:spPr bwMode="auto">
          <a:xfrm>
            <a:off x="755650" y="2060575"/>
            <a:ext cx="7777163" cy="0"/>
          </a:xfrm>
          <a:prstGeom prst="line">
            <a:avLst/>
          </a:prstGeom>
          <a:noFill/>
          <a:ln w="31750">
            <a:solidFill>
              <a:srgbClr val="808000"/>
            </a:solidFill>
            <a:round/>
            <a:headEnd/>
            <a:tailEnd/>
          </a:ln>
        </p:spPr>
        <p:txBody>
          <a:bodyPr/>
          <a:lstStyle/>
          <a:p>
            <a:endParaRPr lang="es-ES"/>
          </a:p>
        </p:txBody>
      </p:sp>
      <p:sp>
        <p:nvSpPr>
          <p:cNvPr id="23565" name="Line 15"/>
          <p:cNvSpPr>
            <a:spLocks noChangeShapeType="1"/>
          </p:cNvSpPr>
          <p:nvPr/>
        </p:nvSpPr>
        <p:spPr bwMode="auto">
          <a:xfrm>
            <a:off x="755650" y="3429000"/>
            <a:ext cx="7777163" cy="0"/>
          </a:xfrm>
          <a:prstGeom prst="line">
            <a:avLst/>
          </a:prstGeom>
          <a:noFill/>
          <a:ln w="31750">
            <a:solidFill>
              <a:srgbClr val="808000"/>
            </a:solidFill>
            <a:round/>
            <a:headEnd/>
            <a:tailEnd/>
          </a:ln>
        </p:spPr>
        <p:txBody>
          <a:bodyPr/>
          <a:lstStyle/>
          <a:p>
            <a:endParaRPr lang="es-ES"/>
          </a:p>
        </p:txBody>
      </p:sp>
      <p:sp>
        <p:nvSpPr>
          <p:cNvPr id="23566" name="Line 16"/>
          <p:cNvSpPr>
            <a:spLocks noChangeShapeType="1"/>
          </p:cNvSpPr>
          <p:nvPr/>
        </p:nvSpPr>
        <p:spPr bwMode="auto">
          <a:xfrm>
            <a:off x="755650" y="4437063"/>
            <a:ext cx="7777163" cy="0"/>
          </a:xfrm>
          <a:prstGeom prst="line">
            <a:avLst/>
          </a:prstGeom>
          <a:noFill/>
          <a:ln w="31750">
            <a:solidFill>
              <a:srgbClr val="808000"/>
            </a:solidFill>
            <a:round/>
            <a:headEnd/>
            <a:tailEnd/>
          </a:ln>
        </p:spPr>
        <p:txBody>
          <a:bodyPr/>
          <a:lstStyle/>
          <a:p>
            <a:endParaRPr lang="es-ES"/>
          </a:p>
        </p:txBody>
      </p:sp>
      <p:pic>
        <p:nvPicPr>
          <p:cNvPr id="23567" name="Picture 18" descr="roner_compact"/>
          <p:cNvPicPr>
            <a:picLocks noChangeAspect="1" noChangeArrowheads="1"/>
          </p:cNvPicPr>
          <p:nvPr/>
        </p:nvPicPr>
        <p:blipFill>
          <a:blip r:embed="rId2" cstate="print"/>
          <a:srcRect b="25182"/>
          <a:stretch>
            <a:fillRect/>
          </a:stretch>
        </p:blipFill>
        <p:spPr bwMode="auto">
          <a:xfrm>
            <a:off x="989013" y="5214938"/>
            <a:ext cx="1368425" cy="1095375"/>
          </a:xfrm>
          <a:prstGeom prst="rect">
            <a:avLst/>
          </a:prstGeom>
          <a:noFill/>
          <a:ln w="9525">
            <a:noFill/>
            <a:miter lim="800000"/>
            <a:headEnd/>
            <a:tailEnd/>
          </a:ln>
        </p:spPr>
      </p:pic>
      <p:pic>
        <p:nvPicPr>
          <p:cNvPr id="23568" name="Picture 19" descr="reloj"/>
          <p:cNvPicPr>
            <a:picLocks noChangeAspect="1" noChangeArrowheads="1"/>
          </p:cNvPicPr>
          <p:nvPr/>
        </p:nvPicPr>
        <p:blipFill>
          <a:blip r:embed="rId3" cstate="print"/>
          <a:srcRect/>
          <a:stretch>
            <a:fillRect/>
          </a:stretch>
        </p:blipFill>
        <p:spPr bwMode="auto">
          <a:xfrm>
            <a:off x="2786063" y="5319713"/>
            <a:ext cx="1119187" cy="966787"/>
          </a:xfrm>
          <a:prstGeom prst="rect">
            <a:avLst/>
          </a:prstGeom>
          <a:noFill/>
          <a:ln w="9525">
            <a:noFill/>
            <a:miter lim="800000"/>
            <a:headEnd/>
            <a:tailEnd/>
          </a:ln>
        </p:spPr>
      </p:pic>
      <p:sp>
        <p:nvSpPr>
          <p:cNvPr id="23569" name="Line 20"/>
          <p:cNvSpPr>
            <a:spLocks noChangeShapeType="1"/>
          </p:cNvSpPr>
          <p:nvPr/>
        </p:nvSpPr>
        <p:spPr bwMode="auto">
          <a:xfrm>
            <a:off x="4643438" y="1196975"/>
            <a:ext cx="0" cy="3744913"/>
          </a:xfrm>
          <a:prstGeom prst="line">
            <a:avLst/>
          </a:prstGeom>
          <a:noFill/>
          <a:ln w="31750">
            <a:solidFill>
              <a:srgbClr val="808000"/>
            </a:solidFill>
            <a:round/>
            <a:headEnd/>
            <a:tailEnd/>
          </a:ln>
        </p:spPr>
        <p:txBody>
          <a:bodyPr/>
          <a:lstStyle/>
          <a:p>
            <a:endParaRPr lang="es-ES"/>
          </a:p>
        </p:txBody>
      </p:sp>
      <p:pic>
        <p:nvPicPr>
          <p:cNvPr id="23570" name="Picture 21" descr="sociedad_r2_c3"/>
          <p:cNvPicPr>
            <a:picLocks noChangeAspect="1" noChangeArrowheads="1"/>
          </p:cNvPicPr>
          <p:nvPr/>
        </p:nvPicPr>
        <p:blipFill>
          <a:blip r:embed="rId4" cstate="print"/>
          <a:srcRect/>
          <a:stretch>
            <a:fillRect/>
          </a:stretch>
        </p:blipFill>
        <p:spPr bwMode="auto">
          <a:xfrm>
            <a:off x="5076825" y="4929188"/>
            <a:ext cx="1495425" cy="1428750"/>
          </a:xfrm>
          <a:prstGeom prst="rect">
            <a:avLst/>
          </a:prstGeom>
          <a:noFill/>
          <a:ln w="9525">
            <a:noFill/>
            <a:miter lim="800000"/>
            <a:headEnd/>
            <a:tailEnd/>
          </a:ln>
        </p:spPr>
      </p:pic>
      <p:pic>
        <p:nvPicPr>
          <p:cNvPr id="23571" name="Picture 22" descr="organizacion"/>
          <p:cNvPicPr>
            <a:picLocks noChangeAspect="1" noChangeArrowheads="1"/>
          </p:cNvPicPr>
          <p:nvPr/>
        </p:nvPicPr>
        <p:blipFill>
          <a:blip r:embed="rId5" cstate="print"/>
          <a:srcRect/>
          <a:stretch>
            <a:fillRect/>
          </a:stretch>
        </p:blipFill>
        <p:spPr bwMode="auto">
          <a:xfrm>
            <a:off x="7019925" y="4929188"/>
            <a:ext cx="1338263" cy="133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chemeClr val="tx2"/>
                </a:solidFill>
              </a:rPr>
              <a:t>Contentidos</a:t>
            </a:r>
          </a:p>
        </p:txBody>
      </p:sp>
      <p:grpSp>
        <p:nvGrpSpPr>
          <p:cNvPr id="6147" name="Group 83"/>
          <p:cNvGrpSpPr>
            <a:grpSpLocks/>
          </p:cNvGrpSpPr>
          <p:nvPr/>
        </p:nvGrpSpPr>
        <p:grpSpPr bwMode="auto">
          <a:xfrm>
            <a:off x="2133600" y="1628775"/>
            <a:ext cx="4724400" cy="685800"/>
            <a:chOff x="1296" y="1824"/>
            <a:chExt cx="2976" cy="432"/>
          </a:xfrm>
        </p:grpSpPr>
        <p:sp>
          <p:nvSpPr>
            <p:cNvPr id="90196" name="AutoShape 84"/>
            <p:cNvSpPr>
              <a:spLocks noChangeArrowheads="1"/>
            </p:cNvSpPr>
            <p:nvPr/>
          </p:nvSpPr>
          <p:spPr bwMode="gray">
            <a:xfrm>
              <a:off x="1536" y="1899"/>
              <a:ext cx="2736" cy="288"/>
            </a:xfrm>
            <a:prstGeom prst="roundRect">
              <a:avLst>
                <a:gd name="adj" fmla="val 16667"/>
              </a:avLst>
            </a:prstGeom>
            <a:solidFill>
              <a:schemeClr val="tx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s-ES"/>
            </a:p>
          </p:txBody>
        </p:sp>
        <p:sp>
          <p:nvSpPr>
            <p:cNvPr id="90197" name="AutoShape 85"/>
            <p:cNvSpPr>
              <a:spLocks noChangeArrowheads="1"/>
            </p:cNvSpPr>
            <p:nvPr/>
          </p:nvSpPr>
          <p:spPr bwMode="gray">
            <a:xfrm>
              <a:off x="1296" y="1824"/>
              <a:ext cx="432" cy="432"/>
            </a:xfrm>
            <a:prstGeom prst="diamond">
              <a:avLst/>
            </a:prstGeom>
            <a:solidFill>
              <a:schemeClr val="tx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s-ES"/>
            </a:p>
          </p:txBody>
        </p:sp>
        <p:sp>
          <p:nvSpPr>
            <p:cNvPr id="6165" name="Text Box 86"/>
            <p:cNvSpPr txBox="1">
              <a:spLocks noChangeArrowheads="1"/>
            </p:cNvSpPr>
            <p:nvPr/>
          </p:nvSpPr>
          <p:spPr bwMode="gray">
            <a:xfrm>
              <a:off x="1680" y="1934"/>
              <a:ext cx="2160" cy="231"/>
            </a:xfrm>
            <a:prstGeom prst="rect">
              <a:avLst/>
            </a:prstGeom>
            <a:noFill/>
            <a:ln w="9525" algn="ctr">
              <a:noFill/>
              <a:miter lim="800000"/>
              <a:headEnd/>
              <a:tailEnd/>
            </a:ln>
          </p:spPr>
          <p:txBody>
            <a:bodyPr>
              <a:spAutoFit/>
            </a:bodyPr>
            <a:lstStyle/>
            <a:p>
              <a:pPr marL="342900" indent="-342900" algn="ctr" eaLnBrk="0" hangingPunct="0"/>
              <a:r>
                <a:rPr lang="es-ES" b="1">
                  <a:solidFill>
                    <a:schemeClr val="bg1"/>
                  </a:solidFill>
                </a:rPr>
                <a:t>Introducción</a:t>
              </a:r>
              <a:endParaRPr lang="en-US" b="1">
                <a:solidFill>
                  <a:schemeClr val="bg1"/>
                </a:solidFill>
              </a:endParaRPr>
            </a:p>
          </p:txBody>
        </p:sp>
        <p:sp>
          <p:nvSpPr>
            <p:cNvPr id="6166" name="Text Box 87"/>
            <p:cNvSpPr txBox="1">
              <a:spLocks noChangeArrowheads="1"/>
            </p:cNvSpPr>
            <p:nvPr/>
          </p:nvSpPr>
          <p:spPr bwMode="gray">
            <a:xfrm>
              <a:off x="1393" y="1886"/>
              <a:ext cx="223" cy="288"/>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rPr>
                <a:t>1</a:t>
              </a:r>
            </a:p>
          </p:txBody>
        </p:sp>
      </p:grpSp>
      <p:grpSp>
        <p:nvGrpSpPr>
          <p:cNvPr id="6148" name="Group 88"/>
          <p:cNvGrpSpPr>
            <a:grpSpLocks/>
          </p:cNvGrpSpPr>
          <p:nvPr/>
        </p:nvGrpSpPr>
        <p:grpSpPr bwMode="auto">
          <a:xfrm>
            <a:off x="2133600" y="2466975"/>
            <a:ext cx="4724400" cy="685800"/>
            <a:chOff x="1296" y="1824"/>
            <a:chExt cx="2976" cy="432"/>
          </a:xfrm>
        </p:grpSpPr>
        <p:sp>
          <p:nvSpPr>
            <p:cNvPr id="90201" name="AutoShape 89"/>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s-ES"/>
            </a:p>
          </p:txBody>
        </p:sp>
        <p:sp>
          <p:nvSpPr>
            <p:cNvPr id="90202" name="AutoShape 90"/>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s-ES"/>
            </a:p>
          </p:txBody>
        </p:sp>
        <p:sp>
          <p:nvSpPr>
            <p:cNvPr id="6161" name="Text Box 91"/>
            <p:cNvSpPr txBox="1">
              <a:spLocks noChangeArrowheads="1"/>
            </p:cNvSpPr>
            <p:nvPr/>
          </p:nvSpPr>
          <p:spPr bwMode="gray">
            <a:xfrm>
              <a:off x="1680" y="1934"/>
              <a:ext cx="2160" cy="231"/>
            </a:xfrm>
            <a:prstGeom prst="rect">
              <a:avLst/>
            </a:prstGeom>
            <a:noFill/>
            <a:ln w="9525" algn="ctr">
              <a:noFill/>
              <a:miter lim="800000"/>
              <a:headEnd/>
              <a:tailEnd/>
            </a:ln>
          </p:spPr>
          <p:txBody>
            <a:bodyPr>
              <a:spAutoFit/>
            </a:bodyPr>
            <a:lstStyle/>
            <a:p>
              <a:pPr algn="ctr" eaLnBrk="0" hangingPunct="0"/>
              <a:r>
                <a:rPr lang="es-ES" b="1">
                  <a:solidFill>
                    <a:schemeClr val="bg1"/>
                  </a:solidFill>
                </a:rPr>
                <a:t>Antecedentes</a:t>
              </a:r>
              <a:endParaRPr lang="en-US" b="1">
                <a:solidFill>
                  <a:schemeClr val="bg1"/>
                </a:solidFill>
              </a:endParaRPr>
            </a:p>
          </p:txBody>
        </p:sp>
        <p:sp>
          <p:nvSpPr>
            <p:cNvPr id="6162" name="Text Box 92"/>
            <p:cNvSpPr txBox="1">
              <a:spLocks noChangeArrowheads="1"/>
            </p:cNvSpPr>
            <p:nvPr/>
          </p:nvSpPr>
          <p:spPr bwMode="gray">
            <a:xfrm>
              <a:off x="1393" y="1886"/>
              <a:ext cx="223" cy="288"/>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rPr>
                <a:t>2</a:t>
              </a:r>
            </a:p>
          </p:txBody>
        </p:sp>
      </p:grpSp>
      <p:grpSp>
        <p:nvGrpSpPr>
          <p:cNvPr id="6149" name="Group 104"/>
          <p:cNvGrpSpPr>
            <a:grpSpLocks/>
          </p:cNvGrpSpPr>
          <p:nvPr/>
        </p:nvGrpSpPr>
        <p:grpSpPr bwMode="auto">
          <a:xfrm>
            <a:off x="2133600" y="3305175"/>
            <a:ext cx="4743450" cy="685800"/>
            <a:chOff x="1344" y="2256"/>
            <a:chExt cx="2988" cy="432"/>
          </a:xfrm>
        </p:grpSpPr>
        <p:sp>
          <p:nvSpPr>
            <p:cNvPr id="90206" name="AutoShape 94"/>
            <p:cNvSpPr>
              <a:spLocks noChangeArrowheads="1"/>
            </p:cNvSpPr>
            <p:nvPr/>
          </p:nvSpPr>
          <p:spPr bwMode="gray">
            <a:xfrm>
              <a:off x="1584" y="2331"/>
              <a:ext cx="2748" cy="288"/>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s-ES"/>
            </a:p>
          </p:txBody>
        </p:sp>
        <p:sp>
          <p:nvSpPr>
            <p:cNvPr id="90207" name="AutoShape 95"/>
            <p:cNvSpPr>
              <a:spLocks noChangeArrowheads="1"/>
            </p:cNvSpPr>
            <p:nvPr/>
          </p:nvSpPr>
          <p:spPr bwMode="gray">
            <a:xfrm>
              <a:off x="1344" y="2256"/>
              <a:ext cx="520"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s-ES"/>
            </a:p>
          </p:txBody>
        </p:sp>
        <p:sp>
          <p:nvSpPr>
            <p:cNvPr id="6157" name="Text Box 96"/>
            <p:cNvSpPr txBox="1">
              <a:spLocks noChangeArrowheads="1"/>
            </p:cNvSpPr>
            <p:nvPr/>
          </p:nvSpPr>
          <p:spPr bwMode="gray">
            <a:xfrm>
              <a:off x="1728" y="2366"/>
              <a:ext cx="2599" cy="212"/>
            </a:xfrm>
            <a:prstGeom prst="rect">
              <a:avLst/>
            </a:prstGeom>
            <a:noFill/>
            <a:ln w="9525" algn="ctr">
              <a:noFill/>
              <a:miter lim="800000"/>
              <a:headEnd/>
              <a:tailEnd/>
            </a:ln>
          </p:spPr>
          <p:txBody>
            <a:bodyPr>
              <a:spAutoFit/>
            </a:bodyPr>
            <a:lstStyle/>
            <a:p>
              <a:pPr algn="ctr" eaLnBrk="0" hangingPunct="0"/>
              <a:r>
                <a:rPr lang="es-ES" sz="1600" b="1">
                  <a:solidFill>
                    <a:schemeClr val="bg1"/>
                  </a:solidFill>
                </a:rPr>
                <a:t>Aportes de Ludwig Von Bertalanffy</a:t>
              </a:r>
              <a:r>
                <a:rPr lang="es-ES" sz="1400">
                  <a:solidFill>
                    <a:schemeClr val="bg1"/>
                  </a:solidFill>
                </a:rPr>
                <a:t> </a:t>
              </a:r>
              <a:endParaRPr lang="en-US" sz="1400">
                <a:solidFill>
                  <a:schemeClr val="bg1"/>
                </a:solidFill>
              </a:endParaRPr>
            </a:p>
          </p:txBody>
        </p:sp>
        <p:sp>
          <p:nvSpPr>
            <p:cNvPr id="6158" name="Text Box 97"/>
            <p:cNvSpPr txBox="1">
              <a:spLocks noChangeArrowheads="1"/>
            </p:cNvSpPr>
            <p:nvPr/>
          </p:nvSpPr>
          <p:spPr bwMode="gray">
            <a:xfrm>
              <a:off x="1463" y="2318"/>
              <a:ext cx="223" cy="288"/>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rPr>
                <a:t>3</a:t>
              </a:r>
            </a:p>
          </p:txBody>
        </p:sp>
      </p:grpSp>
      <p:grpSp>
        <p:nvGrpSpPr>
          <p:cNvPr id="6150" name="Group 103"/>
          <p:cNvGrpSpPr>
            <a:grpSpLocks/>
          </p:cNvGrpSpPr>
          <p:nvPr/>
        </p:nvGrpSpPr>
        <p:grpSpPr bwMode="auto">
          <a:xfrm>
            <a:off x="2133600" y="4219575"/>
            <a:ext cx="4670425" cy="685800"/>
            <a:chOff x="1344" y="2832"/>
            <a:chExt cx="2942" cy="432"/>
          </a:xfrm>
        </p:grpSpPr>
        <p:sp>
          <p:nvSpPr>
            <p:cNvPr id="90211" name="AutoShape 99"/>
            <p:cNvSpPr>
              <a:spLocks noChangeArrowheads="1"/>
            </p:cNvSpPr>
            <p:nvPr/>
          </p:nvSpPr>
          <p:spPr bwMode="gray">
            <a:xfrm>
              <a:off x="1584" y="2907"/>
              <a:ext cx="2702"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s-ES"/>
            </a:p>
          </p:txBody>
        </p:sp>
        <p:sp>
          <p:nvSpPr>
            <p:cNvPr id="90212" name="AutoShape 100"/>
            <p:cNvSpPr>
              <a:spLocks noChangeArrowheads="1"/>
            </p:cNvSpPr>
            <p:nvPr/>
          </p:nvSpPr>
          <p:spPr bwMode="gray">
            <a:xfrm>
              <a:off x="1344" y="2832"/>
              <a:ext cx="484"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s-ES"/>
            </a:p>
          </p:txBody>
        </p:sp>
        <p:sp>
          <p:nvSpPr>
            <p:cNvPr id="6153" name="Text Box 101"/>
            <p:cNvSpPr txBox="1">
              <a:spLocks noChangeArrowheads="1"/>
            </p:cNvSpPr>
            <p:nvPr/>
          </p:nvSpPr>
          <p:spPr bwMode="gray">
            <a:xfrm>
              <a:off x="1728" y="2942"/>
              <a:ext cx="2422" cy="212"/>
            </a:xfrm>
            <a:prstGeom prst="rect">
              <a:avLst/>
            </a:prstGeom>
            <a:noFill/>
            <a:ln w="9525" algn="ctr">
              <a:noFill/>
              <a:miter lim="800000"/>
              <a:headEnd/>
              <a:tailEnd/>
            </a:ln>
          </p:spPr>
          <p:txBody>
            <a:bodyPr>
              <a:spAutoFit/>
            </a:bodyPr>
            <a:lstStyle/>
            <a:p>
              <a:pPr marL="342900" indent="-342900" algn="ctr" eaLnBrk="0" hangingPunct="0"/>
              <a:r>
                <a:rPr lang="es-ES" sz="1600" b="1">
                  <a:solidFill>
                    <a:schemeClr val="bg1"/>
                  </a:solidFill>
                </a:rPr>
                <a:t>Características de los sistemas</a:t>
              </a:r>
              <a:endParaRPr lang="en-US" sz="1600">
                <a:solidFill>
                  <a:schemeClr val="bg1"/>
                </a:solidFill>
              </a:endParaRPr>
            </a:p>
          </p:txBody>
        </p:sp>
        <p:sp>
          <p:nvSpPr>
            <p:cNvPr id="6154" name="Text Box 102"/>
            <p:cNvSpPr txBox="1">
              <a:spLocks noChangeArrowheads="1"/>
            </p:cNvSpPr>
            <p:nvPr/>
          </p:nvSpPr>
          <p:spPr bwMode="gray">
            <a:xfrm>
              <a:off x="1454" y="2894"/>
              <a:ext cx="223" cy="288"/>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rPr>
                <a:t>4</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ChangeArrowheads="1"/>
          </p:cNvSpPr>
          <p:nvPr/>
        </p:nvSpPr>
        <p:spPr bwMode="auto">
          <a:xfrm>
            <a:off x="3203575" y="1123950"/>
            <a:ext cx="5400675" cy="13684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24579" name="Text Box 5"/>
          <p:cNvSpPr txBox="1">
            <a:spLocks noChangeArrowheads="1"/>
          </p:cNvSpPr>
          <p:nvPr/>
        </p:nvSpPr>
        <p:spPr bwMode="auto">
          <a:xfrm>
            <a:off x="395288" y="333375"/>
            <a:ext cx="6624637" cy="519113"/>
          </a:xfrm>
          <a:prstGeom prst="rect">
            <a:avLst/>
          </a:prstGeom>
          <a:noFill/>
          <a:ln w="9525">
            <a:noFill/>
            <a:miter lim="800000"/>
            <a:headEnd/>
            <a:tailEnd/>
          </a:ln>
        </p:spPr>
        <p:txBody>
          <a:bodyPr>
            <a:spAutoFit/>
          </a:bodyPr>
          <a:lstStyle/>
          <a:p>
            <a:pPr>
              <a:spcBef>
                <a:spcPct val="50000"/>
              </a:spcBef>
            </a:pPr>
            <a:r>
              <a:rPr lang="es-ES" sz="2800" b="1" u="sng"/>
              <a:t>PARÁMETROS DE LOS SISTEMAS</a:t>
            </a:r>
            <a:r>
              <a:rPr lang="es-ES" sz="2800" b="1"/>
              <a:t> </a:t>
            </a:r>
            <a:r>
              <a:rPr lang="es-ES" sz="1500" b="1"/>
              <a:t>(1)</a:t>
            </a:r>
            <a:r>
              <a:rPr lang="es-ES" sz="2800"/>
              <a:t> </a:t>
            </a:r>
          </a:p>
        </p:txBody>
      </p:sp>
      <p:sp>
        <p:nvSpPr>
          <p:cNvPr id="24580" name="Text Box 6"/>
          <p:cNvSpPr txBox="1">
            <a:spLocks noChangeArrowheads="1"/>
          </p:cNvSpPr>
          <p:nvPr/>
        </p:nvSpPr>
        <p:spPr bwMode="auto">
          <a:xfrm>
            <a:off x="539750" y="2125663"/>
            <a:ext cx="865188" cy="366712"/>
          </a:xfrm>
          <a:prstGeom prst="rect">
            <a:avLst/>
          </a:prstGeom>
          <a:noFill/>
          <a:ln w="9525">
            <a:noFill/>
            <a:miter lim="800000"/>
            <a:headEnd/>
            <a:tailEnd/>
          </a:ln>
        </p:spPr>
        <p:txBody>
          <a:bodyPr>
            <a:spAutoFit/>
          </a:bodyPr>
          <a:lstStyle/>
          <a:p>
            <a:pPr>
              <a:spcBef>
                <a:spcPct val="50000"/>
              </a:spcBef>
            </a:pPr>
            <a:r>
              <a:rPr lang="es-ES"/>
              <a:t>Son:</a:t>
            </a:r>
          </a:p>
        </p:txBody>
      </p:sp>
      <p:sp>
        <p:nvSpPr>
          <p:cNvPr id="24581" name="Text Box 8"/>
          <p:cNvSpPr txBox="1">
            <a:spLocks noChangeArrowheads="1"/>
          </p:cNvSpPr>
          <p:nvPr/>
        </p:nvSpPr>
        <p:spPr bwMode="auto">
          <a:xfrm>
            <a:off x="3286125" y="1095375"/>
            <a:ext cx="5327650" cy="1190625"/>
          </a:xfrm>
          <a:prstGeom prst="rect">
            <a:avLst/>
          </a:prstGeom>
          <a:noFill/>
          <a:ln w="9525">
            <a:noFill/>
            <a:miter lim="800000"/>
            <a:headEnd/>
            <a:tailEnd/>
          </a:ln>
        </p:spPr>
        <p:txBody>
          <a:bodyPr>
            <a:spAutoFit/>
          </a:bodyPr>
          <a:lstStyle/>
          <a:p>
            <a:pPr algn="just">
              <a:spcBef>
                <a:spcPct val="50000"/>
              </a:spcBef>
            </a:pPr>
            <a:r>
              <a:rPr lang="es-ES" u="sng"/>
              <a:t>Parámetros</a:t>
            </a:r>
            <a:r>
              <a:rPr lang="es-ES"/>
              <a:t>: son constantes arbitrarias que caracterizan, por sus propiedades, el valor y la descripción dimensional de un sistema específico o de un componente del sistema. </a:t>
            </a:r>
          </a:p>
        </p:txBody>
      </p:sp>
      <p:sp>
        <p:nvSpPr>
          <p:cNvPr id="24582" name="Line 10"/>
          <p:cNvSpPr>
            <a:spLocks noChangeShapeType="1"/>
          </p:cNvSpPr>
          <p:nvPr/>
        </p:nvSpPr>
        <p:spPr bwMode="auto">
          <a:xfrm>
            <a:off x="900113" y="908050"/>
            <a:ext cx="0" cy="1152525"/>
          </a:xfrm>
          <a:prstGeom prst="line">
            <a:avLst/>
          </a:prstGeom>
          <a:noFill/>
          <a:ln w="9525">
            <a:solidFill>
              <a:schemeClr val="tx1"/>
            </a:solidFill>
            <a:round/>
            <a:headEnd/>
            <a:tailEnd type="triangle" w="med" len="med"/>
          </a:ln>
        </p:spPr>
        <p:txBody>
          <a:bodyPr/>
          <a:lstStyle/>
          <a:p>
            <a:endParaRPr lang="es-ES"/>
          </a:p>
        </p:txBody>
      </p:sp>
      <p:sp>
        <p:nvSpPr>
          <p:cNvPr id="24583" name="Text Box 11"/>
          <p:cNvSpPr txBox="1">
            <a:spLocks noChangeArrowheads="1"/>
          </p:cNvSpPr>
          <p:nvPr/>
        </p:nvSpPr>
        <p:spPr bwMode="auto">
          <a:xfrm>
            <a:off x="468313" y="2924175"/>
            <a:ext cx="6048375"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ENTRADA O INSUMO O IMPULSO</a:t>
            </a:r>
            <a:r>
              <a:rPr lang="es-ES" sz="2000" b="1"/>
              <a:t> (input): </a:t>
            </a:r>
          </a:p>
        </p:txBody>
      </p:sp>
      <p:sp>
        <p:nvSpPr>
          <p:cNvPr id="24584" name="Text Box 12"/>
          <p:cNvSpPr txBox="1">
            <a:spLocks noChangeArrowheads="1"/>
          </p:cNvSpPr>
          <p:nvPr/>
        </p:nvSpPr>
        <p:spPr bwMode="auto">
          <a:xfrm>
            <a:off x="468313" y="4652963"/>
            <a:ext cx="6335712"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SALIDA O PRODUCTO O RESULTADO</a:t>
            </a:r>
            <a:r>
              <a:rPr lang="es-ES" sz="2000" b="1"/>
              <a:t> (output): </a:t>
            </a:r>
          </a:p>
        </p:txBody>
      </p:sp>
      <p:sp>
        <p:nvSpPr>
          <p:cNvPr id="24585" name="Text Box 14"/>
          <p:cNvSpPr txBox="1">
            <a:spLocks noChangeArrowheads="1"/>
          </p:cNvSpPr>
          <p:nvPr/>
        </p:nvSpPr>
        <p:spPr bwMode="auto">
          <a:xfrm>
            <a:off x="971550" y="3571875"/>
            <a:ext cx="5257800" cy="641350"/>
          </a:xfrm>
          <a:prstGeom prst="rect">
            <a:avLst/>
          </a:prstGeom>
          <a:noFill/>
          <a:ln w="9525">
            <a:noFill/>
            <a:miter lim="800000"/>
            <a:headEnd/>
            <a:tailEnd/>
          </a:ln>
        </p:spPr>
        <p:txBody>
          <a:bodyPr>
            <a:spAutoFit/>
          </a:bodyPr>
          <a:lstStyle/>
          <a:p>
            <a:pPr>
              <a:spcBef>
                <a:spcPct val="50000"/>
              </a:spcBef>
            </a:pPr>
            <a:r>
              <a:rPr lang="es-ES"/>
              <a:t>Provee el material o la energía para la operación del sistema.  </a:t>
            </a:r>
          </a:p>
        </p:txBody>
      </p:sp>
      <p:sp>
        <p:nvSpPr>
          <p:cNvPr id="24586" name="Text Box 15"/>
          <p:cNvSpPr txBox="1">
            <a:spLocks noChangeArrowheads="1"/>
          </p:cNvSpPr>
          <p:nvPr/>
        </p:nvSpPr>
        <p:spPr bwMode="auto">
          <a:xfrm>
            <a:off x="971550" y="5373688"/>
            <a:ext cx="5040313" cy="641350"/>
          </a:xfrm>
          <a:prstGeom prst="rect">
            <a:avLst/>
          </a:prstGeom>
          <a:noFill/>
          <a:ln w="9525">
            <a:noFill/>
            <a:miter lim="800000"/>
            <a:headEnd/>
            <a:tailEnd/>
          </a:ln>
        </p:spPr>
        <p:txBody>
          <a:bodyPr>
            <a:spAutoFit/>
          </a:bodyPr>
          <a:lstStyle/>
          <a:p>
            <a:pPr>
              <a:spcBef>
                <a:spcPct val="50000"/>
              </a:spcBef>
            </a:pPr>
            <a:r>
              <a:rPr lang="es-ES"/>
              <a:t>Finalidad para la cual se reunieron elementos y relaciones del sistema. </a:t>
            </a:r>
          </a:p>
        </p:txBody>
      </p:sp>
      <p:pic>
        <p:nvPicPr>
          <p:cNvPr id="24587" name="Picture 16" descr="69ee5247-f669-4367-b6bd-9e2157dc3455_Raw_materials"/>
          <p:cNvPicPr>
            <a:picLocks noChangeAspect="1" noChangeArrowheads="1"/>
          </p:cNvPicPr>
          <p:nvPr/>
        </p:nvPicPr>
        <p:blipFill>
          <a:blip r:embed="rId2" cstate="print"/>
          <a:srcRect/>
          <a:stretch>
            <a:fillRect/>
          </a:stretch>
        </p:blipFill>
        <p:spPr bwMode="auto">
          <a:xfrm>
            <a:off x="6948488" y="3068638"/>
            <a:ext cx="1019175" cy="1284287"/>
          </a:xfrm>
          <a:prstGeom prst="rect">
            <a:avLst/>
          </a:prstGeom>
          <a:noFill/>
          <a:ln w="9525">
            <a:noFill/>
            <a:miter lim="800000"/>
            <a:headEnd/>
            <a:tailEnd/>
          </a:ln>
        </p:spPr>
      </p:pic>
      <p:pic>
        <p:nvPicPr>
          <p:cNvPr id="24588" name="Picture 17" descr="main_closets"/>
          <p:cNvPicPr>
            <a:picLocks noChangeAspect="1" noChangeArrowheads="1"/>
          </p:cNvPicPr>
          <p:nvPr/>
        </p:nvPicPr>
        <p:blipFill>
          <a:blip r:embed="rId3" cstate="print"/>
          <a:srcRect/>
          <a:stretch>
            <a:fillRect/>
          </a:stretch>
        </p:blipFill>
        <p:spPr bwMode="auto">
          <a:xfrm>
            <a:off x="6732588" y="5013325"/>
            <a:ext cx="1655762"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95288" y="333375"/>
            <a:ext cx="6624637" cy="519113"/>
          </a:xfrm>
          <a:prstGeom prst="rect">
            <a:avLst/>
          </a:prstGeom>
          <a:noFill/>
          <a:ln w="9525">
            <a:noFill/>
            <a:miter lim="800000"/>
            <a:headEnd/>
            <a:tailEnd/>
          </a:ln>
        </p:spPr>
        <p:txBody>
          <a:bodyPr>
            <a:spAutoFit/>
          </a:bodyPr>
          <a:lstStyle/>
          <a:p>
            <a:pPr>
              <a:spcBef>
                <a:spcPct val="50000"/>
              </a:spcBef>
            </a:pPr>
            <a:r>
              <a:rPr lang="es-ES" sz="2800" b="1" u="sng"/>
              <a:t>PARÁMETROS DE LOS SISTEMAS</a:t>
            </a:r>
            <a:r>
              <a:rPr lang="es-ES" sz="2800" b="1"/>
              <a:t> </a:t>
            </a:r>
            <a:r>
              <a:rPr lang="es-ES" sz="1500" b="1"/>
              <a:t>(2)</a:t>
            </a:r>
            <a:r>
              <a:rPr lang="es-ES" sz="2800"/>
              <a:t> </a:t>
            </a:r>
          </a:p>
        </p:txBody>
      </p:sp>
      <p:sp>
        <p:nvSpPr>
          <p:cNvPr id="25603" name="Text Box 7"/>
          <p:cNvSpPr txBox="1">
            <a:spLocks noChangeArrowheads="1"/>
          </p:cNvSpPr>
          <p:nvPr/>
        </p:nvSpPr>
        <p:spPr bwMode="auto">
          <a:xfrm>
            <a:off x="395288" y="1125538"/>
            <a:ext cx="8207375" cy="671512"/>
          </a:xfrm>
          <a:prstGeom prst="rect">
            <a:avLst/>
          </a:prstGeom>
          <a:noFill/>
          <a:ln w="9525">
            <a:noFill/>
            <a:miter lim="800000"/>
            <a:headEnd/>
            <a:tailEnd/>
          </a:ln>
        </p:spPr>
        <p:txBody>
          <a:bodyPr>
            <a:spAutoFit/>
          </a:bodyPr>
          <a:lstStyle/>
          <a:p>
            <a:pPr>
              <a:spcBef>
                <a:spcPct val="50000"/>
              </a:spcBef>
            </a:pPr>
            <a:r>
              <a:rPr lang="es-ES" sz="2000" b="1"/>
              <a:t>*  </a:t>
            </a:r>
            <a:r>
              <a:rPr lang="es-ES" b="1" u="sng"/>
              <a:t>PROCESAMIENTO O PROCESADOR O TRANSFORMADOR</a:t>
            </a:r>
            <a:r>
              <a:rPr lang="es-ES" b="1"/>
              <a:t> (throughput): </a:t>
            </a:r>
          </a:p>
        </p:txBody>
      </p:sp>
      <p:sp>
        <p:nvSpPr>
          <p:cNvPr id="25604" name="Text Box 8"/>
          <p:cNvSpPr txBox="1">
            <a:spLocks noChangeArrowheads="1"/>
          </p:cNvSpPr>
          <p:nvPr/>
        </p:nvSpPr>
        <p:spPr bwMode="auto">
          <a:xfrm>
            <a:off x="395288" y="2652713"/>
            <a:ext cx="9217025" cy="779462"/>
          </a:xfrm>
          <a:prstGeom prst="rect">
            <a:avLst/>
          </a:prstGeom>
          <a:noFill/>
          <a:ln w="9525">
            <a:noFill/>
            <a:miter lim="800000"/>
            <a:headEnd/>
            <a:tailEnd/>
          </a:ln>
        </p:spPr>
        <p:txBody>
          <a:bodyPr>
            <a:spAutoFit/>
          </a:bodyPr>
          <a:lstStyle/>
          <a:p>
            <a:pPr>
              <a:spcBef>
                <a:spcPct val="50000"/>
              </a:spcBef>
            </a:pPr>
            <a:r>
              <a:rPr lang="es-ES" b="1"/>
              <a:t>*  </a:t>
            </a:r>
            <a:r>
              <a:rPr lang="es-ES" b="1" u="sng"/>
              <a:t>RETROACCIÓN O RETROALIMENTACIÓN O RETROINFORMACIÓN</a:t>
            </a:r>
          </a:p>
          <a:p>
            <a:pPr>
              <a:spcBef>
                <a:spcPct val="50000"/>
              </a:spcBef>
            </a:pPr>
            <a:r>
              <a:rPr lang="es-ES" b="1"/>
              <a:t>(feedback): </a:t>
            </a:r>
          </a:p>
        </p:txBody>
      </p:sp>
      <p:sp>
        <p:nvSpPr>
          <p:cNvPr id="25605" name="Text Box 9"/>
          <p:cNvSpPr txBox="1">
            <a:spLocks noChangeArrowheads="1"/>
          </p:cNvSpPr>
          <p:nvPr/>
        </p:nvSpPr>
        <p:spPr bwMode="auto">
          <a:xfrm>
            <a:off x="971550" y="1773238"/>
            <a:ext cx="5184775" cy="641350"/>
          </a:xfrm>
          <a:prstGeom prst="rect">
            <a:avLst/>
          </a:prstGeom>
          <a:noFill/>
          <a:ln w="9525">
            <a:noFill/>
            <a:miter lim="800000"/>
            <a:headEnd/>
            <a:tailEnd/>
          </a:ln>
        </p:spPr>
        <p:txBody>
          <a:bodyPr>
            <a:spAutoFit/>
          </a:bodyPr>
          <a:lstStyle/>
          <a:p>
            <a:pPr algn="just">
              <a:spcBef>
                <a:spcPct val="50000"/>
              </a:spcBef>
            </a:pPr>
            <a:r>
              <a:rPr lang="es-ES"/>
              <a:t>Mecanismo de conversión de las entradas en salidas o resultados.   </a:t>
            </a:r>
          </a:p>
        </p:txBody>
      </p:sp>
      <p:sp>
        <p:nvSpPr>
          <p:cNvPr id="25606" name="Text Box 10"/>
          <p:cNvSpPr txBox="1">
            <a:spLocks noChangeArrowheads="1"/>
          </p:cNvSpPr>
          <p:nvPr/>
        </p:nvSpPr>
        <p:spPr bwMode="auto">
          <a:xfrm>
            <a:off x="971550" y="3508375"/>
            <a:ext cx="5400675" cy="641350"/>
          </a:xfrm>
          <a:prstGeom prst="rect">
            <a:avLst/>
          </a:prstGeom>
          <a:noFill/>
          <a:ln w="9525">
            <a:noFill/>
            <a:miter lim="800000"/>
            <a:headEnd/>
            <a:tailEnd/>
          </a:ln>
        </p:spPr>
        <p:txBody>
          <a:bodyPr>
            <a:spAutoFit/>
          </a:bodyPr>
          <a:lstStyle/>
          <a:p>
            <a:pPr algn="just">
              <a:spcBef>
                <a:spcPct val="50000"/>
              </a:spcBef>
            </a:pPr>
            <a:r>
              <a:rPr lang="es-ES"/>
              <a:t>Función de retorno del sistema que tiende a comparar la salida con un criterio preestablecido. </a:t>
            </a:r>
          </a:p>
        </p:txBody>
      </p:sp>
      <p:sp>
        <p:nvSpPr>
          <p:cNvPr id="25607" name="Text Box 11"/>
          <p:cNvSpPr txBox="1">
            <a:spLocks noChangeArrowheads="1"/>
          </p:cNvSpPr>
          <p:nvPr/>
        </p:nvSpPr>
        <p:spPr bwMode="auto">
          <a:xfrm>
            <a:off x="395288" y="4359275"/>
            <a:ext cx="6048375" cy="396875"/>
          </a:xfrm>
          <a:prstGeom prst="rect">
            <a:avLst/>
          </a:prstGeom>
          <a:noFill/>
          <a:ln w="9525">
            <a:noFill/>
            <a:miter lim="800000"/>
            <a:headEnd/>
            <a:tailEnd/>
          </a:ln>
        </p:spPr>
        <p:txBody>
          <a:bodyPr>
            <a:spAutoFit/>
          </a:bodyPr>
          <a:lstStyle/>
          <a:p>
            <a:pPr>
              <a:spcBef>
                <a:spcPct val="50000"/>
              </a:spcBef>
            </a:pPr>
            <a:r>
              <a:rPr lang="es-ES" sz="2000" b="1"/>
              <a:t>*  </a:t>
            </a:r>
            <a:r>
              <a:rPr lang="es-ES" b="1" u="sng"/>
              <a:t>AMBIENTE</a:t>
            </a:r>
            <a:r>
              <a:rPr lang="es-ES" b="1"/>
              <a:t>: </a:t>
            </a:r>
          </a:p>
        </p:txBody>
      </p:sp>
      <p:sp>
        <p:nvSpPr>
          <p:cNvPr id="25608" name="Text Box 12"/>
          <p:cNvSpPr txBox="1">
            <a:spLocks noChangeArrowheads="1"/>
          </p:cNvSpPr>
          <p:nvPr/>
        </p:nvSpPr>
        <p:spPr bwMode="auto">
          <a:xfrm>
            <a:off x="1042988" y="4714875"/>
            <a:ext cx="5040312" cy="366713"/>
          </a:xfrm>
          <a:prstGeom prst="rect">
            <a:avLst/>
          </a:prstGeom>
          <a:noFill/>
          <a:ln w="9525">
            <a:noFill/>
            <a:miter lim="800000"/>
            <a:headEnd/>
            <a:tailEnd/>
          </a:ln>
        </p:spPr>
        <p:txBody>
          <a:bodyPr>
            <a:spAutoFit/>
          </a:bodyPr>
          <a:lstStyle/>
          <a:p>
            <a:pPr algn="just">
              <a:spcBef>
                <a:spcPct val="50000"/>
              </a:spcBef>
            </a:pPr>
            <a:r>
              <a:rPr lang="es-ES"/>
              <a:t>Medio que envuelve externamente el sistema .</a:t>
            </a:r>
          </a:p>
        </p:txBody>
      </p:sp>
      <p:sp>
        <p:nvSpPr>
          <p:cNvPr id="25609" name="Rectangle 13"/>
          <p:cNvSpPr>
            <a:spLocks noChangeArrowheads="1"/>
          </p:cNvSpPr>
          <p:nvPr/>
        </p:nvSpPr>
        <p:spPr bwMode="auto">
          <a:xfrm>
            <a:off x="3419475" y="5072063"/>
            <a:ext cx="5400675" cy="1223962"/>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25610" name="Text Box 14"/>
          <p:cNvSpPr txBox="1">
            <a:spLocks noChangeArrowheads="1"/>
          </p:cNvSpPr>
          <p:nvPr/>
        </p:nvSpPr>
        <p:spPr bwMode="auto">
          <a:xfrm>
            <a:off x="3490913" y="5214938"/>
            <a:ext cx="5327650" cy="915987"/>
          </a:xfrm>
          <a:prstGeom prst="rect">
            <a:avLst/>
          </a:prstGeom>
          <a:noFill/>
          <a:ln w="9525">
            <a:noFill/>
            <a:miter lim="800000"/>
            <a:headEnd/>
            <a:tailEnd/>
          </a:ln>
        </p:spPr>
        <p:txBody>
          <a:bodyPr>
            <a:spAutoFit/>
          </a:bodyPr>
          <a:lstStyle/>
          <a:p>
            <a:pPr algn="just">
              <a:spcBef>
                <a:spcPct val="50000"/>
              </a:spcBef>
            </a:pPr>
            <a:r>
              <a:rPr lang="es-ES"/>
              <a:t>La supervivencia de un sistema depende de su capacidad de adaptarse, cambiar y responder a las exigencias y demandas del ambiente externo. </a:t>
            </a:r>
          </a:p>
        </p:txBody>
      </p:sp>
      <p:pic>
        <p:nvPicPr>
          <p:cNvPr id="25611" name="Picture 15" descr="CAMZKPU7"/>
          <p:cNvPicPr>
            <a:picLocks noChangeAspect="1" noChangeArrowheads="1"/>
          </p:cNvPicPr>
          <p:nvPr/>
        </p:nvPicPr>
        <p:blipFill>
          <a:blip r:embed="rId2" cstate="print"/>
          <a:srcRect/>
          <a:stretch>
            <a:fillRect/>
          </a:stretch>
        </p:blipFill>
        <p:spPr bwMode="auto">
          <a:xfrm>
            <a:off x="7380288" y="765175"/>
            <a:ext cx="1290637" cy="1655763"/>
          </a:xfrm>
          <a:prstGeom prst="rect">
            <a:avLst/>
          </a:prstGeom>
          <a:noFill/>
          <a:ln w="9525">
            <a:noFill/>
            <a:miter lim="800000"/>
            <a:headEnd/>
            <a:tailEnd/>
          </a:ln>
        </p:spPr>
      </p:pic>
      <p:pic>
        <p:nvPicPr>
          <p:cNvPr id="25612" name="Picture 16" descr="drd"/>
          <p:cNvPicPr>
            <a:picLocks noChangeAspect="1" noChangeArrowheads="1"/>
          </p:cNvPicPr>
          <p:nvPr/>
        </p:nvPicPr>
        <p:blipFill>
          <a:blip r:embed="rId3" cstate="print"/>
          <a:srcRect/>
          <a:stretch>
            <a:fillRect/>
          </a:stretch>
        </p:blipFill>
        <p:spPr bwMode="auto">
          <a:xfrm>
            <a:off x="6804025" y="3141663"/>
            <a:ext cx="1525588" cy="1387475"/>
          </a:xfrm>
          <a:prstGeom prst="rect">
            <a:avLst/>
          </a:prstGeom>
          <a:noFill/>
          <a:ln w="9525">
            <a:noFill/>
            <a:miter lim="800000"/>
            <a:headEnd/>
            <a:tailEnd/>
          </a:ln>
        </p:spPr>
      </p:pic>
      <p:pic>
        <p:nvPicPr>
          <p:cNvPr id="25613" name="Picture 17" descr="medio_ambiente"/>
          <p:cNvPicPr>
            <a:picLocks noChangeAspect="1" noChangeArrowheads="1"/>
          </p:cNvPicPr>
          <p:nvPr/>
        </p:nvPicPr>
        <p:blipFill>
          <a:blip r:embed="rId4" cstate="print"/>
          <a:srcRect/>
          <a:stretch>
            <a:fillRect/>
          </a:stretch>
        </p:blipFill>
        <p:spPr bwMode="auto">
          <a:xfrm>
            <a:off x="971550" y="5072063"/>
            <a:ext cx="1244600" cy="126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95288" y="333375"/>
            <a:ext cx="6624637" cy="519113"/>
          </a:xfrm>
          <a:prstGeom prst="rect">
            <a:avLst/>
          </a:prstGeom>
          <a:noFill/>
          <a:ln w="9525">
            <a:noFill/>
            <a:miter lim="800000"/>
            <a:headEnd/>
            <a:tailEnd/>
          </a:ln>
        </p:spPr>
        <p:txBody>
          <a:bodyPr>
            <a:spAutoFit/>
          </a:bodyPr>
          <a:lstStyle/>
          <a:p>
            <a:pPr>
              <a:spcBef>
                <a:spcPct val="50000"/>
              </a:spcBef>
            </a:pPr>
            <a:r>
              <a:rPr lang="es-ES" sz="2800" b="1" u="sng"/>
              <a:t>SISTEMAS ABIERTOS</a:t>
            </a:r>
            <a:r>
              <a:rPr lang="es-ES" sz="2800" b="1"/>
              <a:t> </a:t>
            </a:r>
            <a:r>
              <a:rPr lang="es-ES" b="1"/>
              <a:t>(1)</a:t>
            </a:r>
            <a:r>
              <a:rPr lang="es-ES"/>
              <a:t> </a:t>
            </a:r>
          </a:p>
        </p:txBody>
      </p:sp>
      <p:sp>
        <p:nvSpPr>
          <p:cNvPr id="26627" name="Rectangle 5"/>
          <p:cNvSpPr>
            <a:spLocks noChangeArrowheads="1"/>
          </p:cNvSpPr>
          <p:nvPr/>
        </p:nvSpPr>
        <p:spPr bwMode="auto">
          <a:xfrm>
            <a:off x="3924300" y="979488"/>
            <a:ext cx="4608513" cy="11525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26628" name="Text Box 6"/>
          <p:cNvSpPr txBox="1">
            <a:spLocks noChangeArrowheads="1"/>
          </p:cNvSpPr>
          <p:nvPr/>
        </p:nvSpPr>
        <p:spPr bwMode="auto">
          <a:xfrm>
            <a:off x="3995738" y="908050"/>
            <a:ext cx="4465637" cy="915988"/>
          </a:xfrm>
          <a:prstGeom prst="rect">
            <a:avLst/>
          </a:prstGeom>
          <a:noFill/>
          <a:ln w="9525">
            <a:noFill/>
            <a:miter lim="800000"/>
            <a:headEnd/>
            <a:tailEnd/>
          </a:ln>
        </p:spPr>
        <p:txBody>
          <a:bodyPr>
            <a:spAutoFit/>
          </a:bodyPr>
          <a:lstStyle/>
          <a:p>
            <a:pPr algn="just">
              <a:spcBef>
                <a:spcPct val="50000"/>
              </a:spcBef>
            </a:pPr>
            <a:r>
              <a:rPr lang="es-ES"/>
              <a:t>El sistema abierto como organismo, es influenciado por el medio ambiente e influye sobre el </a:t>
            </a:r>
          </a:p>
        </p:txBody>
      </p:sp>
      <p:sp>
        <p:nvSpPr>
          <p:cNvPr id="26629" name="Text Box 7"/>
          <p:cNvSpPr txBox="1">
            <a:spLocks noChangeArrowheads="1"/>
          </p:cNvSpPr>
          <p:nvPr/>
        </p:nvSpPr>
        <p:spPr bwMode="auto">
          <a:xfrm>
            <a:off x="4787900" y="2347913"/>
            <a:ext cx="3095625" cy="396875"/>
          </a:xfrm>
          <a:prstGeom prst="rect">
            <a:avLst/>
          </a:prstGeom>
          <a:noFill/>
          <a:ln w="9525">
            <a:noFill/>
            <a:miter lim="800000"/>
            <a:headEnd/>
            <a:tailEnd/>
          </a:ln>
        </p:spPr>
        <p:txBody>
          <a:bodyPr>
            <a:spAutoFit/>
          </a:bodyPr>
          <a:lstStyle/>
          <a:p>
            <a:pPr>
              <a:spcBef>
                <a:spcPct val="50000"/>
              </a:spcBef>
            </a:pPr>
            <a:r>
              <a:rPr lang="es-ES" sz="2000" u="sng"/>
              <a:t>SISTEMAS CERRADOS</a:t>
            </a:r>
            <a:endParaRPr lang="es-ES" sz="2000"/>
          </a:p>
        </p:txBody>
      </p:sp>
      <p:sp>
        <p:nvSpPr>
          <p:cNvPr id="26630" name="Text Box 8"/>
          <p:cNvSpPr txBox="1">
            <a:spLocks noChangeArrowheads="1"/>
          </p:cNvSpPr>
          <p:nvPr/>
        </p:nvSpPr>
        <p:spPr bwMode="auto">
          <a:xfrm>
            <a:off x="827088" y="2276475"/>
            <a:ext cx="2879725" cy="396875"/>
          </a:xfrm>
          <a:prstGeom prst="rect">
            <a:avLst/>
          </a:prstGeom>
          <a:noFill/>
          <a:ln w="9525">
            <a:noFill/>
            <a:miter lim="800000"/>
            <a:headEnd/>
            <a:tailEnd/>
          </a:ln>
        </p:spPr>
        <p:txBody>
          <a:bodyPr>
            <a:spAutoFit/>
          </a:bodyPr>
          <a:lstStyle/>
          <a:p>
            <a:pPr>
              <a:spcBef>
                <a:spcPct val="50000"/>
              </a:spcBef>
            </a:pPr>
            <a:r>
              <a:rPr lang="es-ES" sz="2000" u="sng"/>
              <a:t>SISTEMAS ABIERTOS</a:t>
            </a:r>
            <a:endParaRPr lang="es-ES" sz="2000"/>
          </a:p>
        </p:txBody>
      </p:sp>
      <p:sp>
        <p:nvSpPr>
          <p:cNvPr id="26631" name="Text Box 9"/>
          <p:cNvSpPr txBox="1">
            <a:spLocks noChangeArrowheads="1"/>
          </p:cNvSpPr>
          <p:nvPr/>
        </p:nvSpPr>
        <p:spPr bwMode="auto">
          <a:xfrm>
            <a:off x="539750" y="2787650"/>
            <a:ext cx="3744913" cy="733425"/>
          </a:xfrm>
          <a:prstGeom prst="rect">
            <a:avLst/>
          </a:prstGeom>
          <a:noFill/>
          <a:ln w="9525">
            <a:noFill/>
            <a:miter lim="800000"/>
            <a:headEnd/>
            <a:tailEnd/>
          </a:ln>
        </p:spPr>
        <p:txBody>
          <a:bodyPr>
            <a:spAutoFit/>
          </a:bodyPr>
          <a:lstStyle/>
          <a:p>
            <a:pPr algn="just">
              <a:spcBef>
                <a:spcPct val="50000"/>
              </a:spcBef>
            </a:pPr>
            <a:r>
              <a:rPr lang="es-ES"/>
              <a:t>* Sistemas biológicos y sociales.</a:t>
            </a:r>
          </a:p>
          <a:p>
            <a:pPr algn="just">
              <a:spcBef>
                <a:spcPct val="50000"/>
              </a:spcBef>
            </a:pPr>
            <a:r>
              <a:rPr lang="es-ES" sz="1600"/>
              <a:t>(células, planta, hombre, organización)</a:t>
            </a:r>
          </a:p>
        </p:txBody>
      </p:sp>
      <p:sp>
        <p:nvSpPr>
          <p:cNvPr id="26632" name="Text Box 10"/>
          <p:cNvSpPr txBox="1">
            <a:spLocks noChangeArrowheads="1"/>
          </p:cNvSpPr>
          <p:nvPr/>
        </p:nvSpPr>
        <p:spPr bwMode="auto">
          <a:xfrm>
            <a:off x="539750" y="3860800"/>
            <a:ext cx="3743325" cy="641350"/>
          </a:xfrm>
          <a:prstGeom prst="rect">
            <a:avLst/>
          </a:prstGeom>
          <a:noFill/>
          <a:ln w="9525">
            <a:noFill/>
            <a:miter lim="800000"/>
            <a:headEnd/>
            <a:tailEnd/>
          </a:ln>
        </p:spPr>
        <p:txBody>
          <a:bodyPr>
            <a:spAutoFit/>
          </a:bodyPr>
          <a:lstStyle/>
          <a:p>
            <a:pPr algn="just">
              <a:spcBef>
                <a:spcPct val="50000"/>
              </a:spcBef>
            </a:pPr>
            <a:r>
              <a:rPr lang="es-ES">
                <a:solidFill>
                  <a:srgbClr val="990000"/>
                </a:solidFill>
              </a:rPr>
              <a:t>* Interactúa con el ambiente en forma dual. </a:t>
            </a:r>
          </a:p>
        </p:txBody>
      </p:sp>
      <p:sp>
        <p:nvSpPr>
          <p:cNvPr id="26633" name="Text Box 11"/>
          <p:cNvSpPr txBox="1">
            <a:spLocks noChangeArrowheads="1"/>
          </p:cNvSpPr>
          <p:nvPr/>
        </p:nvSpPr>
        <p:spPr bwMode="auto">
          <a:xfrm>
            <a:off x="539750" y="4795838"/>
            <a:ext cx="3744913" cy="641350"/>
          </a:xfrm>
          <a:prstGeom prst="rect">
            <a:avLst/>
          </a:prstGeom>
          <a:noFill/>
          <a:ln w="9525">
            <a:noFill/>
            <a:miter lim="800000"/>
            <a:headEnd/>
            <a:tailEnd/>
          </a:ln>
        </p:spPr>
        <p:txBody>
          <a:bodyPr>
            <a:spAutoFit/>
          </a:bodyPr>
          <a:lstStyle/>
          <a:p>
            <a:pPr algn="just">
              <a:spcBef>
                <a:spcPct val="50000"/>
              </a:spcBef>
            </a:pPr>
            <a:r>
              <a:rPr lang="es-ES"/>
              <a:t>* Puede crecer, cambiar, adaptarse y reproducirse. </a:t>
            </a:r>
          </a:p>
        </p:txBody>
      </p:sp>
      <p:sp>
        <p:nvSpPr>
          <p:cNvPr id="26634" name="Text Box 14"/>
          <p:cNvSpPr txBox="1">
            <a:spLocks noChangeArrowheads="1"/>
          </p:cNvSpPr>
          <p:nvPr/>
        </p:nvSpPr>
        <p:spPr bwMode="auto">
          <a:xfrm>
            <a:off x="4932363" y="3933825"/>
            <a:ext cx="3816350" cy="366713"/>
          </a:xfrm>
          <a:prstGeom prst="rect">
            <a:avLst/>
          </a:prstGeom>
          <a:noFill/>
          <a:ln w="9525">
            <a:noFill/>
            <a:miter lim="800000"/>
            <a:headEnd/>
            <a:tailEnd/>
          </a:ln>
        </p:spPr>
        <p:txBody>
          <a:bodyPr>
            <a:spAutoFit/>
          </a:bodyPr>
          <a:lstStyle/>
          <a:p>
            <a:pPr algn="just">
              <a:spcBef>
                <a:spcPct val="50000"/>
              </a:spcBef>
            </a:pPr>
            <a:r>
              <a:rPr lang="es-ES">
                <a:solidFill>
                  <a:srgbClr val="990000"/>
                </a:solidFill>
              </a:rPr>
              <a:t>* No</a:t>
            </a:r>
          </a:p>
        </p:txBody>
      </p:sp>
      <p:sp>
        <p:nvSpPr>
          <p:cNvPr id="26635" name="Text Box 15"/>
          <p:cNvSpPr txBox="1">
            <a:spLocks noChangeArrowheads="1"/>
          </p:cNvSpPr>
          <p:nvPr/>
        </p:nvSpPr>
        <p:spPr bwMode="auto">
          <a:xfrm>
            <a:off x="4932363" y="4868863"/>
            <a:ext cx="3095625" cy="366712"/>
          </a:xfrm>
          <a:prstGeom prst="rect">
            <a:avLst/>
          </a:prstGeom>
          <a:noFill/>
          <a:ln w="9525">
            <a:noFill/>
            <a:miter lim="800000"/>
            <a:headEnd/>
            <a:tailEnd/>
          </a:ln>
        </p:spPr>
        <p:txBody>
          <a:bodyPr>
            <a:spAutoFit/>
          </a:bodyPr>
          <a:lstStyle/>
          <a:p>
            <a:pPr algn="just">
              <a:spcBef>
                <a:spcPct val="50000"/>
              </a:spcBef>
            </a:pPr>
            <a:r>
              <a:rPr lang="es-ES"/>
              <a:t>* No </a:t>
            </a:r>
          </a:p>
        </p:txBody>
      </p:sp>
      <p:sp>
        <p:nvSpPr>
          <p:cNvPr id="26636" name="Line 17"/>
          <p:cNvSpPr>
            <a:spLocks noChangeShapeType="1"/>
          </p:cNvSpPr>
          <p:nvPr/>
        </p:nvSpPr>
        <p:spPr bwMode="auto">
          <a:xfrm>
            <a:off x="755650" y="3716338"/>
            <a:ext cx="7777163" cy="0"/>
          </a:xfrm>
          <a:prstGeom prst="line">
            <a:avLst/>
          </a:prstGeom>
          <a:noFill/>
          <a:ln w="31750">
            <a:solidFill>
              <a:srgbClr val="808000"/>
            </a:solidFill>
            <a:round/>
            <a:headEnd/>
            <a:tailEnd/>
          </a:ln>
        </p:spPr>
        <p:txBody>
          <a:bodyPr/>
          <a:lstStyle/>
          <a:p>
            <a:endParaRPr lang="es-ES"/>
          </a:p>
        </p:txBody>
      </p:sp>
      <p:sp>
        <p:nvSpPr>
          <p:cNvPr id="26637" name="Line 18"/>
          <p:cNvSpPr>
            <a:spLocks noChangeShapeType="1"/>
          </p:cNvSpPr>
          <p:nvPr/>
        </p:nvSpPr>
        <p:spPr bwMode="auto">
          <a:xfrm>
            <a:off x="755650" y="4652963"/>
            <a:ext cx="7777163" cy="0"/>
          </a:xfrm>
          <a:prstGeom prst="line">
            <a:avLst/>
          </a:prstGeom>
          <a:noFill/>
          <a:ln w="31750">
            <a:solidFill>
              <a:srgbClr val="808000"/>
            </a:solidFill>
            <a:round/>
            <a:headEnd/>
            <a:tailEnd/>
          </a:ln>
        </p:spPr>
        <p:txBody>
          <a:bodyPr/>
          <a:lstStyle/>
          <a:p>
            <a:endParaRPr lang="es-ES"/>
          </a:p>
        </p:txBody>
      </p:sp>
      <p:sp>
        <p:nvSpPr>
          <p:cNvPr id="26638" name="Line 20"/>
          <p:cNvSpPr>
            <a:spLocks noChangeShapeType="1"/>
          </p:cNvSpPr>
          <p:nvPr/>
        </p:nvSpPr>
        <p:spPr bwMode="auto">
          <a:xfrm>
            <a:off x="4643438" y="3003550"/>
            <a:ext cx="0" cy="2368550"/>
          </a:xfrm>
          <a:prstGeom prst="line">
            <a:avLst/>
          </a:prstGeom>
          <a:noFill/>
          <a:ln w="31750">
            <a:solidFill>
              <a:srgbClr val="808000"/>
            </a:solidFill>
            <a:round/>
            <a:headEnd/>
            <a:tailEnd/>
          </a:ln>
        </p:spPr>
        <p:txBody>
          <a:bodyPr/>
          <a:lstStyle/>
          <a:p>
            <a:endParaRPr lang="es-ES"/>
          </a:p>
        </p:txBody>
      </p:sp>
      <p:sp>
        <p:nvSpPr>
          <p:cNvPr id="26639" name="Text Box 21"/>
          <p:cNvSpPr txBox="1">
            <a:spLocks noChangeArrowheads="1"/>
          </p:cNvSpPr>
          <p:nvPr/>
        </p:nvSpPr>
        <p:spPr bwMode="auto">
          <a:xfrm>
            <a:off x="4716463" y="2852738"/>
            <a:ext cx="3744912" cy="733425"/>
          </a:xfrm>
          <a:prstGeom prst="rect">
            <a:avLst/>
          </a:prstGeom>
          <a:noFill/>
          <a:ln w="9525">
            <a:noFill/>
            <a:miter lim="800000"/>
            <a:headEnd/>
            <a:tailEnd/>
          </a:ln>
        </p:spPr>
        <p:txBody>
          <a:bodyPr>
            <a:spAutoFit/>
          </a:bodyPr>
          <a:lstStyle/>
          <a:p>
            <a:pPr algn="just">
              <a:spcBef>
                <a:spcPct val="50000"/>
              </a:spcBef>
            </a:pPr>
            <a:r>
              <a:rPr lang="es-ES"/>
              <a:t>* Sistemas físicos.</a:t>
            </a:r>
          </a:p>
          <a:p>
            <a:pPr algn="just">
              <a:spcBef>
                <a:spcPct val="50000"/>
              </a:spcBef>
            </a:pPr>
            <a:r>
              <a:rPr lang="es-ES" sz="1600"/>
              <a:t>(máquinas, reloj, termóstato)</a:t>
            </a:r>
          </a:p>
        </p:txBody>
      </p:sp>
      <p:pic>
        <p:nvPicPr>
          <p:cNvPr id="26640" name="Picture 28" descr="termostato"/>
          <p:cNvPicPr>
            <a:picLocks noChangeAspect="1" noChangeArrowheads="1"/>
          </p:cNvPicPr>
          <p:nvPr/>
        </p:nvPicPr>
        <p:blipFill>
          <a:blip r:embed="rId2" cstate="print"/>
          <a:srcRect/>
          <a:stretch>
            <a:fillRect/>
          </a:stretch>
        </p:blipFill>
        <p:spPr bwMode="auto">
          <a:xfrm>
            <a:off x="6286500" y="5214938"/>
            <a:ext cx="1081088" cy="965200"/>
          </a:xfrm>
          <a:prstGeom prst="rect">
            <a:avLst/>
          </a:prstGeom>
          <a:noFill/>
          <a:ln w="9525">
            <a:noFill/>
            <a:miter lim="800000"/>
            <a:headEnd/>
            <a:tailEnd/>
          </a:ln>
        </p:spPr>
      </p:pic>
      <p:pic>
        <p:nvPicPr>
          <p:cNvPr id="26641" name="Picture 29" descr="sociedad-civil"/>
          <p:cNvPicPr>
            <a:picLocks noChangeAspect="1" noChangeArrowheads="1"/>
          </p:cNvPicPr>
          <p:nvPr/>
        </p:nvPicPr>
        <p:blipFill>
          <a:blip r:embed="rId3" cstate="print"/>
          <a:srcRect/>
          <a:stretch>
            <a:fillRect/>
          </a:stretch>
        </p:blipFill>
        <p:spPr bwMode="auto">
          <a:xfrm>
            <a:off x="3429000" y="5286375"/>
            <a:ext cx="1025525" cy="100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95288" y="333375"/>
            <a:ext cx="6624637" cy="519113"/>
          </a:xfrm>
          <a:prstGeom prst="rect">
            <a:avLst/>
          </a:prstGeom>
          <a:noFill/>
          <a:ln w="9525">
            <a:noFill/>
            <a:miter lim="800000"/>
            <a:headEnd/>
            <a:tailEnd/>
          </a:ln>
        </p:spPr>
        <p:txBody>
          <a:bodyPr>
            <a:spAutoFit/>
          </a:bodyPr>
          <a:lstStyle/>
          <a:p>
            <a:pPr>
              <a:spcBef>
                <a:spcPct val="50000"/>
              </a:spcBef>
            </a:pPr>
            <a:r>
              <a:rPr lang="es-ES" sz="2800" b="1" u="sng"/>
              <a:t>SISTEMAS ABIERTOS</a:t>
            </a:r>
            <a:r>
              <a:rPr lang="es-ES" sz="2800" b="1"/>
              <a:t> </a:t>
            </a:r>
            <a:r>
              <a:rPr lang="es-ES" b="1"/>
              <a:t>(2)</a:t>
            </a:r>
            <a:r>
              <a:rPr lang="es-ES"/>
              <a:t> </a:t>
            </a:r>
          </a:p>
        </p:txBody>
      </p:sp>
      <p:sp>
        <p:nvSpPr>
          <p:cNvPr id="27651" name="Text Box 16"/>
          <p:cNvSpPr txBox="1">
            <a:spLocks noChangeArrowheads="1"/>
          </p:cNvSpPr>
          <p:nvPr/>
        </p:nvSpPr>
        <p:spPr bwMode="auto">
          <a:xfrm>
            <a:off x="468313" y="1341438"/>
            <a:ext cx="5399087"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INGESTIÓN</a:t>
            </a:r>
            <a:r>
              <a:rPr lang="es-ES" sz="2000" b="1"/>
              <a:t>: </a:t>
            </a:r>
          </a:p>
        </p:txBody>
      </p:sp>
      <p:sp>
        <p:nvSpPr>
          <p:cNvPr id="27652" name="Text Box 17"/>
          <p:cNvSpPr txBox="1">
            <a:spLocks noChangeArrowheads="1"/>
          </p:cNvSpPr>
          <p:nvPr/>
        </p:nvSpPr>
        <p:spPr bwMode="auto">
          <a:xfrm>
            <a:off x="971550" y="1989138"/>
            <a:ext cx="5257800" cy="641350"/>
          </a:xfrm>
          <a:prstGeom prst="rect">
            <a:avLst/>
          </a:prstGeom>
          <a:noFill/>
          <a:ln w="9525">
            <a:noFill/>
            <a:miter lim="800000"/>
            <a:headEnd/>
            <a:tailEnd/>
          </a:ln>
        </p:spPr>
        <p:txBody>
          <a:bodyPr>
            <a:spAutoFit/>
          </a:bodyPr>
          <a:lstStyle/>
          <a:p>
            <a:pPr algn="just">
              <a:spcBef>
                <a:spcPct val="50000"/>
              </a:spcBef>
            </a:pPr>
            <a:r>
              <a:rPr lang="es-ES"/>
              <a:t>Las empresas hacen o compran materiales para ser procesados.  </a:t>
            </a:r>
          </a:p>
        </p:txBody>
      </p:sp>
      <p:sp>
        <p:nvSpPr>
          <p:cNvPr id="27653" name="Text Box 18"/>
          <p:cNvSpPr txBox="1">
            <a:spLocks noChangeArrowheads="1"/>
          </p:cNvSpPr>
          <p:nvPr/>
        </p:nvSpPr>
        <p:spPr bwMode="auto">
          <a:xfrm>
            <a:off x="468313" y="2924175"/>
            <a:ext cx="5399087"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PROCESAMIENTO</a:t>
            </a:r>
            <a:r>
              <a:rPr lang="es-ES" sz="2000" b="1"/>
              <a:t>: </a:t>
            </a:r>
          </a:p>
        </p:txBody>
      </p:sp>
      <p:sp>
        <p:nvSpPr>
          <p:cNvPr id="27654" name="Text Box 19"/>
          <p:cNvSpPr txBox="1">
            <a:spLocks noChangeArrowheads="1"/>
          </p:cNvSpPr>
          <p:nvPr/>
        </p:nvSpPr>
        <p:spPr bwMode="auto">
          <a:xfrm>
            <a:off x="971550" y="3571875"/>
            <a:ext cx="5257800" cy="915988"/>
          </a:xfrm>
          <a:prstGeom prst="rect">
            <a:avLst/>
          </a:prstGeom>
          <a:noFill/>
          <a:ln w="9525">
            <a:noFill/>
            <a:miter lim="800000"/>
            <a:headEnd/>
            <a:tailEnd/>
          </a:ln>
        </p:spPr>
        <p:txBody>
          <a:bodyPr>
            <a:spAutoFit/>
          </a:bodyPr>
          <a:lstStyle/>
          <a:p>
            <a:pPr algn="just">
              <a:spcBef>
                <a:spcPct val="50000"/>
              </a:spcBef>
            </a:pPr>
            <a:r>
              <a:rPr lang="es-ES"/>
              <a:t>En la empresa se procesan materiales y se desecha lo que no sirve habiendo una relación entre entradas y salidas.  </a:t>
            </a:r>
          </a:p>
        </p:txBody>
      </p:sp>
      <p:sp>
        <p:nvSpPr>
          <p:cNvPr id="27655" name="Text Box 20"/>
          <p:cNvSpPr txBox="1">
            <a:spLocks noChangeArrowheads="1"/>
          </p:cNvSpPr>
          <p:nvPr/>
        </p:nvSpPr>
        <p:spPr bwMode="auto">
          <a:xfrm>
            <a:off x="612775" y="4797425"/>
            <a:ext cx="5399088"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REACCIÓN AL AMBIENTE</a:t>
            </a:r>
            <a:r>
              <a:rPr lang="es-ES" sz="2000" b="1"/>
              <a:t>: </a:t>
            </a:r>
          </a:p>
        </p:txBody>
      </p:sp>
      <p:sp>
        <p:nvSpPr>
          <p:cNvPr id="27656" name="Text Box 21"/>
          <p:cNvSpPr txBox="1">
            <a:spLocks noChangeArrowheads="1"/>
          </p:cNvSpPr>
          <p:nvPr/>
        </p:nvSpPr>
        <p:spPr bwMode="auto">
          <a:xfrm>
            <a:off x="1116013" y="5445125"/>
            <a:ext cx="5257800" cy="915988"/>
          </a:xfrm>
          <a:prstGeom prst="rect">
            <a:avLst/>
          </a:prstGeom>
          <a:noFill/>
          <a:ln w="9525">
            <a:noFill/>
            <a:miter lim="800000"/>
            <a:headEnd/>
            <a:tailEnd/>
          </a:ln>
        </p:spPr>
        <p:txBody>
          <a:bodyPr>
            <a:spAutoFit/>
          </a:bodyPr>
          <a:lstStyle/>
          <a:p>
            <a:pPr algn="just">
              <a:spcBef>
                <a:spcPct val="50000"/>
              </a:spcBef>
            </a:pPr>
            <a:r>
              <a:rPr lang="es-ES"/>
              <a:t>La empresa reacciona a su entorno, cambiando sus materiales, consumidores, empleados y recursos financieros.  </a:t>
            </a:r>
          </a:p>
        </p:txBody>
      </p:sp>
      <p:pic>
        <p:nvPicPr>
          <p:cNvPr id="27657" name="Picture 22" descr="E:\imagenes\imagenb.jpg"/>
          <p:cNvPicPr>
            <a:picLocks noChangeAspect="1" noChangeArrowheads="1"/>
          </p:cNvPicPr>
          <p:nvPr/>
        </p:nvPicPr>
        <p:blipFill>
          <a:blip r:embed="rId2" cstate="print"/>
          <a:srcRect/>
          <a:stretch>
            <a:fillRect/>
          </a:stretch>
        </p:blipFill>
        <p:spPr bwMode="auto">
          <a:xfrm>
            <a:off x="6858000" y="1643063"/>
            <a:ext cx="1096963" cy="865187"/>
          </a:xfrm>
          <a:prstGeom prst="rect">
            <a:avLst/>
          </a:prstGeom>
          <a:noFill/>
          <a:ln w="9525">
            <a:noFill/>
            <a:miter lim="800000"/>
            <a:headEnd/>
            <a:tailEnd/>
          </a:ln>
        </p:spPr>
      </p:pic>
      <p:pic>
        <p:nvPicPr>
          <p:cNvPr id="27658" name="Picture 23" descr="E:\imagenes\empresas-20050603-01.jpg"/>
          <p:cNvPicPr>
            <a:picLocks noChangeAspect="1" noChangeArrowheads="1"/>
          </p:cNvPicPr>
          <p:nvPr/>
        </p:nvPicPr>
        <p:blipFill>
          <a:blip r:embed="rId3" cstate="print"/>
          <a:srcRect/>
          <a:stretch>
            <a:fillRect/>
          </a:stretch>
        </p:blipFill>
        <p:spPr bwMode="auto">
          <a:xfrm>
            <a:off x="6858000" y="3214688"/>
            <a:ext cx="1404938" cy="1054100"/>
          </a:xfrm>
          <a:prstGeom prst="rect">
            <a:avLst/>
          </a:prstGeom>
          <a:noFill/>
          <a:ln w="9525">
            <a:noFill/>
            <a:miter lim="800000"/>
            <a:headEnd/>
            <a:tailEnd/>
          </a:ln>
        </p:spPr>
      </p:pic>
      <p:pic>
        <p:nvPicPr>
          <p:cNvPr id="27659" name="Picture 24" descr="E:\imagenes\irobot12-thumb.jpg"/>
          <p:cNvPicPr>
            <a:picLocks noChangeAspect="1" noChangeArrowheads="1"/>
          </p:cNvPicPr>
          <p:nvPr/>
        </p:nvPicPr>
        <p:blipFill>
          <a:blip r:embed="rId4" cstate="print"/>
          <a:srcRect/>
          <a:stretch>
            <a:fillRect/>
          </a:stretch>
        </p:blipFill>
        <p:spPr bwMode="auto">
          <a:xfrm>
            <a:off x="6858000" y="5286375"/>
            <a:ext cx="1400175" cy="93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95288" y="333375"/>
            <a:ext cx="6624637" cy="519113"/>
          </a:xfrm>
          <a:prstGeom prst="rect">
            <a:avLst/>
          </a:prstGeom>
          <a:noFill/>
          <a:ln w="9525">
            <a:noFill/>
            <a:miter lim="800000"/>
            <a:headEnd/>
            <a:tailEnd/>
          </a:ln>
        </p:spPr>
        <p:txBody>
          <a:bodyPr>
            <a:spAutoFit/>
          </a:bodyPr>
          <a:lstStyle/>
          <a:p>
            <a:pPr>
              <a:spcBef>
                <a:spcPct val="50000"/>
              </a:spcBef>
            </a:pPr>
            <a:r>
              <a:rPr lang="es-ES" sz="2800" b="1" u="sng"/>
              <a:t>SISTEMAS ABIERTOS</a:t>
            </a:r>
            <a:r>
              <a:rPr lang="es-ES" sz="2800" b="1"/>
              <a:t> </a:t>
            </a:r>
            <a:r>
              <a:rPr lang="es-ES" b="1"/>
              <a:t>(3)</a:t>
            </a:r>
            <a:r>
              <a:rPr lang="es-ES"/>
              <a:t> </a:t>
            </a:r>
          </a:p>
        </p:txBody>
      </p:sp>
      <p:sp>
        <p:nvSpPr>
          <p:cNvPr id="28675" name="Text Box 3"/>
          <p:cNvSpPr txBox="1">
            <a:spLocks noChangeArrowheads="1"/>
          </p:cNvSpPr>
          <p:nvPr/>
        </p:nvSpPr>
        <p:spPr bwMode="auto">
          <a:xfrm>
            <a:off x="533400" y="1066800"/>
            <a:ext cx="5399088"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PROVISIÓN DE LAS PARTES</a:t>
            </a:r>
            <a:r>
              <a:rPr lang="es-ES" sz="2000" b="1"/>
              <a:t>: </a:t>
            </a:r>
          </a:p>
        </p:txBody>
      </p:sp>
      <p:sp>
        <p:nvSpPr>
          <p:cNvPr id="28676" name="Text Box 4"/>
          <p:cNvSpPr txBox="1">
            <a:spLocks noChangeArrowheads="1"/>
          </p:cNvSpPr>
          <p:nvPr/>
        </p:nvSpPr>
        <p:spPr bwMode="auto">
          <a:xfrm>
            <a:off x="838200" y="1447800"/>
            <a:ext cx="5257800" cy="915988"/>
          </a:xfrm>
          <a:prstGeom prst="rect">
            <a:avLst/>
          </a:prstGeom>
          <a:noFill/>
          <a:ln w="9525">
            <a:noFill/>
            <a:miter lim="800000"/>
            <a:headEnd/>
            <a:tailEnd/>
          </a:ln>
        </p:spPr>
        <p:txBody>
          <a:bodyPr>
            <a:spAutoFit/>
          </a:bodyPr>
          <a:lstStyle/>
          <a:p>
            <a:pPr algn="just">
              <a:spcBef>
                <a:spcPct val="50000"/>
              </a:spcBef>
            </a:pPr>
            <a:r>
              <a:rPr lang="es-ES"/>
              <a:t>Aunque los participantes de la empresa pueden ser reemplazados, se les recompensa por su trabajo a través de salarios y beneficios. </a:t>
            </a:r>
          </a:p>
        </p:txBody>
      </p:sp>
      <p:sp>
        <p:nvSpPr>
          <p:cNvPr id="28677" name="Text Box 5"/>
          <p:cNvSpPr txBox="1">
            <a:spLocks noChangeArrowheads="1"/>
          </p:cNvSpPr>
          <p:nvPr/>
        </p:nvSpPr>
        <p:spPr bwMode="auto">
          <a:xfrm>
            <a:off x="533400" y="2362200"/>
            <a:ext cx="5399088"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REGENERACIÓN DE PARTES</a:t>
            </a:r>
            <a:r>
              <a:rPr lang="es-ES" sz="2000" b="1"/>
              <a:t>: </a:t>
            </a:r>
          </a:p>
        </p:txBody>
      </p:sp>
      <p:sp>
        <p:nvSpPr>
          <p:cNvPr id="28678" name="Text Box 6"/>
          <p:cNvSpPr txBox="1">
            <a:spLocks noChangeArrowheads="1"/>
          </p:cNvSpPr>
          <p:nvPr/>
        </p:nvSpPr>
        <p:spPr bwMode="auto">
          <a:xfrm>
            <a:off x="914400" y="2819400"/>
            <a:ext cx="5257800" cy="1465263"/>
          </a:xfrm>
          <a:prstGeom prst="rect">
            <a:avLst/>
          </a:prstGeom>
          <a:noFill/>
          <a:ln w="9525">
            <a:noFill/>
            <a:miter lim="800000"/>
            <a:headEnd/>
            <a:tailEnd/>
          </a:ln>
        </p:spPr>
        <p:txBody>
          <a:bodyPr>
            <a:spAutoFit/>
          </a:bodyPr>
          <a:lstStyle/>
          <a:p>
            <a:pPr algn="just">
              <a:spcBef>
                <a:spcPct val="50000"/>
              </a:spcBef>
            </a:pPr>
            <a:r>
              <a:rPr lang="es-ES"/>
              <a:t>Los miembros de una empresa se envejecen, se jubilan, se enferman, se desligan o se mueren. Las máquinas se vuelven obsoletas, tanto hombres como máquinas deben ser mantenidos o relocalizados.  </a:t>
            </a:r>
          </a:p>
        </p:txBody>
      </p:sp>
      <p:sp>
        <p:nvSpPr>
          <p:cNvPr id="28679" name="Text Box 7"/>
          <p:cNvSpPr txBox="1">
            <a:spLocks noChangeArrowheads="1"/>
          </p:cNvSpPr>
          <p:nvPr/>
        </p:nvSpPr>
        <p:spPr bwMode="auto">
          <a:xfrm>
            <a:off x="533400" y="4191000"/>
            <a:ext cx="5399088" cy="396875"/>
          </a:xfrm>
          <a:prstGeom prst="rect">
            <a:avLst/>
          </a:prstGeom>
          <a:noFill/>
          <a:ln w="9525">
            <a:noFill/>
            <a:miter lim="800000"/>
            <a:headEnd/>
            <a:tailEnd/>
          </a:ln>
        </p:spPr>
        <p:txBody>
          <a:bodyPr>
            <a:spAutoFit/>
          </a:bodyPr>
          <a:lstStyle/>
          <a:p>
            <a:pPr>
              <a:spcBef>
                <a:spcPct val="50000"/>
              </a:spcBef>
            </a:pPr>
            <a:r>
              <a:rPr lang="es-ES" sz="2000" b="1"/>
              <a:t>*  </a:t>
            </a:r>
            <a:r>
              <a:rPr lang="es-ES" sz="2000" b="1" u="sng"/>
              <a:t>ORGANIZACIÓN</a:t>
            </a:r>
            <a:r>
              <a:rPr lang="es-ES" sz="2000" b="1"/>
              <a:t>: </a:t>
            </a:r>
          </a:p>
        </p:txBody>
      </p:sp>
      <p:sp>
        <p:nvSpPr>
          <p:cNvPr id="28680" name="Text Box 8"/>
          <p:cNvSpPr txBox="1">
            <a:spLocks noChangeArrowheads="1"/>
          </p:cNvSpPr>
          <p:nvPr/>
        </p:nvSpPr>
        <p:spPr bwMode="auto">
          <a:xfrm>
            <a:off x="990600" y="4648200"/>
            <a:ext cx="5257800" cy="1190625"/>
          </a:xfrm>
          <a:prstGeom prst="rect">
            <a:avLst/>
          </a:prstGeom>
          <a:noFill/>
          <a:ln w="9525">
            <a:noFill/>
            <a:miter lim="800000"/>
            <a:headEnd/>
            <a:tailEnd/>
          </a:ln>
        </p:spPr>
        <p:txBody>
          <a:bodyPr>
            <a:spAutoFit/>
          </a:bodyPr>
          <a:lstStyle/>
          <a:p>
            <a:pPr algn="just">
              <a:spcBef>
                <a:spcPct val="50000"/>
              </a:spcBef>
            </a:pPr>
            <a:r>
              <a:rPr lang="es-ES"/>
              <a:t>En la empresa se necesita un sistema nervioso central donde las funciones de producción, compras, comercialización … deben ser coordinados.</a:t>
            </a:r>
          </a:p>
        </p:txBody>
      </p:sp>
      <p:pic>
        <p:nvPicPr>
          <p:cNvPr id="28681" name="Picture 9" descr="E:\imagenes\comercio%202.jpg"/>
          <p:cNvPicPr>
            <a:picLocks noChangeAspect="1" noChangeArrowheads="1"/>
          </p:cNvPicPr>
          <p:nvPr/>
        </p:nvPicPr>
        <p:blipFill>
          <a:blip r:embed="rId2" cstate="print"/>
          <a:srcRect/>
          <a:stretch>
            <a:fillRect/>
          </a:stretch>
        </p:blipFill>
        <p:spPr bwMode="auto">
          <a:xfrm>
            <a:off x="6643688" y="3286125"/>
            <a:ext cx="1752600" cy="1166813"/>
          </a:xfrm>
          <a:prstGeom prst="rect">
            <a:avLst/>
          </a:prstGeom>
          <a:noFill/>
          <a:ln w="9525">
            <a:noFill/>
            <a:miter lim="800000"/>
            <a:headEnd/>
            <a:tailEnd/>
          </a:ln>
        </p:spPr>
      </p:pic>
      <p:pic>
        <p:nvPicPr>
          <p:cNvPr id="28682" name="Picture 10" descr="E:\imagenes\consultoria.jpg"/>
          <p:cNvPicPr>
            <a:picLocks noChangeAspect="1" noChangeArrowheads="1"/>
          </p:cNvPicPr>
          <p:nvPr/>
        </p:nvPicPr>
        <p:blipFill>
          <a:blip r:embed="rId3" cstate="print"/>
          <a:srcRect/>
          <a:stretch>
            <a:fillRect/>
          </a:stretch>
        </p:blipFill>
        <p:spPr bwMode="auto">
          <a:xfrm>
            <a:off x="6715125" y="5214938"/>
            <a:ext cx="1638300" cy="1204912"/>
          </a:xfrm>
          <a:prstGeom prst="rect">
            <a:avLst/>
          </a:prstGeom>
          <a:noFill/>
          <a:ln w="9525">
            <a:noFill/>
            <a:miter lim="800000"/>
            <a:headEnd/>
            <a:tailEnd/>
          </a:ln>
        </p:spPr>
      </p:pic>
      <p:pic>
        <p:nvPicPr>
          <p:cNvPr id="28683" name="Picture 11" descr="E:\imagenes\dinero.jpg"/>
          <p:cNvPicPr>
            <a:picLocks noChangeAspect="1" noChangeArrowheads="1"/>
          </p:cNvPicPr>
          <p:nvPr/>
        </p:nvPicPr>
        <p:blipFill>
          <a:blip r:embed="rId4" cstate="print"/>
          <a:srcRect/>
          <a:stretch>
            <a:fillRect/>
          </a:stretch>
        </p:blipFill>
        <p:spPr bwMode="auto">
          <a:xfrm>
            <a:off x="6643688" y="1500188"/>
            <a:ext cx="1069975" cy="1252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500063" y="1643063"/>
            <a:ext cx="6143625" cy="1196975"/>
          </a:xfrm>
        </p:spPr>
        <p:txBody>
          <a:bodyPr/>
          <a:lstStyle/>
          <a:p>
            <a:pPr eaLnBrk="1" hangingPunct="1">
              <a:defRPr/>
            </a:pPr>
            <a:r>
              <a:rPr lang="es-ES" sz="4000" dirty="0" smtClean="0">
                <a:solidFill>
                  <a:srgbClr val="403152"/>
                </a:solidFill>
              </a:rPr>
              <a:t>La organización como</a:t>
            </a:r>
            <a:r>
              <a:rPr lang="es-ES" sz="4000" dirty="0" smtClean="0"/>
              <a:t> </a:t>
            </a:r>
            <a:r>
              <a:rPr lang="es-ES" sz="4000" dirty="0" smtClean="0">
                <a:solidFill>
                  <a:srgbClr val="403152"/>
                </a:solidFill>
              </a:rPr>
              <a:t>Sistema Abierto</a:t>
            </a:r>
            <a:r>
              <a:rPr lang="es-ES" sz="3200" u="sng" dirty="0" smtClean="0"/>
              <a:t/>
            </a:r>
            <a:br>
              <a:rPr lang="es-ES" sz="3200" u="sng" dirty="0" smtClean="0"/>
            </a:br>
            <a:endParaRPr lang="es-E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395288" y="260350"/>
            <a:ext cx="8229600" cy="1143000"/>
          </a:xfrm>
        </p:spPr>
        <p:txBody>
          <a:bodyPr/>
          <a:lstStyle/>
          <a:p>
            <a:pPr eaLnBrk="1" hangingPunct="1"/>
            <a:r>
              <a:rPr lang="es-ES" sz="3600" u="sng" smtClean="0">
                <a:solidFill>
                  <a:srgbClr val="403152"/>
                </a:solidFill>
              </a:rPr>
              <a:t>La organización como</a:t>
            </a:r>
            <a:r>
              <a:rPr lang="es-ES" u="sng" smtClean="0"/>
              <a:t> </a:t>
            </a:r>
            <a:r>
              <a:rPr lang="es-ES" sz="3600" u="sng" smtClean="0">
                <a:solidFill>
                  <a:srgbClr val="403152"/>
                </a:solidFill>
              </a:rPr>
              <a:t>Sistema Abierto</a:t>
            </a:r>
          </a:p>
        </p:txBody>
      </p:sp>
      <p:sp>
        <p:nvSpPr>
          <p:cNvPr id="30723" name="Rectangle 3"/>
          <p:cNvSpPr>
            <a:spLocks noGrp="1"/>
          </p:cNvSpPr>
          <p:nvPr>
            <p:ph type="body" idx="1"/>
          </p:nvPr>
        </p:nvSpPr>
        <p:spPr>
          <a:xfrm>
            <a:off x="539750" y="1428750"/>
            <a:ext cx="8229600" cy="4525963"/>
          </a:xfrm>
        </p:spPr>
        <p:txBody>
          <a:bodyPr/>
          <a:lstStyle/>
          <a:p>
            <a:pPr algn="just" eaLnBrk="1" hangingPunct="1">
              <a:lnSpc>
                <a:spcPct val="80000"/>
              </a:lnSpc>
            </a:pPr>
            <a:r>
              <a:rPr lang="es-ES" sz="2000" smtClean="0"/>
              <a:t>Todo sistema vivo es abierto, y este a su vez interactúa de una forma continua con el medio ambiente. Dependiendo del tipo de sistema del cual estemos hablando así  también serán sus componentes. </a:t>
            </a:r>
          </a:p>
          <a:p>
            <a:pPr algn="just" eaLnBrk="1" hangingPunct="1">
              <a:lnSpc>
                <a:spcPct val="80000"/>
              </a:lnSpc>
            </a:pPr>
            <a:r>
              <a:rPr lang="es-ES" sz="2000" smtClean="0"/>
              <a:t>Lo más importante del enfoque de sistemas es la interacción que existe entre sus elementos sin importar que estos sean diferentes, además nos ofrece un panorama de la organización como un proceso, en la cual se presentan cambios a través del tiempo y a su vez se presentan sucesos con respecto a los procesos dinámicos del sistema. </a:t>
            </a:r>
          </a:p>
          <a:p>
            <a:pPr algn="just" eaLnBrk="1" hangingPunct="1">
              <a:lnSpc>
                <a:spcPct val="80000"/>
              </a:lnSpc>
            </a:pPr>
            <a:r>
              <a:rPr lang="es-ES" sz="2000" smtClean="0"/>
              <a:t>La teoría de los sistemas ayuda a mejorar el rendimiento de una organización.  Primero que todo se debe realizar un análisis para saber que partes del sistema funcionan adecuadamente y si presentan algunas falencias se deben tomar las medidas respectivas;  y de esta manera queda más fácil saber el porque de las deficiencias en determinadas áreas.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p:cNvSpPr>
          <p:nvPr>
            <p:ph type="body" idx="1"/>
          </p:nvPr>
        </p:nvSpPr>
        <p:spPr>
          <a:xfrm>
            <a:off x="285750" y="282575"/>
            <a:ext cx="8642350" cy="5861050"/>
          </a:xfrm>
        </p:spPr>
        <p:txBody>
          <a:bodyPr/>
          <a:lstStyle/>
          <a:p>
            <a:pPr marL="0" indent="0" eaLnBrk="1" hangingPunct="1">
              <a:lnSpc>
                <a:spcPct val="80000"/>
              </a:lnSpc>
              <a:buFont typeface="Arial" charset="0"/>
              <a:buNone/>
              <a:defRPr/>
            </a:pPr>
            <a:r>
              <a:rPr lang="es-ES" sz="2000" dirty="0" smtClean="0"/>
              <a:t>Para evitar las falencias del sistema se deben tener en cuenta los siguientes puntos: </a:t>
            </a:r>
          </a:p>
          <a:p>
            <a:pPr eaLnBrk="1" hangingPunct="1">
              <a:lnSpc>
                <a:spcPct val="80000"/>
              </a:lnSpc>
              <a:buFont typeface="Arial" charset="0"/>
              <a:buNone/>
              <a:defRPr/>
            </a:pPr>
            <a:endParaRPr lang="es-ES" sz="2000" dirty="0" smtClean="0"/>
          </a:p>
          <a:p>
            <a:pPr eaLnBrk="1" hangingPunct="1">
              <a:lnSpc>
                <a:spcPct val="80000"/>
              </a:lnSpc>
              <a:defRPr/>
            </a:pPr>
            <a:r>
              <a:rPr lang="es-ES" sz="1600" dirty="0" smtClean="0"/>
              <a:t>Se debe mirar la organización como un sistema vivo donde las irregularidades del sistema son  las enfermedades del sistema. </a:t>
            </a:r>
          </a:p>
          <a:p>
            <a:pPr eaLnBrk="1" hangingPunct="1">
              <a:lnSpc>
                <a:spcPct val="80000"/>
              </a:lnSpc>
              <a:defRPr/>
            </a:pPr>
            <a:r>
              <a:rPr lang="es-ES" sz="1600" dirty="0" smtClean="0"/>
              <a:t>Los objetivos de la organización no deben ser iguales a los objetivos de sus integrantes. </a:t>
            </a:r>
          </a:p>
          <a:p>
            <a:pPr eaLnBrk="1" hangingPunct="1">
              <a:lnSpc>
                <a:spcPct val="80000"/>
              </a:lnSpc>
              <a:defRPr/>
            </a:pPr>
            <a:r>
              <a:rPr lang="es-ES" sz="1600" dirty="0" smtClean="0"/>
              <a:t>La actuación organizacional debe interactuar con el medio ambiente, es decir que se debe </a:t>
            </a:r>
            <a:br>
              <a:rPr lang="es-ES" sz="1600" dirty="0" smtClean="0"/>
            </a:br>
            <a:r>
              <a:rPr lang="es-ES" sz="1600" dirty="0" smtClean="0"/>
              <a:t>mirar hacia fuera. </a:t>
            </a:r>
          </a:p>
          <a:p>
            <a:pPr eaLnBrk="1" hangingPunct="1">
              <a:lnSpc>
                <a:spcPct val="80000"/>
              </a:lnSpc>
              <a:defRPr/>
            </a:pPr>
            <a:r>
              <a:rPr lang="es-ES" sz="1600" dirty="0" smtClean="0"/>
              <a:t>Tener varias formas para realizar un determinado caso o actividad. </a:t>
            </a:r>
          </a:p>
          <a:p>
            <a:pPr eaLnBrk="1" hangingPunct="1">
              <a:lnSpc>
                <a:spcPct val="80000"/>
              </a:lnSpc>
              <a:defRPr/>
            </a:pPr>
            <a:r>
              <a:rPr lang="es-ES" sz="1600" dirty="0" smtClean="0"/>
              <a:t>Se debe tener en cuenta todas las partes del sistema sin ignorar el impacto que estas darían. </a:t>
            </a:r>
          </a:p>
          <a:p>
            <a:pPr eaLnBrk="1" hangingPunct="1">
              <a:lnSpc>
                <a:spcPct val="80000"/>
              </a:lnSpc>
              <a:defRPr/>
            </a:pPr>
            <a:r>
              <a:rPr lang="es-ES" sz="1600" dirty="0" smtClean="0"/>
              <a:t>Tener en cuenta que la razón de la organización también esta determinada por el medio. </a:t>
            </a:r>
          </a:p>
          <a:p>
            <a:pPr eaLnBrk="1" hangingPunct="1">
              <a:lnSpc>
                <a:spcPct val="80000"/>
              </a:lnSpc>
              <a:defRPr/>
            </a:pPr>
            <a:r>
              <a:rPr lang="es-ES" sz="1600" dirty="0" smtClean="0"/>
              <a:t>No creer que la motivación viene de afuera, por el contrario viene empezando por uno mismo. </a:t>
            </a:r>
          </a:p>
          <a:p>
            <a:pPr eaLnBrk="1" hangingPunct="1">
              <a:lnSpc>
                <a:spcPct val="80000"/>
              </a:lnSpc>
              <a:defRPr/>
            </a:pPr>
            <a:r>
              <a:rPr lang="es-ES" sz="1600" dirty="0" smtClean="0"/>
              <a:t>No se debe creer que las personas no cooperan porque estas tienen diferentes objetivos. </a:t>
            </a:r>
          </a:p>
          <a:p>
            <a:pPr eaLnBrk="1" hangingPunct="1">
              <a:lnSpc>
                <a:spcPct val="80000"/>
              </a:lnSpc>
              <a:defRPr/>
            </a:pPr>
            <a:r>
              <a:rPr lang="es-ES" sz="1600" dirty="0" smtClean="0"/>
              <a:t>Los resultados no se deben comparar con el propósito, ya que este ultimo se va alcanzando poco a poco. </a:t>
            </a:r>
          </a:p>
          <a:p>
            <a:pPr eaLnBrk="1" hangingPunct="1">
              <a:lnSpc>
                <a:spcPct val="80000"/>
              </a:lnSpc>
              <a:defRPr/>
            </a:pPr>
            <a:r>
              <a:rPr lang="es-ES" sz="1600" dirty="0" smtClean="0"/>
              <a:t>Los procesos de grupo no deben ser ignorados. </a:t>
            </a:r>
          </a:p>
          <a:p>
            <a:pPr eaLnBrk="1" hangingPunct="1">
              <a:lnSpc>
                <a:spcPct val="80000"/>
              </a:lnSpc>
              <a:defRPr/>
            </a:pPr>
            <a:r>
              <a:rPr lang="es-ES" sz="1600" dirty="0" smtClean="0"/>
              <a:t>La resistencia al cambio es como una forma de mantener el estado de equilibrio de un sistema. </a:t>
            </a:r>
          </a:p>
          <a:p>
            <a:pPr eaLnBrk="1" hangingPunct="1">
              <a:lnSpc>
                <a:spcPct val="80000"/>
              </a:lnSpc>
              <a:defRPr/>
            </a:pPr>
            <a:r>
              <a:rPr lang="es-ES" sz="1600" dirty="0" smtClean="0"/>
              <a:t>Se debe saber la diferencia que existe entre responsabilidad por el puesto y responsabilidad  organizacional.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txBox="1">
            <a:spLocks/>
          </p:cNvSpPr>
          <p:nvPr/>
        </p:nvSpPr>
        <p:spPr bwMode="auto">
          <a:xfrm>
            <a:off x="684213" y="214313"/>
            <a:ext cx="7772400" cy="785812"/>
          </a:xfrm>
          <a:prstGeom prst="rect">
            <a:avLst/>
          </a:prstGeom>
          <a:noFill/>
          <a:ln w="9525">
            <a:noFill/>
            <a:miter lim="800000"/>
            <a:headEnd/>
            <a:tailEnd/>
          </a:ln>
        </p:spPr>
        <p:txBody>
          <a:bodyPr anchor="ctr"/>
          <a:lstStyle/>
          <a:p>
            <a:pPr algn="ctr"/>
            <a:r>
              <a:rPr lang="es-ES" sz="3600" b="1" u="sng">
                <a:solidFill>
                  <a:srgbClr val="403152"/>
                </a:solidFill>
                <a:latin typeface="Calibri" pitchFamily="34" charset="0"/>
              </a:rPr>
              <a:t>La organización como Sistema Abierto</a:t>
            </a:r>
            <a:endParaRPr lang="es-CO" sz="3600" b="1" u="sng">
              <a:solidFill>
                <a:srgbClr val="403152"/>
              </a:solidFill>
              <a:latin typeface="Calibri" pitchFamily="34" charset="0"/>
            </a:endParaRPr>
          </a:p>
        </p:txBody>
      </p:sp>
      <p:sp>
        <p:nvSpPr>
          <p:cNvPr id="32771" name="2 Subtítulo"/>
          <p:cNvSpPr txBox="1">
            <a:spLocks/>
          </p:cNvSpPr>
          <p:nvPr/>
        </p:nvSpPr>
        <p:spPr bwMode="auto">
          <a:xfrm>
            <a:off x="642938" y="1071563"/>
            <a:ext cx="7786687" cy="52863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s-ES" sz="2400">
              <a:latin typeface="Calibri" pitchFamily="34" charset="0"/>
            </a:endParaRPr>
          </a:p>
          <a:p>
            <a:pPr marL="342900" indent="-342900" algn="just">
              <a:spcBef>
                <a:spcPct val="20000"/>
              </a:spcBef>
              <a:buFont typeface="Arial" charset="0"/>
              <a:buChar char="•"/>
            </a:pPr>
            <a:endParaRPr lang="es-CO" sz="2400">
              <a:latin typeface="Calibri" pitchFamily="34" charset="0"/>
            </a:endParaRPr>
          </a:p>
        </p:txBody>
      </p:sp>
      <p:sp>
        <p:nvSpPr>
          <p:cNvPr id="5" name="2 Subtítulo"/>
          <p:cNvSpPr txBox="1">
            <a:spLocks/>
          </p:cNvSpPr>
          <p:nvPr/>
        </p:nvSpPr>
        <p:spPr>
          <a:xfrm>
            <a:off x="611188" y="1125538"/>
            <a:ext cx="7786687" cy="5286375"/>
          </a:xfrm>
          <a:prstGeom prst="rect">
            <a:avLst/>
          </a:prstGeom>
        </p:spPr>
        <p:txBody>
          <a:bodyPr>
            <a:normAutofit/>
          </a:bodyPr>
          <a:lstStyle/>
          <a:p>
            <a:pPr marL="457200" indent="-457200" algn="just" fontAlgn="auto">
              <a:spcBef>
                <a:spcPct val="20000"/>
              </a:spcBef>
              <a:spcAft>
                <a:spcPts val="0"/>
              </a:spcAft>
              <a:buFont typeface="Arial" pitchFamily="34" charset="0"/>
              <a:buAutoNum type="arabicPeriod"/>
              <a:defRPr/>
            </a:pPr>
            <a:endParaRPr lang="es-ES" sz="2400" dirty="0">
              <a:latin typeface="+mn-lt"/>
            </a:endParaRPr>
          </a:p>
          <a:p>
            <a:pPr marL="342900" indent="-342900" algn="just" fontAlgn="auto">
              <a:spcBef>
                <a:spcPct val="20000"/>
              </a:spcBef>
              <a:spcAft>
                <a:spcPts val="0"/>
              </a:spcAft>
              <a:buFont typeface="Arial" pitchFamily="34" charset="0"/>
              <a:buChar char="•"/>
              <a:defRPr/>
            </a:pPr>
            <a:endParaRPr lang="es-CO" sz="2400" dirty="0">
              <a:latin typeface="+mn-lt"/>
            </a:endParaRPr>
          </a:p>
        </p:txBody>
      </p:sp>
      <p:sp>
        <p:nvSpPr>
          <p:cNvPr id="32773" name="2 Subtítulo"/>
          <p:cNvSpPr txBox="1">
            <a:spLocks/>
          </p:cNvSpPr>
          <p:nvPr/>
        </p:nvSpPr>
        <p:spPr bwMode="auto">
          <a:xfrm>
            <a:off x="611188" y="1357313"/>
            <a:ext cx="7786687" cy="4032250"/>
          </a:xfrm>
          <a:prstGeom prst="rect">
            <a:avLst/>
          </a:prstGeom>
          <a:noFill/>
          <a:ln w="9525">
            <a:noFill/>
            <a:miter lim="800000"/>
            <a:headEnd/>
            <a:tailEnd/>
          </a:ln>
        </p:spPr>
        <p:txBody>
          <a:bodyPr/>
          <a:lstStyle/>
          <a:p>
            <a:pPr marL="342900" indent="-342900" algn="just">
              <a:spcBef>
                <a:spcPct val="20000"/>
              </a:spcBef>
              <a:buFont typeface="Arial" charset="0"/>
              <a:buChar char="•"/>
            </a:pPr>
            <a:r>
              <a:rPr lang="es-ES" sz="2400">
                <a:latin typeface="Calibri" pitchFamily="34" charset="0"/>
              </a:rPr>
              <a:t>La </a:t>
            </a:r>
            <a:r>
              <a:rPr lang="es-ES" sz="2400" b="1">
                <a:latin typeface="Calibri" pitchFamily="34" charset="0"/>
              </a:rPr>
              <a:t>Teoría de Sistemas (TS), </a:t>
            </a:r>
            <a:r>
              <a:rPr lang="es-ES" sz="2400">
                <a:latin typeface="Calibri" pitchFamily="34" charset="0"/>
              </a:rPr>
              <a:t>rama específica de la </a:t>
            </a:r>
            <a:r>
              <a:rPr lang="es-ES" sz="2400" b="1">
                <a:latin typeface="Calibri" pitchFamily="34" charset="0"/>
              </a:rPr>
              <a:t>Teoría General de Sistemas (TGS) </a:t>
            </a:r>
            <a:r>
              <a:rPr lang="es-ES" sz="2400">
                <a:latin typeface="Calibri" pitchFamily="34" charset="0"/>
              </a:rPr>
              <a:t>representa la plenitud del Enfoque Sistémico en la </a:t>
            </a:r>
            <a:r>
              <a:rPr lang="es-ES" sz="2400" b="1">
                <a:latin typeface="Calibri" pitchFamily="34" charset="0"/>
              </a:rPr>
              <a:t>Teoría General de la Administración (TGA)</a:t>
            </a:r>
            <a:r>
              <a:rPr lang="es-ES" sz="2400">
                <a:latin typeface="Calibri" pitchFamily="34" charset="0"/>
              </a:rPr>
              <a:t> a partir de 1960.</a:t>
            </a:r>
          </a:p>
          <a:p>
            <a:pPr marL="342900" indent="-342900" algn="just">
              <a:spcBef>
                <a:spcPct val="20000"/>
              </a:spcBef>
              <a:buFont typeface="Arial" charset="0"/>
              <a:buChar char="•"/>
            </a:pPr>
            <a:r>
              <a:rPr lang="es-ES" sz="2400">
                <a:latin typeface="Calibri" pitchFamily="34" charset="0"/>
              </a:rPr>
              <a:t>La organización es una estructura autónoma con capacidad de reproducirse, y puede ser estudiada a través de una teoría de sistemas capaz de proveer una visión de un sistema de sistemas, de la organización como un todo.</a:t>
            </a:r>
          </a:p>
          <a:p>
            <a:pPr marL="342900" indent="-342900" algn="just">
              <a:spcBef>
                <a:spcPct val="20000"/>
              </a:spcBef>
              <a:buFont typeface="Arial" charset="0"/>
              <a:buChar char="•"/>
            </a:pPr>
            <a:r>
              <a:rPr lang="es-ES" sz="2400">
                <a:latin typeface="Calibri" pitchFamily="34" charset="0"/>
              </a:rPr>
              <a:t>Objetivo del enfoque sistémico: representar cada organización de manera comprensiva (global) y objetiva.</a:t>
            </a:r>
            <a:endParaRPr lang="es-CO" sz="240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214313" y="285750"/>
            <a:ext cx="9001125" cy="563563"/>
          </a:xfrm>
        </p:spPr>
        <p:txBody>
          <a:bodyPr/>
          <a:lstStyle/>
          <a:p>
            <a:pPr eaLnBrk="1" hangingPunct="1"/>
            <a:r>
              <a:rPr lang="es-ES" u="sng" smtClean="0">
                <a:solidFill>
                  <a:srgbClr val="403152"/>
                </a:solidFill>
              </a:rPr>
              <a:t>La organización como Sistema Abierto</a:t>
            </a:r>
          </a:p>
        </p:txBody>
      </p:sp>
      <p:sp>
        <p:nvSpPr>
          <p:cNvPr id="33795" name="Rectangle 3"/>
          <p:cNvSpPr>
            <a:spLocks noGrp="1"/>
          </p:cNvSpPr>
          <p:nvPr>
            <p:ph type="body" idx="1"/>
          </p:nvPr>
        </p:nvSpPr>
        <p:spPr>
          <a:xfrm>
            <a:off x="285750" y="857250"/>
            <a:ext cx="8643938" cy="5256213"/>
          </a:xfrm>
        </p:spPr>
        <p:txBody>
          <a:bodyPr/>
          <a:lstStyle/>
          <a:p>
            <a:pPr algn="just" eaLnBrk="1" hangingPunct="1">
              <a:lnSpc>
                <a:spcPct val="80000"/>
              </a:lnSpc>
            </a:pPr>
            <a:endParaRPr lang="es-ES" sz="1600" smtClean="0"/>
          </a:p>
          <a:p>
            <a:pPr algn="just" eaLnBrk="1" hangingPunct="1">
              <a:lnSpc>
                <a:spcPct val="80000"/>
              </a:lnSpc>
            </a:pPr>
            <a:r>
              <a:rPr lang="es-ES" sz="1600" smtClean="0"/>
              <a:t>La descripción del sistema abierto puede aplicarse a una organización empresarial.</a:t>
            </a:r>
          </a:p>
          <a:p>
            <a:pPr algn="just" eaLnBrk="1" hangingPunct="1">
              <a:lnSpc>
                <a:spcPct val="80000"/>
              </a:lnSpc>
            </a:pPr>
            <a:endParaRPr lang="es-ES" sz="1600" smtClean="0"/>
          </a:p>
          <a:p>
            <a:pPr algn="just" eaLnBrk="1" hangingPunct="1">
              <a:lnSpc>
                <a:spcPct val="80000"/>
              </a:lnSpc>
            </a:pPr>
            <a:r>
              <a:rPr lang="es-ES" sz="1600" smtClean="0"/>
              <a:t>El sistema abierto, como un conjunto de partes en constante interacción en un todo sinérgico, orientado hacia determinados propósitos y en permanente relación de interdependencia con el ambiente externo.</a:t>
            </a:r>
          </a:p>
          <a:p>
            <a:pPr algn="just" eaLnBrk="1" hangingPunct="1">
              <a:lnSpc>
                <a:spcPct val="80000"/>
              </a:lnSpc>
            </a:pPr>
            <a:endParaRPr lang="es-ES" sz="1600" smtClean="0"/>
          </a:p>
          <a:p>
            <a:pPr algn="just" eaLnBrk="1" hangingPunct="1">
              <a:lnSpc>
                <a:spcPct val="80000"/>
              </a:lnSpc>
            </a:pPr>
            <a:endParaRPr lang="es-ES" sz="1600" smtClean="0"/>
          </a:p>
          <a:p>
            <a:pPr algn="just" eaLnBrk="1" hangingPunct="1">
              <a:lnSpc>
                <a:spcPct val="80000"/>
              </a:lnSpc>
            </a:pPr>
            <a:endParaRPr lang="es-ES" sz="1600" smtClean="0"/>
          </a:p>
          <a:p>
            <a:pPr algn="just" eaLnBrk="1" hangingPunct="1">
              <a:lnSpc>
                <a:spcPct val="80000"/>
              </a:lnSpc>
            </a:pPr>
            <a:endParaRPr lang="es-ES" sz="1600" smtClean="0"/>
          </a:p>
          <a:p>
            <a:pPr algn="just" eaLnBrk="1" hangingPunct="1">
              <a:lnSpc>
                <a:spcPct val="80000"/>
              </a:lnSpc>
            </a:pPr>
            <a:endParaRPr lang="es-ES" sz="1600" smtClean="0"/>
          </a:p>
          <a:p>
            <a:pPr algn="just" eaLnBrk="1" hangingPunct="1">
              <a:lnSpc>
                <a:spcPct val="80000"/>
              </a:lnSpc>
            </a:pPr>
            <a:r>
              <a:rPr lang="es-ES" sz="1600" smtClean="0"/>
              <a:t>Según la teoría estructuralista, Taylor, Fayol y Weber usaron el modelo racional, enfocando las organizaciones como un sistema cerrado. Los sistemas son cerrados cuando están aislados de variables externas y cuando son determinísticos en lugar de probabilístico. Un sistema determinístico es aquel en que un cambio específico en una de sus variables producirá un resultado particular con certeza. Así, el sistema requiere que todas sus variables sean conocido y controlable o previsible. Según Fayol la eficiencia organizacional siempre prevalecerá si las variables organizacionales son controladas dentro de ciertos límites conocidos. </a:t>
            </a:r>
          </a:p>
        </p:txBody>
      </p:sp>
      <p:pic>
        <p:nvPicPr>
          <p:cNvPr id="33796" name="Picture 5" descr="SIST ABIERTOS Y CERRADOS"/>
          <p:cNvPicPr>
            <a:picLocks noChangeAspect="1" noChangeArrowheads="1"/>
          </p:cNvPicPr>
          <p:nvPr/>
        </p:nvPicPr>
        <p:blipFill>
          <a:blip r:embed="rId2" cstate="print"/>
          <a:srcRect/>
          <a:stretch>
            <a:fillRect/>
          </a:stretch>
        </p:blipFill>
        <p:spPr bwMode="auto">
          <a:xfrm>
            <a:off x="2976563" y="2562225"/>
            <a:ext cx="381000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 smtClean="0"/>
              <a:t/>
            </a:r>
            <a:br>
              <a:rPr lang="es-ES" smtClean="0"/>
            </a:br>
            <a:r>
              <a:rPr lang="es-ES" sz="2800" smtClean="0"/>
              <a:t>Introducción[1]</a:t>
            </a:r>
            <a:r>
              <a:rPr lang="en-US" smtClean="0"/>
              <a:t/>
            </a:r>
            <a:br>
              <a:rPr lang="en-US" smtClean="0"/>
            </a:br>
            <a:endParaRPr lang="en-US" smtClean="0"/>
          </a:p>
        </p:txBody>
      </p:sp>
      <p:sp>
        <p:nvSpPr>
          <p:cNvPr id="7171" name="Rectangle 3"/>
          <p:cNvSpPr>
            <a:spLocks noGrp="1" noChangeArrowheads="1"/>
          </p:cNvSpPr>
          <p:nvPr>
            <p:ph type="body" idx="1"/>
          </p:nvPr>
        </p:nvSpPr>
        <p:spPr>
          <a:xfrm>
            <a:off x="914400" y="1366838"/>
            <a:ext cx="7229475" cy="4783137"/>
          </a:xfrm>
        </p:spPr>
        <p:txBody>
          <a:bodyPr/>
          <a:lstStyle/>
          <a:p>
            <a:pPr algn="just" eaLnBrk="1" hangingPunct="1">
              <a:lnSpc>
                <a:spcPct val="90000"/>
              </a:lnSpc>
            </a:pPr>
            <a:r>
              <a:rPr lang="es-ES" sz="2000" b="0" smtClean="0"/>
              <a:t>La Teoría General de Sistemas (T.G.S.) es una materia que cada día ha adquirido mayor importancia y más adherentes en el campo científico.</a:t>
            </a:r>
            <a:r>
              <a:rPr lang="es-ES" sz="2000" smtClean="0"/>
              <a:t> </a:t>
            </a:r>
          </a:p>
          <a:p>
            <a:pPr algn="just" eaLnBrk="1" hangingPunct="1">
              <a:lnSpc>
                <a:spcPct val="90000"/>
              </a:lnSpc>
              <a:buFont typeface="Wingdings" pitchFamily="2" charset="2"/>
              <a:buNone/>
            </a:pPr>
            <a:endParaRPr lang="es-ES" sz="2000" smtClean="0"/>
          </a:p>
          <a:p>
            <a:pPr algn="just" eaLnBrk="1" hangingPunct="1">
              <a:lnSpc>
                <a:spcPct val="90000"/>
              </a:lnSpc>
              <a:buFont typeface="Wingdings" pitchFamily="2" charset="2"/>
              <a:buNone/>
            </a:pPr>
            <a:endParaRPr lang="es-ES" sz="2000" smtClean="0"/>
          </a:p>
          <a:p>
            <a:pPr algn="just" eaLnBrk="1" hangingPunct="1">
              <a:lnSpc>
                <a:spcPct val="90000"/>
              </a:lnSpc>
            </a:pPr>
            <a:r>
              <a:rPr lang="es-ES" sz="2000" b="0" smtClean="0"/>
              <a:t>La  T.G.S. a través del análisis de las totalidades y de las interacciones de éstas y de las externas con su medio es en la actualidad una poderosa herramienta que permite la explicación de los fenómenos que se suceden en la realidad y también hace posible la predicción de la conducta futura de esa realidad. </a:t>
            </a:r>
            <a:endParaRPr lang="en-US" sz="2400" b="0" smtClean="0">
              <a:solidFill>
                <a:schemeClr val="tx1"/>
              </a:solidFill>
            </a:endParaRPr>
          </a:p>
          <a:p>
            <a:pPr lvl="1" eaLnBrk="1" hangingPunct="1">
              <a:lnSpc>
                <a:spcPct val="90000"/>
              </a:lnSpc>
              <a:buFont typeface="Wingdings" pitchFamily="2" charset="2"/>
              <a:buNone/>
            </a:pPr>
            <a:endParaRPr lang="en-US" sz="9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68313" y="571500"/>
            <a:ext cx="8675687" cy="1143000"/>
          </a:xfrm>
        </p:spPr>
        <p:txBody>
          <a:bodyPr/>
          <a:lstStyle/>
          <a:p>
            <a:pPr eaLnBrk="1" hangingPunct="1"/>
            <a:r>
              <a:rPr lang="es-ES" sz="2800" u="sng" smtClean="0">
                <a:solidFill>
                  <a:srgbClr val="403152"/>
                </a:solidFill>
              </a:rPr>
              <a:t>Características de las Organizaciones como Sistemas Abiertos</a:t>
            </a:r>
            <a:br>
              <a:rPr lang="es-ES" sz="2800" u="sng" smtClean="0">
                <a:solidFill>
                  <a:srgbClr val="403152"/>
                </a:solidFill>
              </a:rPr>
            </a:br>
            <a:endParaRPr lang="es-ES" sz="2800" u="sng" smtClean="0">
              <a:solidFill>
                <a:srgbClr val="403152"/>
              </a:solidFill>
            </a:endParaRPr>
          </a:p>
        </p:txBody>
      </p:sp>
      <p:sp>
        <p:nvSpPr>
          <p:cNvPr id="34819" name="Rectangle 3"/>
          <p:cNvSpPr>
            <a:spLocks noGrp="1"/>
          </p:cNvSpPr>
          <p:nvPr>
            <p:ph type="body" idx="1"/>
          </p:nvPr>
        </p:nvSpPr>
        <p:spPr>
          <a:xfrm>
            <a:off x="428625" y="1428750"/>
            <a:ext cx="8229600" cy="4525963"/>
          </a:xfrm>
        </p:spPr>
        <p:txBody>
          <a:bodyPr/>
          <a:lstStyle/>
          <a:p>
            <a:pPr eaLnBrk="1" hangingPunct="1">
              <a:lnSpc>
                <a:spcPct val="90000"/>
              </a:lnSpc>
            </a:pPr>
            <a:r>
              <a:rPr lang="es-ES" sz="2400" smtClean="0"/>
              <a:t>Comportamiento probabilístico y no determinista de las organizaciones.</a:t>
            </a:r>
          </a:p>
          <a:p>
            <a:pPr eaLnBrk="1" hangingPunct="1">
              <a:lnSpc>
                <a:spcPct val="90000"/>
              </a:lnSpc>
            </a:pPr>
            <a:r>
              <a:rPr lang="es-ES" sz="2400" smtClean="0"/>
              <a:t>Las organizaciones como parte de una sociedad mayor constituida por partes menores.</a:t>
            </a:r>
          </a:p>
          <a:p>
            <a:pPr eaLnBrk="1" hangingPunct="1">
              <a:lnSpc>
                <a:spcPct val="90000"/>
              </a:lnSpc>
            </a:pPr>
            <a:r>
              <a:rPr lang="es-ES" sz="2400" smtClean="0"/>
              <a:t>Interdependencia de las partes.</a:t>
            </a:r>
          </a:p>
          <a:p>
            <a:pPr eaLnBrk="1" hangingPunct="1">
              <a:lnSpc>
                <a:spcPct val="90000"/>
              </a:lnSpc>
            </a:pPr>
            <a:r>
              <a:rPr lang="es-ES" sz="2400" smtClean="0"/>
              <a:t>Homeostasis o “estado de equilibrio”.</a:t>
            </a:r>
          </a:p>
          <a:p>
            <a:pPr eaLnBrk="1" hangingPunct="1">
              <a:lnSpc>
                <a:spcPct val="90000"/>
              </a:lnSpc>
            </a:pPr>
            <a:r>
              <a:rPr lang="es-ES" sz="2400" smtClean="0"/>
              <a:t>Frontera o límite.</a:t>
            </a:r>
          </a:p>
          <a:p>
            <a:pPr eaLnBrk="1" hangingPunct="1">
              <a:lnSpc>
                <a:spcPct val="90000"/>
              </a:lnSpc>
            </a:pPr>
            <a:r>
              <a:rPr lang="es-ES" sz="2400" smtClean="0"/>
              <a:t>Morfogénesis.</a:t>
            </a:r>
          </a:p>
          <a:p>
            <a:pPr eaLnBrk="1" hangingPunct="1">
              <a:lnSpc>
                <a:spcPct val="90000"/>
              </a:lnSpc>
            </a:pPr>
            <a:endParaRPr lang="es-ES" sz="2400" smtClean="0"/>
          </a:p>
        </p:txBody>
      </p:sp>
      <p:pic>
        <p:nvPicPr>
          <p:cNvPr id="34820" name="Picture 5" descr="Crescent%20Place_04"/>
          <p:cNvPicPr>
            <a:picLocks noChangeAspect="1" noChangeArrowheads="1"/>
          </p:cNvPicPr>
          <p:nvPr/>
        </p:nvPicPr>
        <p:blipFill>
          <a:blip r:embed="rId2" cstate="print"/>
          <a:srcRect/>
          <a:stretch>
            <a:fillRect/>
          </a:stretch>
        </p:blipFill>
        <p:spPr bwMode="auto">
          <a:xfrm>
            <a:off x="4143375" y="4071938"/>
            <a:ext cx="4078288" cy="217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Grp="1" noChangeAspect="1" noChangeArrowheads="1"/>
          </p:cNvPicPr>
          <p:nvPr>
            <p:ph type="body" idx="1"/>
          </p:nvPr>
        </p:nvPicPr>
        <p:blipFill>
          <a:blip r:embed="rId2" cstate="print"/>
          <a:srcRect/>
          <a:stretch>
            <a:fillRect/>
          </a:stretch>
        </p:blipFill>
        <p:spPr>
          <a:xfrm>
            <a:off x="611188" y="549275"/>
            <a:ext cx="7921625" cy="568801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395288" y="285750"/>
            <a:ext cx="8229600" cy="1143000"/>
          </a:xfrm>
        </p:spPr>
        <p:txBody>
          <a:bodyPr/>
          <a:lstStyle/>
          <a:p>
            <a:pPr eaLnBrk="1" hangingPunct="1"/>
            <a:r>
              <a:rPr lang="es-ES" sz="3600" u="sng" smtClean="0">
                <a:solidFill>
                  <a:srgbClr val="403152"/>
                </a:solidFill>
              </a:rPr>
              <a:t>Modelos de Organización</a:t>
            </a:r>
            <a:br>
              <a:rPr lang="es-ES" sz="3600" u="sng" smtClean="0">
                <a:solidFill>
                  <a:srgbClr val="403152"/>
                </a:solidFill>
              </a:rPr>
            </a:br>
            <a:endParaRPr lang="es-ES" sz="3600" u="sng" smtClean="0">
              <a:solidFill>
                <a:srgbClr val="403152"/>
              </a:solidFill>
            </a:endParaRPr>
          </a:p>
        </p:txBody>
      </p:sp>
      <p:sp>
        <p:nvSpPr>
          <p:cNvPr id="51203" name="Rectangle 3"/>
          <p:cNvSpPr>
            <a:spLocks noGrp="1"/>
          </p:cNvSpPr>
          <p:nvPr>
            <p:ph type="body" idx="1"/>
          </p:nvPr>
        </p:nvSpPr>
        <p:spPr>
          <a:xfrm>
            <a:off x="468313" y="1000125"/>
            <a:ext cx="8207375" cy="4824413"/>
          </a:xfrm>
        </p:spPr>
        <p:txBody>
          <a:bodyPr/>
          <a:lstStyle/>
          <a:p>
            <a:pPr marL="0" indent="0" algn="just" eaLnBrk="1" hangingPunct="1">
              <a:buFont typeface="Arial" charset="0"/>
              <a:buNone/>
              <a:defRPr/>
            </a:pPr>
            <a:r>
              <a:rPr lang="es-ES" sz="2400" dirty="0" err="1" smtClean="0"/>
              <a:t>Schein</a:t>
            </a:r>
            <a:r>
              <a:rPr lang="es-ES" sz="2400" dirty="0" smtClean="0"/>
              <a:t> propone una relación de los aspectos que una teoría de sistemas debería considerar en la definición de organización:</a:t>
            </a:r>
          </a:p>
          <a:p>
            <a:pPr algn="just" eaLnBrk="1" hangingPunct="1">
              <a:buFont typeface="Wingdings" pitchFamily="2" charset="2"/>
              <a:buNone/>
              <a:defRPr/>
            </a:pPr>
            <a:endParaRPr lang="es-ES" sz="2200" dirty="0" smtClean="0"/>
          </a:p>
          <a:p>
            <a:pPr algn="just" eaLnBrk="1" hangingPunct="1">
              <a:defRPr/>
            </a:pPr>
            <a:r>
              <a:rPr lang="es-ES" sz="2200" dirty="0" smtClean="0"/>
              <a:t>Organización </a:t>
            </a:r>
            <a:r>
              <a:rPr lang="es-ES" sz="2200" dirty="0" smtClean="0">
                <a:sym typeface="Wingdings" pitchFamily="2" charset="2"/>
              </a:rPr>
              <a:t> sistema abierto.</a:t>
            </a:r>
          </a:p>
          <a:p>
            <a:pPr algn="just" eaLnBrk="1" hangingPunct="1">
              <a:defRPr/>
            </a:pPr>
            <a:r>
              <a:rPr lang="es-ES" sz="2200" dirty="0" smtClean="0">
                <a:sym typeface="Wingdings" pitchFamily="2" charset="2"/>
              </a:rPr>
              <a:t>Organización  sistema con objetivos o funciones múltiples.</a:t>
            </a:r>
          </a:p>
          <a:p>
            <a:pPr algn="just" eaLnBrk="1" hangingPunct="1">
              <a:defRPr/>
            </a:pPr>
            <a:r>
              <a:rPr lang="es-ES" sz="2200" dirty="0" smtClean="0">
                <a:sym typeface="Wingdings" pitchFamily="2" charset="2"/>
              </a:rPr>
              <a:t>Organización  subsistemas dentro del sistema.</a:t>
            </a:r>
          </a:p>
          <a:p>
            <a:pPr algn="just" eaLnBrk="1" hangingPunct="1">
              <a:defRPr/>
            </a:pPr>
            <a:r>
              <a:rPr lang="es-ES" sz="2200" dirty="0" smtClean="0">
                <a:sym typeface="Wingdings" pitchFamily="2" charset="2"/>
              </a:rPr>
              <a:t>Subsistemas  mutuamente dependientes.</a:t>
            </a:r>
          </a:p>
          <a:p>
            <a:pPr algn="just" eaLnBrk="1" hangingPunct="1">
              <a:defRPr/>
            </a:pPr>
            <a:r>
              <a:rPr lang="es-ES" sz="2200" dirty="0" smtClean="0">
                <a:sym typeface="Wingdings" pitchFamily="2" charset="2"/>
              </a:rPr>
              <a:t>Organización  ambiente dinámico.</a:t>
            </a:r>
          </a:p>
          <a:p>
            <a:pPr algn="just" eaLnBrk="1" hangingPunct="1">
              <a:defRPr/>
            </a:pPr>
            <a:r>
              <a:rPr lang="es-ES" sz="2200" dirty="0" smtClean="0">
                <a:sym typeface="Wingdings" pitchFamily="2" charset="2"/>
              </a:rPr>
              <a:t>Organización y ambiente  no hay fronteras claras</a:t>
            </a:r>
            <a:r>
              <a:rPr lang="es-ES" sz="2400" dirty="0" smtClean="0">
                <a:sym typeface="Wingdings" pitchFamily="2" charset="2"/>
              </a:rPr>
              <a:t>.</a:t>
            </a:r>
            <a:endParaRPr lang="es-ES" sz="2400" dirty="0" smtClean="0"/>
          </a:p>
          <a:p>
            <a:pPr algn="just" eaLnBrk="1" hangingPunct="1">
              <a:defRPr/>
            </a:pPr>
            <a:endParaRPr lang="es-ES" dirty="0" smtClean="0"/>
          </a:p>
          <a:p>
            <a:pPr algn="just" eaLnBrk="1" hangingPunct="1">
              <a:defRPr/>
            </a:pPr>
            <a:endParaRPr lang="es-E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457200" y="293688"/>
            <a:ext cx="7696200" cy="563562"/>
          </a:xfrm>
        </p:spPr>
        <p:txBody>
          <a:bodyPr>
            <a:normAutofit fontScale="90000"/>
          </a:bodyPr>
          <a:lstStyle/>
          <a:p>
            <a:pPr eaLnBrk="1" hangingPunct="1">
              <a:defRPr/>
            </a:pPr>
            <a:r>
              <a:rPr lang="es-ES" sz="2800" u="sng" dirty="0" smtClean="0">
                <a:solidFill>
                  <a:srgbClr val="403152"/>
                </a:solidFill>
              </a:rPr>
              <a:t>Modelo de </a:t>
            </a:r>
            <a:r>
              <a:rPr lang="es-ES" sz="2800" u="sng" dirty="0" err="1" smtClean="0">
                <a:solidFill>
                  <a:srgbClr val="403152"/>
                </a:solidFill>
              </a:rPr>
              <a:t>Katz</a:t>
            </a:r>
            <a:r>
              <a:rPr lang="es-ES" sz="2800" u="sng" dirty="0" smtClean="0">
                <a:solidFill>
                  <a:srgbClr val="403152"/>
                </a:solidFill>
              </a:rPr>
              <a:t> y </a:t>
            </a:r>
            <a:r>
              <a:rPr lang="es-ES" sz="2800" u="sng" dirty="0" err="1" smtClean="0">
                <a:solidFill>
                  <a:srgbClr val="403152"/>
                </a:solidFill>
              </a:rPr>
              <a:t>Kahn</a:t>
            </a:r>
            <a:r>
              <a:rPr lang="es-ES" sz="2800" u="sng" dirty="0" smtClean="0">
                <a:solidFill>
                  <a:srgbClr val="403152"/>
                </a:solidFill>
              </a:rPr>
              <a:t>:  Organización como Sistema Abierto</a:t>
            </a:r>
          </a:p>
        </p:txBody>
      </p:sp>
      <p:sp>
        <p:nvSpPr>
          <p:cNvPr id="37891" name="Rectangle 3"/>
          <p:cNvSpPr>
            <a:spLocks noGrp="1"/>
          </p:cNvSpPr>
          <p:nvPr>
            <p:ph type="body" idx="1"/>
          </p:nvPr>
        </p:nvSpPr>
        <p:spPr>
          <a:xfrm>
            <a:off x="539750" y="1046163"/>
            <a:ext cx="8389938" cy="5311775"/>
          </a:xfrm>
        </p:spPr>
        <p:txBody>
          <a:bodyPr/>
          <a:lstStyle/>
          <a:p>
            <a:pPr algn="just" eaLnBrk="1" hangingPunct="1">
              <a:lnSpc>
                <a:spcPct val="80000"/>
              </a:lnSpc>
              <a:buFont typeface="Arial" charset="0"/>
              <a:buNone/>
            </a:pPr>
            <a:r>
              <a:rPr lang="es-ES" sz="2200" i="1" smtClean="0"/>
              <a:t>     Según Katz y Kahn, la teoría racional mecanicista concibe a la organización como “un dispositivo para mejor lograr, con los medios de un grupo, algún propósito; equivale al plano del que surgirá la máquina con algún objetivo práctico”. </a:t>
            </a:r>
          </a:p>
          <a:p>
            <a:pPr algn="just" eaLnBrk="1" hangingPunct="1">
              <a:lnSpc>
                <a:spcPct val="80000"/>
              </a:lnSpc>
            </a:pPr>
            <a:endParaRPr lang="es-MX" sz="2200" i="1" smtClean="0"/>
          </a:p>
          <a:p>
            <a:pPr eaLnBrk="1" hangingPunct="1">
              <a:lnSpc>
                <a:spcPct val="80000"/>
              </a:lnSpc>
            </a:pPr>
            <a:r>
              <a:rPr lang="es-ES" sz="2000" smtClean="0"/>
              <a:t>Katz y Kahn desarrollaron  un  modelo de organización más  amplio  y complejo mediante la aplicación de la teoría de sistemas y la teoría de las organizaciones. Luego compararon las posibilidades de aplicación de las principales corrientes sociológicas y psicológicas en el análisis organizacional, proponiendo que  la  teoría de las organizaciones  se libere de las restricciones  y  limitaciones de  los enfoques previos y utilice la teoría general de sistemas.</a:t>
            </a:r>
            <a:br>
              <a:rPr lang="es-ES" sz="2000" smtClean="0"/>
            </a:br>
            <a:r>
              <a:rPr lang="es-ES" sz="2000" smtClean="0"/>
              <a:t/>
            </a:r>
            <a:br>
              <a:rPr lang="es-ES" sz="2000" smtClean="0"/>
            </a:br>
            <a:r>
              <a:rPr lang="es-ES" sz="2000" smtClean="0"/>
              <a:t>Según el modelo propuesto por ellos, la organización presenta las siguientes características típicas de un sistema abierto:</a:t>
            </a:r>
            <a:br>
              <a:rPr lang="es-ES" sz="2000" smtClean="0"/>
            </a:br>
            <a:r>
              <a:rPr lang="es-ES" sz="2000" smtClean="0"/>
              <a:t/>
            </a:r>
            <a:br>
              <a:rPr lang="es-ES" sz="2000" smtClean="0"/>
            </a:br>
            <a:r>
              <a:rPr lang="es-ES" sz="2000" smtClean="0"/>
              <a:t/>
            </a:r>
            <a:br>
              <a:rPr lang="es-ES" sz="2000" smtClean="0"/>
            </a:br>
            <a:endParaRPr lang="es-ES" sz="20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p:cNvSpPr>
          <p:nvPr>
            <p:ph type="body" idx="1"/>
          </p:nvPr>
        </p:nvSpPr>
        <p:spPr>
          <a:xfrm>
            <a:off x="500063" y="454025"/>
            <a:ext cx="8643937" cy="5975350"/>
          </a:xfrm>
        </p:spPr>
        <p:txBody>
          <a:bodyPr/>
          <a:lstStyle/>
          <a:p>
            <a:pPr eaLnBrk="1" hangingPunct="1">
              <a:lnSpc>
                <a:spcPct val="80000"/>
              </a:lnSpc>
            </a:pPr>
            <a:r>
              <a:rPr lang="es-ES" sz="1800" smtClean="0"/>
              <a:t>Para Katz y Kahn, la organización como sistema abierto presenta las siguientes características:</a:t>
            </a:r>
            <a:br>
              <a:rPr lang="es-ES" sz="1800" smtClean="0"/>
            </a:br>
            <a:r>
              <a:rPr lang="es-ES" sz="1800" smtClean="0"/>
              <a:t/>
            </a:r>
            <a:br>
              <a:rPr lang="es-ES" sz="1800" smtClean="0"/>
            </a:br>
            <a:r>
              <a:rPr lang="es-ES" sz="1800" smtClean="0"/>
              <a:t>1. Importación (entradas): La organización recibe insumos del ambiente y necesita provisiones renovadas de energía de otras instituciones, o de personas, o del medio ambiente material.</a:t>
            </a:r>
            <a:br>
              <a:rPr lang="es-ES" sz="1800" smtClean="0"/>
            </a:br>
            <a:r>
              <a:rPr lang="es-ES" sz="1800" smtClean="0"/>
              <a:t/>
            </a:r>
            <a:br>
              <a:rPr lang="es-ES" sz="1800" smtClean="0"/>
            </a:br>
            <a:r>
              <a:rPr lang="es-ES" sz="1800" smtClean="0"/>
              <a:t>2. Transformación (procesamiento): Los sistemas abiertos transforman la energía disponible. La organización procesa y transforma sus insumos en productos acabados, mano de obra, servicios, etc.</a:t>
            </a:r>
            <a:br>
              <a:rPr lang="es-ES" sz="1800" smtClean="0"/>
            </a:br>
            <a:r>
              <a:rPr lang="es-ES" sz="1800" smtClean="0"/>
              <a:t/>
            </a:r>
            <a:br>
              <a:rPr lang="es-ES" sz="1800" smtClean="0"/>
            </a:br>
            <a:r>
              <a:rPr lang="es-ES" sz="1800" smtClean="0"/>
              <a:t>3. Exportación (salida): Los sistemas abiertos exportan ciertos productos hacia el ambiente.</a:t>
            </a:r>
            <a:br>
              <a:rPr lang="es-ES" sz="1800" smtClean="0"/>
            </a:br>
            <a:endParaRPr lang="es-ES" sz="1800" smtClean="0"/>
          </a:p>
          <a:p>
            <a:pPr eaLnBrk="1" hangingPunct="1">
              <a:lnSpc>
                <a:spcPct val="80000"/>
              </a:lnSpc>
              <a:buFont typeface="Arial" charset="0"/>
              <a:buNone/>
            </a:pPr>
            <a:r>
              <a:rPr lang="es-ES" sz="1800" smtClean="0"/>
              <a:t>    4. Los sistemas como ciclos de eventos que se repiten: El funcionamiento de cualquier sistema consiste en ciclos repetitivos de importación- transformación- exportación.</a:t>
            </a:r>
            <a:br>
              <a:rPr lang="es-ES" sz="1800" smtClean="0"/>
            </a:br>
            <a:r>
              <a:rPr lang="es-ES" sz="1800" smtClean="0"/>
              <a:t/>
            </a:r>
            <a:br>
              <a:rPr lang="es-ES" sz="1800" smtClean="0"/>
            </a:br>
            <a:r>
              <a:rPr lang="es-ES" sz="1800" smtClean="0"/>
              <a:t>5. Entropía negativa: Los sistemas abiertos necesitan moverse para detener el proceso entópico para reabastecerse de energía manteniendo indefinidamente su estructura organizacional.</a:t>
            </a:r>
            <a:br>
              <a:rPr lang="es-ES" sz="1800" smtClean="0"/>
            </a:br>
            <a:endParaRPr lang="es-ES" sz="1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type="body" idx="1"/>
          </p:nvPr>
        </p:nvSpPr>
        <p:spPr>
          <a:xfrm>
            <a:off x="571500" y="669925"/>
            <a:ext cx="8435975" cy="5759450"/>
          </a:xfrm>
        </p:spPr>
        <p:txBody>
          <a:bodyPr/>
          <a:lstStyle/>
          <a:p>
            <a:pPr eaLnBrk="1" hangingPunct="1">
              <a:lnSpc>
                <a:spcPct val="80000"/>
              </a:lnSpc>
              <a:buFont typeface="Arial" charset="0"/>
              <a:buNone/>
            </a:pPr>
            <a:r>
              <a:rPr lang="es-ES" sz="1800" smtClean="0"/>
              <a:t>6. Información como insumo: Los sistemas abiertos reciben también insumos de tipo informativo que proporcionan señales a la estructura sobre el ambiente y sobre el funcionamiento en relación con éste.</a:t>
            </a:r>
            <a:br>
              <a:rPr lang="es-ES" sz="1800" smtClean="0"/>
            </a:br>
            <a:endParaRPr lang="es-ES" sz="1800" smtClean="0"/>
          </a:p>
          <a:p>
            <a:pPr eaLnBrk="1" hangingPunct="1">
              <a:lnSpc>
                <a:spcPct val="80000"/>
              </a:lnSpc>
              <a:buFont typeface="Arial" charset="0"/>
              <a:buNone/>
            </a:pPr>
            <a:r>
              <a:rPr lang="es-ES" sz="1800" smtClean="0"/>
              <a:t>7. Estado de equilibrio y homeostasis dinámica: En este sentido, los sistemas abiertos se caracterizan por un estado de equilibrio: existe un flujo continuo de energía del ambiente exterior y una continua exportación de productos del sistema; sin embargo, el cociente de intercambio de energía y las relaciones entre las partes siguen siendo los mismos.</a:t>
            </a:r>
            <a:br>
              <a:rPr lang="es-ES" sz="1800" smtClean="0"/>
            </a:br>
            <a:endParaRPr lang="es-ES" sz="1800" smtClean="0"/>
          </a:p>
          <a:p>
            <a:pPr eaLnBrk="1" hangingPunct="1">
              <a:lnSpc>
                <a:spcPct val="80000"/>
              </a:lnSpc>
              <a:buFont typeface="Arial" charset="0"/>
              <a:buNone/>
            </a:pPr>
            <a:r>
              <a:rPr lang="es-ES" sz="1800" smtClean="0"/>
              <a:t>8. Diferenciación: La organización tiende a la multiplicación y elaboración de funciones, lo que le trae también multiplicación de roles y diferenciación interna.</a:t>
            </a:r>
            <a:br>
              <a:rPr lang="es-ES" sz="1800" smtClean="0"/>
            </a:br>
            <a:endParaRPr lang="es-ES" sz="1800" smtClean="0"/>
          </a:p>
          <a:p>
            <a:pPr eaLnBrk="1" hangingPunct="1">
              <a:lnSpc>
                <a:spcPct val="80000"/>
              </a:lnSpc>
              <a:buFont typeface="Arial" charset="0"/>
              <a:buNone/>
            </a:pPr>
            <a:r>
              <a:rPr lang="es-ES" sz="1800" smtClean="0"/>
              <a:t>9. Equifinalidad: El cual plantea que un sistema puede alcanzar, por diversos caminos, el mismo estado final, partiendo de diferentes condiciones iniciales.</a:t>
            </a:r>
            <a:br>
              <a:rPr lang="es-ES" sz="1800" smtClean="0"/>
            </a:br>
            <a:endParaRPr lang="es-ES" sz="1800" smtClean="0"/>
          </a:p>
          <a:p>
            <a:pPr eaLnBrk="1" hangingPunct="1">
              <a:lnSpc>
                <a:spcPct val="80000"/>
              </a:lnSpc>
              <a:buFont typeface="Arial" charset="0"/>
              <a:buNone/>
            </a:pPr>
            <a:r>
              <a:rPr lang="es-ES" sz="1800" smtClean="0"/>
              <a:t>10. Límites o fronteras: La organización presenta barreras entre el sistema y el ambiente. Éstos definen el campo de acción del sistema, como también su grado de apertura con relación al ambiente </a:t>
            </a:r>
          </a:p>
          <a:p>
            <a:pPr eaLnBrk="1" hangingPunct="1">
              <a:lnSpc>
                <a:spcPct val="80000"/>
              </a:lnSpc>
            </a:pPr>
            <a:endParaRPr lang="es-ES" sz="1800" smtClean="0"/>
          </a:p>
          <a:p>
            <a:pPr eaLnBrk="1" hangingPunct="1">
              <a:lnSpc>
                <a:spcPct val="80000"/>
              </a:lnSpc>
            </a:pPr>
            <a:endParaRPr lang="es-ES" sz="1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3000" y="1714500"/>
            <a:ext cx="8786813" cy="1714500"/>
          </a:xfrm>
        </p:spPr>
        <p:txBody>
          <a:bodyPr>
            <a:normAutofit/>
          </a:bodyPr>
          <a:lstStyle/>
          <a:p>
            <a:pPr marL="342900" indent="-342900" eaLnBrk="1" hangingPunct="1"/>
            <a:r>
              <a:rPr lang="es-ES" sz="3600" smtClean="0">
                <a:solidFill>
                  <a:schemeClr val="tx1"/>
                </a:solidFill>
              </a:rPr>
              <a:t> Modelo de Katz y Kahn</a:t>
            </a:r>
            <a:br>
              <a:rPr lang="es-ES" sz="3600" smtClean="0">
                <a:solidFill>
                  <a:schemeClr val="tx1"/>
                </a:solidFill>
              </a:rPr>
            </a:br>
            <a:r>
              <a:rPr lang="es-ES" sz="3600" smtClean="0">
                <a:solidFill>
                  <a:schemeClr val="tx1"/>
                </a:solidFill>
              </a:rPr>
              <a:t/>
            </a:r>
            <a:br>
              <a:rPr lang="es-ES" sz="3600" smtClean="0">
                <a:solidFill>
                  <a:schemeClr val="tx1"/>
                </a:solidFill>
              </a:rPr>
            </a:br>
            <a:r>
              <a:rPr lang="es-ES" sz="3600" smtClean="0">
                <a:solidFill>
                  <a:schemeClr val="tx1"/>
                </a:solidFill>
              </a:rPr>
              <a:t>Modelo Sociotécnico de   Tavistock </a:t>
            </a:r>
          </a:p>
        </p:txBody>
      </p:sp>
      <p:sp>
        <p:nvSpPr>
          <p:cNvPr id="6" name="2 CuadroTexto"/>
          <p:cNvSpPr txBox="1">
            <a:spLocks noChangeArrowheads="1"/>
          </p:cNvSpPr>
          <p:nvPr/>
        </p:nvSpPr>
        <p:spPr bwMode="auto">
          <a:xfrm>
            <a:off x="857250" y="4357688"/>
            <a:ext cx="7358063" cy="396875"/>
          </a:xfrm>
          <a:prstGeom prst="rect">
            <a:avLst/>
          </a:prstGeom>
          <a:noFill/>
          <a:ln w="9525">
            <a:noFill/>
            <a:miter lim="800000"/>
            <a:headEnd/>
            <a:tailEnd/>
          </a:ln>
        </p:spPr>
        <p:txBody>
          <a:bodyPr>
            <a:spAutoFit/>
          </a:bodyPr>
          <a:lstStyle/>
          <a:p>
            <a:endParaRPr lang="es-ES" sz="2000">
              <a:effectLst>
                <a:outerShdw blurRad="38100" dist="38100" dir="2700000" algn="tl">
                  <a:srgbClr val="C0C0C0"/>
                </a:outerShdw>
              </a:effectLst>
              <a:latin typeface="Gill Sans MT" pitchFamily="34" charset="0"/>
            </a:endParaRPr>
          </a:p>
        </p:txBody>
      </p:sp>
      <p:pic>
        <p:nvPicPr>
          <p:cNvPr id="40964" name="Picture 5" descr="C:\Archivos de programa\Microsoft Office\MEDIA\OFFICE12\Bullets\BD14581_.gif"/>
          <p:cNvPicPr>
            <a:picLocks noChangeAspect="1" noChangeArrowheads="1"/>
          </p:cNvPicPr>
          <p:nvPr/>
        </p:nvPicPr>
        <p:blipFill>
          <a:blip r:embed="rId2" cstate="print"/>
          <a:srcRect/>
          <a:stretch>
            <a:fillRect/>
          </a:stretch>
        </p:blipFill>
        <p:spPr bwMode="auto">
          <a:xfrm>
            <a:off x="914400" y="1571625"/>
            <a:ext cx="371475" cy="371475"/>
          </a:xfrm>
          <a:prstGeom prst="rect">
            <a:avLst/>
          </a:prstGeom>
          <a:noFill/>
          <a:ln w="9525">
            <a:noFill/>
            <a:miter lim="800000"/>
            <a:headEnd/>
            <a:tailEnd/>
          </a:ln>
        </p:spPr>
      </p:pic>
      <p:sp>
        <p:nvSpPr>
          <p:cNvPr id="1034" name="Rectangle 10"/>
          <p:cNvSpPr>
            <a:spLocks noChangeArrowheads="1"/>
          </p:cNvSpPr>
          <p:nvPr/>
        </p:nvSpPr>
        <p:spPr bwMode="auto">
          <a:xfrm>
            <a:off x="-71438" y="785813"/>
            <a:ext cx="9144001" cy="677862"/>
          </a:xfrm>
          <a:prstGeom prst="rect">
            <a:avLst/>
          </a:prstGeom>
          <a:noFill/>
          <a:ln w="9525">
            <a:noFill/>
            <a:miter lim="800000"/>
            <a:headEnd/>
            <a:tailEnd/>
          </a:ln>
          <a:effectLst/>
        </p:spPr>
        <p:txBody>
          <a:bodyPr anchor="ctr">
            <a:spAutoFit/>
          </a:bodyPr>
          <a:lstStyle/>
          <a:p>
            <a:pPr lvl="1">
              <a:buClr>
                <a:srgbClr val="0000FF"/>
              </a:buClr>
              <a:tabLst>
                <a:tab pos="342900" algn="l"/>
              </a:tabLst>
              <a:defRPr/>
            </a:pPr>
            <a:r>
              <a:rPr lang="es-ES" sz="3800" dirty="0">
                <a:latin typeface="Arial" pitchFamily="34" charset="0"/>
                <a:ea typeface="Times New Roman" pitchFamily="18" charset="0"/>
                <a:cs typeface="Mangal" pitchFamily="2"/>
              </a:rPr>
              <a:t>MODELOS DE </a:t>
            </a:r>
            <a:r>
              <a:rPr lang="es-ES" sz="3800" dirty="0">
                <a:effectLst>
                  <a:outerShdw blurRad="38100" dist="38100" dir="2700000" algn="tl">
                    <a:srgbClr val="000000">
                      <a:alpha val="43137"/>
                    </a:srgbClr>
                  </a:outerShdw>
                </a:effectLst>
                <a:latin typeface="Arial" pitchFamily="34" charset="0"/>
                <a:ea typeface="Times New Roman" pitchFamily="18" charset="0"/>
                <a:cs typeface="Mangal" pitchFamily="2"/>
              </a:rPr>
              <a:t>O</a:t>
            </a:r>
            <a:r>
              <a:rPr lang="es-ES" sz="3800" dirty="0">
                <a:latin typeface="Arial" pitchFamily="34" charset="0"/>
                <a:ea typeface="Times New Roman" pitchFamily="18" charset="0"/>
                <a:cs typeface="Mangal" pitchFamily="2"/>
              </a:rPr>
              <a:t>RGANIZACIONES </a:t>
            </a:r>
            <a:endParaRPr lang="es-ES" sz="3800" dirty="0">
              <a:latin typeface="Arial" pitchFamily="34" charset="0"/>
            </a:endParaRPr>
          </a:p>
        </p:txBody>
      </p:sp>
      <p:pic>
        <p:nvPicPr>
          <p:cNvPr id="40966" name="Picture 5" descr="C:\Archivos de programa\Microsoft Office\MEDIA\OFFICE12\Bullets\BD14581_.gif"/>
          <p:cNvPicPr>
            <a:picLocks noChangeAspect="1" noChangeArrowheads="1"/>
          </p:cNvPicPr>
          <p:nvPr/>
        </p:nvPicPr>
        <p:blipFill>
          <a:blip r:embed="rId2" cstate="print"/>
          <a:srcRect/>
          <a:stretch>
            <a:fillRect/>
          </a:stretch>
        </p:blipFill>
        <p:spPr bwMode="auto">
          <a:xfrm>
            <a:off x="914400" y="2714625"/>
            <a:ext cx="371475"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pPr eaLnBrk="1" hangingPunct="1"/>
            <a:r>
              <a:rPr lang="es-ES" sz="4000" smtClean="0"/>
              <a:t>Modelo de Katz y Kahn</a:t>
            </a:r>
            <a:endParaRPr lang="es-ES" smtClean="0"/>
          </a:p>
        </p:txBody>
      </p:sp>
      <p:graphicFrame>
        <p:nvGraphicFramePr>
          <p:cNvPr id="6" name="5 Marcador de contenido"/>
          <p:cNvGraphicFramePr>
            <a:graphicFrameLocks noGrp="1"/>
          </p:cNvGraphicFramePr>
          <p:nvPr>
            <p:ph idx="1"/>
          </p:nvPr>
        </p:nvGraphicFramePr>
        <p:xfrm>
          <a:off x="357158" y="1285860"/>
          <a:ext cx="8329642" cy="521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428625" y="274638"/>
            <a:ext cx="8429625" cy="1143000"/>
          </a:xfrm>
        </p:spPr>
        <p:txBody>
          <a:bodyPr/>
          <a:lstStyle/>
          <a:p>
            <a:pPr eaLnBrk="1" hangingPunct="1"/>
            <a:r>
              <a:rPr lang="es-ES" smtClean="0"/>
              <a:t>Las organizaciones como clase de sistemas sociales</a:t>
            </a:r>
          </a:p>
        </p:txBody>
      </p:sp>
      <p:sp>
        <p:nvSpPr>
          <p:cNvPr id="4099" name="Rectangle 1"/>
          <p:cNvSpPr>
            <a:spLocks noChangeArrowheads="1"/>
          </p:cNvSpPr>
          <p:nvPr/>
        </p:nvSpPr>
        <p:spPr bwMode="auto">
          <a:xfrm>
            <a:off x="500063" y="1428750"/>
            <a:ext cx="8358187" cy="3933825"/>
          </a:xfrm>
          <a:prstGeom prst="rect">
            <a:avLst/>
          </a:prstGeom>
          <a:noFill/>
          <a:ln w="9525">
            <a:noFill/>
            <a:miter lim="800000"/>
            <a:headEnd/>
            <a:tailEnd/>
          </a:ln>
        </p:spPr>
        <p:txBody>
          <a:bodyPr anchor="ctr">
            <a:spAutoFit/>
          </a:bodyPr>
          <a:lstStyle/>
          <a:p>
            <a:pPr marL="342900" indent="-342900" algn="just" eaLnBrk="0" hangingPunct="0">
              <a:spcBef>
                <a:spcPct val="20000"/>
              </a:spcBef>
              <a:buClr>
                <a:schemeClr val="hlink"/>
              </a:buClr>
              <a:buFont typeface="Wingdings" pitchFamily="2" charset="2"/>
              <a:buChar char="v"/>
              <a:defRPr/>
            </a:pPr>
            <a:r>
              <a:rPr lang="es-ES" sz="2400" dirty="0">
                <a:solidFill>
                  <a:schemeClr val="tx2"/>
                </a:solidFill>
                <a:latin typeface="+mn-lt"/>
              </a:rPr>
              <a:t>Los sistemas sociales, consisten en actividades estandarizadas de una cantidad de individuos. </a:t>
            </a:r>
          </a:p>
          <a:p>
            <a:pPr marL="342900" indent="-342900" algn="just" eaLnBrk="0" hangingPunct="0">
              <a:spcBef>
                <a:spcPct val="20000"/>
              </a:spcBef>
              <a:buClr>
                <a:schemeClr val="hlink"/>
              </a:buClr>
              <a:buFont typeface="Wingdings" pitchFamily="2" charset="2"/>
              <a:buChar char="v"/>
              <a:defRPr/>
            </a:pPr>
            <a:r>
              <a:rPr lang="es-ES" sz="2400" dirty="0">
                <a:solidFill>
                  <a:schemeClr val="tx2"/>
                </a:solidFill>
                <a:latin typeface="+mn-lt"/>
              </a:rPr>
              <a:t>La estabilidad o recurrencia de actividades existe en relación con la entrada de energía en el sistema, en relación con la transformación de energías dentro del sistema y en relación con el producto resultante o salida de energía. </a:t>
            </a:r>
          </a:p>
          <a:p>
            <a:pPr marL="342900" indent="-342900" algn="just" eaLnBrk="0" hangingPunct="0">
              <a:spcBef>
                <a:spcPct val="20000"/>
              </a:spcBef>
              <a:buClr>
                <a:schemeClr val="hlink"/>
              </a:buClr>
              <a:buFont typeface="Wingdings" pitchFamily="2" charset="2"/>
              <a:buChar char="v"/>
              <a:defRPr/>
            </a:pPr>
            <a:r>
              <a:rPr lang="es-ES" sz="2400" dirty="0">
                <a:solidFill>
                  <a:schemeClr val="tx2"/>
                </a:solidFill>
                <a:latin typeface="+mn-lt"/>
              </a:rPr>
              <a:t>Mantener dicha actividad, requiere renovación constante de energía. Es lo conocido como </a:t>
            </a:r>
            <a:r>
              <a:rPr lang="es-ES" sz="2400" dirty="0" err="1">
                <a:solidFill>
                  <a:schemeClr val="tx2"/>
                </a:solidFill>
                <a:latin typeface="+mn-lt"/>
              </a:rPr>
              <a:t>negentropía</a:t>
            </a:r>
            <a:r>
              <a:rPr lang="es-ES" sz="2400" dirty="0">
                <a:solidFill>
                  <a:schemeClr val="tx2"/>
                </a:solidFill>
                <a:latin typeface="+mn-lt"/>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357188" y="206375"/>
            <a:ext cx="8545512" cy="936625"/>
          </a:xfrm>
        </p:spPr>
        <p:txBody>
          <a:bodyPr/>
          <a:lstStyle/>
          <a:p>
            <a:pPr eaLnBrk="1" hangingPunct="1"/>
            <a:r>
              <a:rPr lang="es-ES" smtClean="0"/>
              <a:t>Características de primer orden</a:t>
            </a:r>
          </a:p>
        </p:txBody>
      </p:sp>
      <p:graphicFrame>
        <p:nvGraphicFramePr>
          <p:cNvPr id="4" name="3 Marcador de contenido"/>
          <p:cNvGraphicFramePr>
            <a:graphicFrameLocks noGrp="1"/>
          </p:cNvGraphicFramePr>
          <p:nvPr>
            <p:ph idx="1"/>
          </p:nvPr>
        </p:nvGraphicFramePr>
        <p:xfrm>
          <a:off x="478972" y="1000108"/>
          <a:ext cx="8290378" cy="551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6" name="4 CuadroTexto"/>
          <p:cNvSpPr txBox="1">
            <a:spLocks noChangeArrowheads="1"/>
          </p:cNvSpPr>
          <p:nvPr/>
        </p:nvSpPr>
        <p:spPr bwMode="auto">
          <a:xfrm>
            <a:off x="3513138" y="2571750"/>
            <a:ext cx="2205037" cy="830263"/>
          </a:xfrm>
          <a:prstGeom prst="rect">
            <a:avLst/>
          </a:prstGeom>
          <a:noFill/>
          <a:ln w="9525">
            <a:noFill/>
            <a:miter lim="800000"/>
            <a:headEnd/>
            <a:tailEnd/>
          </a:ln>
        </p:spPr>
        <p:txBody>
          <a:bodyPr>
            <a:spAutoFit/>
          </a:bodyPr>
          <a:lstStyle/>
          <a:p>
            <a:pPr algn="ctr"/>
            <a:r>
              <a:rPr lang="es-ES" sz="2400" b="1"/>
              <a:t>Los Sistemas Sociales</a:t>
            </a:r>
          </a:p>
        </p:txBody>
      </p:sp>
      <p:sp>
        <p:nvSpPr>
          <p:cNvPr id="44037" name="6 CuadroTexto"/>
          <p:cNvSpPr txBox="1">
            <a:spLocks noChangeArrowheads="1"/>
          </p:cNvSpPr>
          <p:nvPr/>
        </p:nvSpPr>
        <p:spPr bwMode="auto">
          <a:xfrm>
            <a:off x="3571875" y="4252913"/>
            <a:ext cx="2214563" cy="461962"/>
          </a:xfrm>
          <a:prstGeom prst="rect">
            <a:avLst/>
          </a:prstGeom>
          <a:noFill/>
          <a:ln w="9525">
            <a:noFill/>
            <a:miter lim="800000"/>
            <a:headEnd/>
            <a:tailEnd/>
          </a:ln>
        </p:spPr>
        <p:txBody>
          <a:bodyPr>
            <a:spAutoFit/>
          </a:bodyPr>
          <a:lstStyle/>
          <a:p>
            <a:r>
              <a:rPr lang="es-ES" sz="2400" b="1"/>
              <a:t>Organización</a:t>
            </a:r>
          </a:p>
        </p:txBody>
      </p:sp>
      <p:sp>
        <p:nvSpPr>
          <p:cNvPr id="8" name="7 Flecha abajo"/>
          <p:cNvSpPr/>
          <p:nvPr/>
        </p:nvSpPr>
        <p:spPr>
          <a:xfrm>
            <a:off x="4357688" y="3571875"/>
            <a:ext cx="500062"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sz="2800" smtClean="0"/>
              <a:t/>
            </a:r>
            <a:br>
              <a:rPr lang="es-ES" sz="2800" smtClean="0"/>
            </a:br>
            <a:r>
              <a:rPr lang="es-ES" sz="2800" smtClean="0"/>
              <a:t>Introducción[2]</a:t>
            </a:r>
            <a:r>
              <a:rPr lang="en-US" sz="2800" smtClean="0"/>
              <a:t/>
            </a:r>
            <a:br>
              <a:rPr lang="en-US" sz="2800" smtClean="0"/>
            </a:br>
            <a:endParaRPr lang="en-US" sz="2800" smtClean="0"/>
          </a:p>
        </p:txBody>
      </p:sp>
      <p:sp>
        <p:nvSpPr>
          <p:cNvPr id="8195" name="Rectangle 3"/>
          <p:cNvSpPr>
            <a:spLocks noGrp="1" noChangeArrowheads="1"/>
          </p:cNvSpPr>
          <p:nvPr>
            <p:ph type="body" idx="1"/>
          </p:nvPr>
        </p:nvSpPr>
        <p:spPr>
          <a:xfrm>
            <a:off x="914400" y="1366838"/>
            <a:ext cx="7229475" cy="4783137"/>
          </a:xfrm>
        </p:spPr>
        <p:txBody>
          <a:bodyPr/>
          <a:lstStyle/>
          <a:p>
            <a:pPr algn="just" eaLnBrk="1" hangingPunct="1"/>
            <a:r>
              <a:rPr lang="es-ES" sz="1800" b="0" smtClean="0"/>
              <a:t>Desde </a:t>
            </a:r>
            <a:r>
              <a:rPr lang="es-ES_tradnl" sz="1800" b="0" smtClean="0"/>
              <a:t>el</a:t>
            </a:r>
            <a:r>
              <a:rPr lang="es-ES" sz="1800" b="0" smtClean="0"/>
              <a:t> punto de vista de la  T.G.S. la realidad es única y es una totalidad que se comporta de acuerdo a una determinada conducta.</a:t>
            </a:r>
            <a:r>
              <a:rPr lang="es-ES" smtClean="0"/>
              <a:t> </a:t>
            </a:r>
          </a:p>
          <a:p>
            <a:pPr algn="just" eaLnBrk="1" hangingPunct="1">
              <a:buFont typeface="Wingdings" pitchFamily="2" charset="2"/>
              <a:buNone/>
            </a:pPr>
            <a:endParaRPr lang="es-ES" sz="2400" smtClean="0"/>
          </a:p>
          <a:p>
            <a:pPr algn="just" eaLnBrk="1" hangingPunct="1"/>
            <a:r>
              <a:rPr lang="es-ES_tradnl" sz="1800" b="0" smtClean="0"/>
              <a:t>L</a:t>
            </a:r>
            <a:r>
              <a:rPr lang="es-ES" sz="1800" b="0" smtClean="0"/>
              <a:t>a T.G.S. al abordar esa totalidad debe llevar consigo una visión integral y total.</a:t>
            </a:r>
            <a:r>
              <a:rPr lang="es-ES" sz="2400" smtClean="0"/>
              <a:t> </a:t>
            </a:r>
          </a:p>
          <a:p>
            <a:pPr algn="just" eaLnBrk="1" hangingPunct="1">
              <a:buFont typeface="Wingdings" pitchFamily="2" charset="2"/>
              <a:buNone/>
            </a:pPr>
            <a:endParaRPr lang="es-ES" sz="2400" smtClean="0"/>
          </a:p>
          <a:p>
            <a:pPr algn="just" eaLnBrk="1" hangingPunct="1"/>
            <a:r>
              <a:rPr lang="es-ES" sz="1800" b="0" smtClean="0"/>
              <a:t>Esto significa que es necesario disponer de mecanismos interdisciplinarios, ya que de acuerdo al enfoque reduccionista con que se ha desarrollado el saber científico hasta nuestra época, la realidad ha sido dividida y sus partes han sido explicadas por diferentes ciencias </a:t>
            </a:r>
          </a:p>
          <a:p>
            <a:pPr algn="just" eaLnBrk="1" hangingPunct="1"/>
            <a:endParaRPr lang="en-US" sz="1800" b="0" smtClean="0">
              <a:solidFill>
                <a:schemeClr val="tx1"/>
              </a:solidFill>
            </a:endParaRPr>
          </a:p>
          <a:p>
            <a:pPr lvl="1" eaLnBrk="1" hangingPunct="1">
              <a:buFont typeface="Wingdings" pitchFamily="2" charset="2"/>
              <a:buNone/>
            </a:pPr>
            <a:endParaRPr lang="en-US" sz="9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381000" y="228600"/>
            <a:ext cx="8393113" cy="757238"/>
          </a:xfrm>
        </p:spPr>
        <p:txBody>
          <a:bodyPr/>
          <a:lstStyle/>
          <a:p>
            <a:pPr eaLnBrk="1" hangingPunct="1"/>
            <a:r>
              <a:rPr lang="es-ES" smtClean="0"/>
              <a:t>Cultura y clima organizacional</a:t>
            </a:r>
          </a:p>
        </p:txBody>
      </p:sp>
      <p:sp>
        <p:nvSpPr>
          <p:cNvPr id="45059" name="2 Marcador de contenido"/>
          <p:cNvSpPr>
            <a:spLocks noGrp="1"/>
          </p:cNvSpPr>
          <p:nvPr>
            <p:ph idx="1"/>
          </p:nvPr>
        </p:nvSpPr>
        <p:spPr>
          <a:xfrm>
            <a:off x="381000" y="1416050"/>
            <a:ext cx="8388350" cy="1751013"/>
          </a:xfrm>
        </p:spPr>
        <p:txBody>
          <a:bodyPr/>
          <a:lstStyle/>
          <a:p>
            <a:pPr algn="just" eaLnBrk="1" hangingPunct="1"/>
            <a:r>
              <a:rPr lang="es-ES" b="0" smtClean="0"/>
              <a:t>Toda organización crea su propia cultura o clima, con sus propios tabúes, costumbres y usos. </a:t>
            </a:r>
          </a:p>
          <a:p>
            <a:pPr algn="just" eaLnBrk="1" hangingPunct="1"/>
            <a:r>
              <a:rPr lang="es-ES" b="0" smtClean="0"/>
              <a:t>Dichos sentimientos y creencias colectivos, se transmiten a los nuevos miembros del grupo.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pPr eaLnBrk="1" hangingPunct="1"/>
            <a:r>
              <a:rPr lang="es-ES" smtClean="0"/>
              <a:t>Dinámica de sistema</a:t>
            </a:r>
          </a:p>
        </p:txBody>
      </p:sp>
      <p:sp>
        <p:nvSpPr>
          <p:cNvPr id="46083" name="2 Marcador de contenido"/>
          <p:cNvSpPr>
            <a:spLocks noGrp="1"/>
          </p:cNvSpPr>
          <p:nvPr>
            <p:ph idx="1"/>
          </p:nvPr>
        </p:nvSpPr>
        <p:spPr>
          <a:xfrm>
            <a:off x="457200" y="1066800"/>
            <a:ext cx="8472488" cy="5172075"/>
          </a:xfrm>
        </p:spPr>
        <p:txBody>
          <a:bodyPr/>
          <a:lstStyle/>
          <a:p>
            <a:pPr algn="just" eaLnBrk="1" hangingPunct="1"/>
            <a:r>
              <a:rPr lang="es-ES" b="0" smtClean="0"/>
              <a:t>Para mantenerse, las organizaciones recurren a la multiplicación de mecanismos, ya que les falta la estabilidad de los sistemas biológicos. Así, crean estructuras de recompensas para vincular a sus miembros al sistema, establecen normas y valores y dispositivos de control. </a:t>
            </a:r>
          </a:p>
          <a:p>
            <a:pPr algn="just" eaLnBrk="1" hangingPunct="1"/>
            <a:r>
              <a:rPr lang="es-ES" b="0" smtClean="0"/>
              <a:t>Para sobrevivir (y evitar la entropía), la organización social debe asegurarse de una provisión continua de materiales y hombres (entropía negativa). </a:t>
            </a:r>
            <a:endParaRPr lang="es-ES" smtClean="0"/>
          </a:p>
          <a:p>
            <a:pPr algn="just" eaLnBrk="1" hangingPunct="1"/>
            <a:endParaRPr lang="es-ES" smtClean="0"/>
          </a:p>
          <a:p>
            <a:pPr eaLnBrk="1" hangingPunct="1"/>
            <a:endParaRPr lang="es-E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457200" y="381000"/>
            <a:ext cx="8472488" cy="563563"/>
          </a:xfrm>
        </p:spPr>
        <p:txBody>
          <a:bodyPr/>
          <a:lstStyle/>
          <a:p>
            <a:pPr eaLnBrk="1" hangingPunct="1"/>
            <a:r>
              <a:rPr lang="es-ES" smtClean="0"/>
              <a:t>Concepto de eficacia organizacional</a:t>
            </a:r>
          </a:p>
        </p:txBody>
      </p:sp>
      <p:graphicFrame>
        <p:nvGraphicFramePr>
          <p:cNvPr id="4" name="3 Marcador de contenido"/>
          <p:cNvGraphicFramePr>
            <a:graphicFrameLocks noGrp="1"/>
          </p:cNvGraphicFramePr>
          <p:nvPr>
            <p:ph idx="1"/>
          </p:nvPr>
        </p:nvGraphicFramePr>
        <p:xfrm>
          <a:off x="457200" y="1066800"/>
          <a:ext cx="8229600" cy="51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5" y="214313"/>
            <a:ext cx="8429625" cy="563562"/>
          </a:xfrm>
        </p:spPr>
        <p:txBody>
          <a:bodyPr>
            <a:normAutofit fontScale="90000"/>
          </a:bodyPr>
          <a:lstStyle/>
          <a:p>
            <a:pPr eaLnBrk="1" hangingPunct="1">
              <a:defRPr/>
            </a:pPr>
            <a:r>
              <a:rPr lang="es-ES" sz="3000" dirty="0" smtClean="0"/>
              <a:t>Organización como un sistema de papeles</a:t>
            </a:r>
          </a:p>
        </p:txBody>
      </p:sp>
      <p:sp>
        <p:nvSpPr>
          <p:cNvPr id="48131" name="2 Marcador de contenido"/>
          <p:cNvSpPr>
            <a:spLocks noGrp="1"/>
          </p:cNvSpPr>
          <p:nvPr>
            <p:ph idx="1"/>
          </p:nvPr>
        </p:nvSpPr>
        <p:spPr/>
        <p:txBody>
          <a:bodyPr/>
          <a:lstStyle/>
          <a:p>
            <a:pPr algn="just" eaLnBrk="1" hangingPunct="1"/>
            <a:r>
              <a:rPr lang="es-ES" b="0" smtClean="0"/>
              <a:t>Papel es el conjunto de actividades requeridas a un individuo que ocupa una determinada posición en una organización. La organización se constituye por papeles o conjunto de actividades esperadas de los individuos y por conjuntos de papeles o de grupos que se superponen. La organización es una estructura de papeles. </a:t>
            </a:r>
            <a:endParaRPr lang="es-ES" smtClean="0"/>
          </a:p>
          <a:p>
            <a:pPr algn="just" eaLnBrk="1" hangingPunct="1">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214313" y="381000"/>
            <a:ext cx="8929687" cy="563563"/>
          </a:xfrm>
        </p:spPr>
        <p:txBody>
          <a:bodyPr/>
          <a:lstStyle/>
          <a:p>
            <a:pPr eaLnBrk="1" hangingPunct="1"/>
            <a:r>
              <a:rPr lang="es-ES" smtClean="0"/>
              <a:t>Modelo Sociotécnico de Tavistock (1) </a:t>
            </a:r>
          </a:p>
        </p:txBody>
      </p:sp>
      <p:graphicFrame>
        <p:nvGraphicFramePr>
          <p:cNvPr id="4" name="3 Marcador de contenido"/>
          <p:cNvGraphicFramePr>
            <a:graphicFrameLocks noGrp="1"/>
          </p:cNvGraphicFramePr>
          <p:nvPr>
            <p:ph idx="1"/>
          </p:nvPr>
        </p:nvGraphicFramePr>
        <p:xfrm>
          <a:off x="457200" y="828693"/>
          <a:ext cx="8229600" cy="51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428625" y="3429000"/>
            <a:ext cx="2500313" cy="23082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174625" indent="-174625">
              <a:buFont typeface="Arial" pitchFamily="34" charset="0"/>
              <a:buChar char="•"/>
              <a:defRPr/>
            </a:pPr>
            <a:r>
              <a:rPr lang="es-ES" dirty="0"/>
              <a:t>La tecnología, el territorio y el tiempo</a:t>
            </a:r>
          </a:p>
          <a:p>
            <a:pPr marL="174625" indent="-174625">
              <a:defRPr/>
            </a:pPr>
            <a:endParaRPr lang="es-ES" dirty="0"/>
          </a:p>
          <a:p>
            <a:pPr marL="174625" indent="-174625">
              <a:buFont typeface="Arial" pitchFamily="34" charset="0"/>
              <a:buChar char="•"/>
              <a:defRPr/>
            </a:pPr>
            <a:r>
              <a:rPr lang="es-ES" dirty="0"/>
              <a:t>Es el responsable de la eficiencia potencial de la organización.</a:t>
            </a:r>
          </a:p>
        </p:txBody>
      </p:sp>
      <p:sp>
        <p:nvSpPr>
          <p:cNvPr id="12" name="11 CuadroTexto"/>
          <p:cNvSpPr txBox="1"/>
          <p:nvPr/>
        </p:nvSpPr>
        <p:spPr>
          <a:xfrm>
            <a:off x="5929313" y="3500438"/>
            <a:ext cx="2928937" cy="258603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174625" indent="-174625">
              <a:buFont typeface="Arial" pitchFamily="34" charset="0"/>
              <a:buChar char="•"/>
              <a:defRPr/>
            </a:pPr>
            <a:r>
              <a:rPr lang="es-ES" dirty="0"/>
              <a:t>Individuos, las relaciones sociales y las exigencias de la organización</a:t>
            </a:r>
          </a:p>
          <a:p>
            <a:pPr marL="174625" indent="-174625">
              <a:defRPr/>
            </a:pPr>
            <a:endParaRPr lang="es-ES" dirty="0"/>
          </a:p>
          <a:p>
            <a:pPr marL="174625" indent="-174625">
              <a:buFont typeface="Arial" pitchFamily="34" charset="0"/>
              <a:buChar char="•"/>
              <a:defRPr/>
            </a:pPr>
            <a:r>
              <a:rPr lang="es-ES" dirty="0"/>
              <a:t>Transforma la eficiencia potencial en eficiencia real.  </a:t>
            </a:r>
          </a:p>
          <a:p>
            <a:pPr>
              <a:defRPr/>
            </a:pPr>
            <a:endParaRPr lang="es-ES" dirty="0"/>
          </a:p>
        </p:txBody>
      </p:sp>
      <p:sp>
        <p:nvSpPr>
          <p:cNvPr id="13" name="12 Flecha abajo"/>
          <p:cNvSpPr/>
          <p:nvPr/>
        </p:nvSpPr>
        <p:spPr>
          <a:xfrm>
            <a:off x="1285875" y="2714625"/>
            <a:ext cx="642938"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Flecha abajo"/>
          <p:cNvSpPr/>
          <p:nvPr/>
        </p:nvSpPr>
        <p:spPr>
          <a:xfrm>
            <a:off x="7000875" y="2857500"/>
            <a:ext cx="642938"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Flecha curvada hacia arriba"/>
          <p:cNvSpPr/>
          <p:nvPr/>
        </p:nvSpPr>
        <p:spPr>
          <a:xfrm rot="10800000" flipV="1">
            <a:off x="2928938" y="5143500"/>
            <a:ext cx="3000375" cy="9286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16" name="15 Flecha curvada hacia abajo"/>
          <p:cNvSpPr/>
          <p:nvPr/>
        </p:nvSpPr>
        <p:spPr>
          <a:xfrm>
            <a:off x="2928938" y="3000375"/>
            <a:ext cx="3071812" cy="9286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49162" name="16 CuadroTexto"/>
          <p:cNvSpPr txBox="1">
            <a:spLocks noChangeArrowheads="1"/>
          </p:cNvSpPr>
          <p:nvPr/>
        </p:nvSpPr>
        <p:spPr bwMode="auto">
          <a:xfrm>
            <a:off x="3357563" y="3714750"/>
            <a:ext cx="2286000" cy="1754188"/>
          </a:xfrm>
          <a:prstGeom prst="rect">
            <a:avLst/>
          </a:prstGeom>
          <a:noFill/>
          <a:ln w="9525">
            <a:noFill/>
            <a:miter lim="800000"/>
            <a:headEnd/>
            <a:tailEnd/>
          </a:ln>
        </p:spPr>
        <p:txBody>
          <a:bodyPr>
            <a:spAutoFit/>
          </a:bodyPr>
          <a:lstStyle/>
          <a:p>
            <a:pPr algn="ctr"/>
            <a:r>
              <a:rPr lang="es-ES" b="1"/>
              <a:t>Los subsistemas técnico y social coexisten, si uno se altera, el otro tendrá repercusiones.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Marcador de contenido"/>
          <p:cNvSpPr>
            <a:spLocks noGrp="1"/>
          </p:cNvSpPr>
          <p:nvPr>
            <p:ph idx="1"/>
          </p:nvPr>
        </p:nvSpPr>
        <p:spPr/>
        <p:txBody>
          <a:bodyPr/>
          <a:lstStyle/>
          <a:p>
            <a:pPr eaLnBrk="1" hangingPunct="1"/>
            <a:r>
              <a:rPr lang="es-ES" b="0" smtClean="0"/>
              <a:t>El modelo de sistema abierto propuesto por el enfoque Sociotécnico.</a:t>
            </a:r>
            <a:endParaRPr lang="es-ES" smtClean="0"/>
          </a:p>
          <a:p>
            <a:pPr eaLnBrk="1" hangingPunct="1">
              <a:buFont typeface="Wingdings" pitchFamily="2" charset="2"/>
              <a:buNone/>
            </a:pPr>
            <a:endParaRPr lang="es-ES" smtClean="0"/>
          </a:p>
        </p:txBody>
      </p:sp>
      <p:sp>
        <p:nvSpPr>
          <p:cNvPr id="50179" name="1 Título"/>
          <p:cNvSpPr>
            <a:spLocks noGrp="1"/>
          </p:cNvSpPr>
          <p:nvPr>
            <p:ph type="title"/>
          </p:nvPr>
        </p:nvSpPr>
        <p:spPr>
          <a:xfrm>
            <a:off x="214313" y="381000"/>
            <a:ext cx="8929687" cy="563563"/>
          </a:xfrm>
        </p:spPr>
        <p:txBody>
          <a:bodyPr/>
          <a:lstStyle/>
          <a:p>
            <a:pPr eaLnBrk="1" hangingPunct="1"/>
            <a:r>
              <a:rPr lang="es-ES" smtClean="0"/>
              <a:t>Modelo Sociotécnico de Tavistock (2) </a:t>
            </a:r>
          </a:p>
        </p:txBody>
      </p:sp>
      <p:graphicFrame>
        <p:nvGraphicFramePr>
          <p:cNvPr id="6" name="5 Diagrama"/>
          <p:cNvGraphicFramePr/>
          <p:nvPr/>
        </p:nvGraphicFramePr>
        <p:xfrm>
          <a:off x="500034" y="1285860"/>
          <a:ext cx="8286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1214438" y="5357813"/>
            <a:ext cx="7286625" cy="67945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r>
              <a:rPr lang="es-ES">
                <a:solidFill>
                  <a:srgbClr val="FFFFFF"/>
                </a:solidFill>
              </a:rPr>
              <a:t>La tarea primaria de la organización es algo que le permita sobrevivir dentro de ese proceso</a:t>
            </a:r>
          </a:p>
        </p:txBody>
      </p:sp>
      <p:sp>
        <p:nvSpPr>
          <p:cNvPr id="11" name="10 Cerrar llave"/>
          <p:cNvSpPr/>
          <p:nvPr/>
        </p:nvSpPr>
        <p:spPr>
          <a:xfrm rot="5400000">
            <a:off x="4250532" y="1678781"/>
            <a:ext cx="857250" cy="6500813"/>
          </a:xfrm>
          <a:prstGeom prst="rightBrace">
            <a:avLst/>
          </a:prstGeom>
          <a:noFill/>
          <a:ln>
            <a:solidFill>
              <a:schemeClr val="tx2"/>
            </a:solidFill>
          </a:ln>
          <a:effectLst>
            <a:outerShdw blurRad="50800" dist="38100" dir="16200000"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contenido"/>
          <p:cNvSpPr>
            <a:spLocks noGrp="1"/>
          </p:cNvSpPr>
          <p:nvPr>
            <p:ph idx="1"/>
          </p:nvPr>
        </p:nvSpPr>
        <p:spPr>
          <a:xfrm>
            <a:off x="457200" y="1066800"/>
            <a:ext cx="8229600" cy="1933575"/>
          </a:xfrm>
        </p:spPr>
        <p:txBody>
          <a:bodyPr/>
          <a:lstStyle/>
          <a:p>
            <a:pPr algn="just" eaLnBrk="1" hangingPunct="1"/>
            <a:r>
              <a:rPr lang="es-ES" b="0" smtClean="0"/>
              <a:t>El fundamento de este enfoque es que cualquier sistema de producción requiere tanto una organización tecnológica como una organización de trabajo. </a:t>
            </a:r>
          </a:p>
        </p:txBody>
      </p:sp>
      <p:sp>
        <p:nvSpPr>
          <p:cNvPr id="51203" name="1 Título"/>
          <p:cNvSpPr>
            <a:spLocks noGrp="1"/>
          </p:cNvSpPr>
          <p:nvPr>
            <p:ph type="title"/>
          </p:nvPr>
        </p:nvSpPr>
        <p:spPr>
          <a:xfrm>
            <a:off x="214313" y="381000"/>
            <a:ext cx="9144000" cy="563563"/>
          </a:xfrm>
        </p:spPr>
        <p:txBody>
          <a:bodyPr/>
          <a:lstStyle/>
          <a:p>
            <a:pPr eaLnBrk="1" hangingPunct="1"/>
            <a:r>
              <a:rPr lang="es-ES" smtClean="0"/>
              <a:t>Modelo Sociotécnico de Tavistock (3)</a:t>
            </a:r>
          </a:p>
        </p:txBody>
      </p:sp>
      <p:sp>
        <p:nvSpPr>
          <p:cNvPr id="6" name="5 CuadroTexto"/>
          <p:cNvSpPr txBox="1"/>
          <p:nvPr/>
        </p:nvSpPr>
        <p:spPr>
          <a:xfrm>
            <a:off x="4500563" y="3071813"/>
            <a:ext cx="1714500" cy="3698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s-ES" dirty="0">
                <a:solidFill>
                  <a:schemeClr val="tx2"/>
                </a:solidFill>
              </a:rPr>
              <a:t>Técnica</a:t>
            </a:r>
            <a:endParaRPr lang="es-ES" dirty="0"/>
          </a:p>
        </p:txBody>
      </p:sp>
      <p:sp>
        <p:nvSpPr>
          <p:cNvPr id="7" name="6 CuadroTexto"/>
          <p:cNvSpPr txBox="1"/>
          <p:nvPr/>
        </p:nvSpPr>
        <p:spPr>
          <a:xfrm>
            <a:off x="4429125" y="4714875"/>
            <a:ext cx="1714500" cy="3698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s-ES" dirty="0">
                <a:solidFill>
                  <a:schemeClr val="tx2"/>
                </a:solidFill>
              </a:rPr>
              <a:t>Social</a:t>
            </a:r>
            <a:endParaRPr lang="es-ES" dirty="0"/>
          </a:p>
        </p:txBody>
      </p:sp>
      <p:sp>
        <p:nvSpPr>
          <p:cNvPr id="8" name="7 CuadroTexto"/>
          <p:cNvSpPr txBox="1"/>
          <p:nvPr/>
        </p:nvSpPr>
        <p:spPr>
          <a:xfrm>
            <a:off x="1071563" y="3571875"/>
            <a:ext cx="2357437" cy="9239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s-ES" dirty="0"/>
              <a:t>Las organizaciones tienen una doble función</a:t>
            </a:r>
          </a:p>
        </p:txBody>
      </p:sp>
      <p:sp>
        <p:nvSpPr>
          <p:cNvPr id="10" name="9 Flecha doblada"/>
          <p:cNvSpPr/>
          <p:nvPr/>
        </p:nvSpPr>
        <p:spPr>
          <a:xfrm>
            <a:off x="3071813" y="3071813"/>
            <a:ext cx="1357312" cy="5000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12" name="11 Flecha doblada hacia arriba"/>
          <p:cNvSpPr/>
          <p:nvPr/>
        </p:nvSpPr>
        <p:spPr>
          <a:xfrm rot="5400000">
            <a:off x="3484563" y="4127500"/>
            <a:ext cx="546100" cy="13430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1209" name="12 CuadroTexto"/>
          <p:cNvSpPr txBox="1">
            <a:spLocks noChangeArrowheads="1"/>
          </p:cNvSpPr>
          <p:nvPr/>
        </p:nvSpPr>
        <p:spPr bwMode="auto">
          <a:xfrm>
            <a:off x="4500563" y="3500438"/>
            <a:ext cx="3571875" cy="646112"/>
          </a:xfrm>
          <a:prstGeom prst="rect">
            <a:avLst/>
          </a:prstGeom>
          <a:noFill/>
          <a:ln w="9525">
            <a:noFill/>
            <a:miter lim="800000"/>
            <a:headEnd/>
            <a:tailEnd/>
          </a:ln>
        </p:spPr>
        <p:txBody>
          <a:bodyPr>
            <a:spAutoFit/>
          </a:bodyPr>
          <a:lstStyle/>
          <a:p>
            <a:r>
              <a:rPr lang="es-ES"/>
              <a:t>Coordinación del trabajo e identificación de la autoridad</a:t>
            </a:r>
          </a:p>
        </p:txBody>
      </p:sp>
      <p:sp>
        <p:nvSpPr>
          <p:cNvPr id="51210" name="13 CuadroTexto"/>
          <p:cNvSpPr txBox="1">
            <a:spLocks noChangeArrowheads="1"/>
          </p:cNvSpPr>
          <p:nvPr/>
        </p:nvSpPr>
        <p:spPr bwMode="auto">
          <a:xfrm>
            <a:off x="4500563" y="5140325"/>
            <a:ext cx="3714750" cy="922338"/>
          </a:xfrm>
          <a:prstGeom prst="rect">
            <a:avLst/>
          </a:prstGeom>
          <a:noFill/>
          <a:ln w="9525">
            <a:noFill/>
            <a:miter lim="800000"/>
            <a:headEnd/>
            <a:tailEnd/>
          </a:ln>
        </p:spPr>
        <p:txBody>
          <a:bodyPr>
            <a:spAutoFit/>
          </a:bodyPr>
          <a:lstStyle/>
          <a:p>
            <a:r>
              <a:rPr lang="es-ES"/>
              <a:t>Medios de relacionar las personas, para lograr que ellas trabajen juntas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313" y="2143125"/>
            <a:ext cx="7143750" cy="1471613"/>
          </a:xfrm>
        </p:spPr>
        <p:txBody>
          <a:bodyPr>
            <a:noAutofit/>
          </a:bodyPr>
          <a:lstStyle/>
          <a:p>
            <a:pPr marL="363538" eaLnBrk="1" fontAlgn="auto" hangingPunct="1">
              <a:spcAft>
                <a:spcPts val="0"/>
              </a:spcAft>
              <a:defRPr/>
            </a:pPr>
            <a:r>
              <a:rPr lang="es-ES" sz="4800" dirty="0" smtClean="0">
                <a:solidFill>
                  <a:schemeClr val="tx2">
                    <a:satMod val="130000"/>
                  </a:schemeClr>
                </a:solidFill>
              </a:rPr>
              <a:t>Apreciación crítica de la Teoría de Sistemas</a:t>
            </a:r>
            <a:endParaRPr lang="es-ES" sz="4800" dirty="0">
              <a:solidFill>
                <a:schemeClr val="tx2">
                  <a:satMod val="130000"/>
                </a:schemeClr>
              </a:solidFill>
            </a:endParaRPr>
          </a:p>
        </p:txBody>
      </p:sp>
      <p:sp>
        <p:nvSpPr>
          <p:cNvPr id="4" name="2 CuadroTexto"/>
          <p:cNvSpPr txBox="1">
            <a:spLocks noChangeArrowheads="1"/>
          </p:cNvSpPr>
          <p:nvPr/>
        </p:nvSpPr>
        <p:spPr bwMode="auto">
          <a:xfrm>
            <a:off x="857250" y="4556125"/>
            <a:ext cx="7358063" cy="396875"/>
          </a:xfrm>
          <a:prstGeom prst="rect">
            <a:avLst/>
          </a:prstGeom>
          <a:noFill/>
          <a:ln w="9525">
            <a:noFill/>
            <a:miter lim="800000"/>
            <a:headEnd/>
            <a:tailEnd/>
          </a:ln>
        </p:spPr>
        <p:txBody>
          <a:bodyPr>
            <a:spAutoFit/>
          </a:bodyPr>
          <a:lstStyle/>
          <a:p>
            <a:endParaRPr lang="es-ES" sz="2000">
              <a:effectLst>
                <a:outerShdw blurRad="38100" dist="38100" dir="2700000" algn="tl">
                  <a:srgbClr val="C0C0C0"/>
                </a:outerShdw>
              </a:effectLst>
              <a:latin typeface="Gill Sans MT"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3300" y="428625"/>
            <a:ext cx="7497763" cy="1143000"/>
          </a:xfrm>
        </p:spPr>
        <p:txBody>
          <a:bodyPr>
            <a:normAutofit fontScale="90000"/>
          </a:bodyPr>
          <a:lstStyle/>
          <a:p>
            <a:pPr marL="742950" indent="-742950" eaLnBrk="1" fontAlgn="auto" hangingPunct="1">
              <a:spcAft>
                <a:spcPts val="0"/>
              </a:spcAft>
              <a:buFont typeface="+mj-lt"/>
              <a:buAutoNum type="arabicPeriod" startAt="8"/>
              <a:defRPr/>
            </a:pPr>
            <a:r>
              <a:rPr lang="es-ES" sz="4400" dirty="0" smtClean="0">
                <a:solidFill>
                  <a:schemeClr val="tx2">
                    <a:satMod val="130000"/>
                  </a:schemeClr>
                </a:solidFill>
              </a:rPr>
              <a:t>Apreciación critica de la Teoría de Sistemas</a:t>
            </a:r>
            <a:endParaRPr lang="es-ES" dirty="0">
              <a:solidFill>
                <a:schemeClr val="tx2">
                  <a:satMod val="130000"/>
                </a:schemeClr>
              </a:solidFill>
            </a:endParaRPr>
          </a:p>
        </p:txBody>
      </p:sp>
      <p:sp>
        <p:nvSpPr>
          <p:cNvPr id="3" name="2 Marcador de contenido"/>
          <p:cNvSpPr>
            <a:spLocks noGrp="1"/>
          </p:cNvSpPr>
          <p:nvPr>
            <p:ph idx="1"/>
          </p:nvPr>
        </p:nvSpPr>
        <p:spPr>
          <a:xfrm>
            <a:off x="1000125" y="2000250"/>
            <a:ext cx="7497763" cy="3157538"/>
          </a:xfrm>
        </p:spPr>
        <p:txBody>
          <a:bodyPr>
            <a:normAutofit fontScale="92500"/>
          </a:bodyPr>
          <a:lstStyle/>
          <a:p>
            <a:pPr indent="-11113" algn="just" eaLnBrk="1" fontAlgn="auto" hangingPunct="1">
              <a:spcAft>
                <a:spcPts val="0"/>
              </a:spcAft>
              <a:buFont typeface="Wingdings 2"/>
              <a:buNone/>
              <a:defRPr/>
            </a:pPr>
            <a:r>
              <a:rPr lang="es-ES" dirty="0" smtClean="0"/>
              <a:t>De todas las teorías administrativas, la teoría de sistemas es la menos criticada porque desarrolló los conceptos estructurales y funcionales de las ciencias sociales de los países capitalistas de hoy, poniéndose a salvo de sus críticas.</a:t>
            </a:r>
          </a:p>
          <a:p>
            <a:pPr marL="365760" indent="-283464" eaLnBrk="1" fontAlgn="auto" hangingPunct="1">
              <a:spcAft>
                <a:spcPts val="0"/>
              </a:spcAft>
              <a:buFont typeface="Wingdings 2"/>
              <a:buNone/>
              <a:defRPr/>
            </a:pPr>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500313"/>
            <a:ext cx="7497763" cy="1143000"/>
          </a:xfrm>
        </p:spPr>
        <p:txBody>
          <a:bodyPr>
            <a:noAutofit/>
          </a:bodyPr>
          <a:lstStyle/>
          <a:p>
            <a:pPr eaLnBrk="1" fontAlgn="auto" hangingPunct="1">
              <a:spcAft>
                <a:spcPts val="0"/>
              </a:spcAft>
              <a:defRPr/>
            </a:pPr>
            <a:r>
              <a:rPr lang="es-ES" sz="4800" dirty="0" smtClean="0">
                <a:solidFill>
                  <a:schemeClr val="tx2">
                    <a:satMod val="130000"/>
                  </a:schemeClr>
                </a:solidFill>
              </a:rPr>
              <a:t>Aspectos de una Apreciación Crítica de la Teoría de Sistemas</a:t>
            </a:r>
            <a:endParaRPr lang="es-ES" sz="4800"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ES" sz="2800" smtClean="0"/>
              <a:t>Introducción</a:t>
            </a:r>
            <a:r>
              <a:rPr lang="en-US" sz="2800" smtClean="0"/>
              <a:t>[3]</a:t>
            </a:r>
          </a:p>
        </p:txBody>
      </p:sp>
      <p:sp>
        <p:nvSpPr>
          <p:cNvPr id="9219" name="Rectangle 3"/>
          <p:cNvSpPr>
            <a:spLocks noGrp="1" noChangeArrowheads="1"/>
          </p:cNvSpPr>
          <p:nvPr>
            <p:ph type="body" idx="1"/>
          </p:nvPr>
        </p:nvSpPr>
        <p:spPr>
          <a:xfrm>
            <a:off x="914400" y="1366838"/>
            <a:ext cx="7229475" cy="4783137"/>
          </a:xfrm>
        </p:spPr>
        <p:txBody>
          <a:bodyPr/>
          <a:lstStyle/>
          <a:p>
            <a:pPr algn="just" eaLnBrk="1" hangingPunct="1"/>
            <a:r>
              <a:rPr lang="es-ES" sz="1600" b="0" smtClean="0"/>
              <a:t>Los avances actuales en esta Teoría se enfocan justamente a la identificación de esos principios que tienden a igualar ciertos aspectos o conductas de los diferentes sistemas en que se puede clasificar la realidad. Por ejemplo </a:t>
            </a:r>
            <a:r>
              <a:rPr lang="es-ES" sz="1600" smtClean="0"/>
              <a:t>al hablar del todo y sus partes nos estamos refiriendo al principio de Sinergía que es aplicable a cualquier sistema natural o artificial.</a:t>
            </a:r>
            <a:r>
              <a:rPr lang="es-ES" sz="2400" smtClean="0"/>
              <a:t> </a:t>
            </a:r>
          </a:p>
          <a:p>
            <a:pPr algn="just" eaLnBrk="1" hangingPunct="1">
              <a:buFont typeface="Wingdings" pitchFamily="2" charset="2"/>
              <a:buNone/>
            </a:pPr>
            <a:endParaRPr lang="es-ES" sz="2400" smtClean="0"/>
          </a:p>
          <a:p>
            <a:pPr algn="just" eaLnBrk="1" hangingPunct="1"/>
            <a:r>
              <a:rPr lang="es-ES" sz="1600" b="0" smtClean="0"/>
              <a:t>Los sistemas pueden ser agrupados en distintos lotes, pero una característica importante que surge de inmediato es que esta división puede ser ordenada en forma vertical, es decir que </a:t>
            </a:r>
            <a:r>
              <a:rPr lang="es-ES" sz="1600" smtClean="0"/>
              <a:t>existe una jerarquía entre los diferentes lotes de sistemas</a:t>
            </a:r>
            <a:r>
              <a:rPr lang="es-ES" sz="1600" b="0" smtClean="0"/>
              <a:t>. Lo más significativo de esta jerarquía es que los sistemas inferiores se encuentran contenidos en los superiores (esto se denomina </a:t>
            </a:r>
            <a:r>
              <a:rPr lang="es-ES" sz="1600" smtClean="0"/>
              <a:t>el Principio de la Recursividad</a:t>
            </a:r>
            <a:r>
              <a:rPr lang="es-ES" sz="1600" b="0" smtClean="0"/>
              <a:t>).</a:t>
            </a:r>
            <a:r>
              <a:rPr lang="es-ES" sz="2400" smtClean="0"/>
              <a:t> </a:t>
            </a:r>
            <a:endParaRPr lang="en-US" sz="2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75" y="571500"/>
            <a:ext cx="7862888" cy="1143000"/>
          </a:xfrm>
        </p:spPr>
        <p:txBody>
          <a:bodyPr>
            <a:noAutofit/>
          </a:bodyPr>
          <a:lstStyle/>
          <a:p>
            <a:pPr marL="742950" indent="-742950" eaLnBrk="1" fontAlgn="auto" hangingPunct="1">
              <a:spcAft>
                <a:spcPts val="0"/>
              </a:spcAft>
              <a:buFont typeface="+mj-lt"/>
              <a:buAutoNum type="arabicPeriod"/>
              <a:defRPr/>
            </a:pPr>
            <a:r>
              <a:rPr lang="es-ES" sz="3400" dirty="0" smtClean="0">
                <a:solidFill>
                  <a:schemeClr val="tx2">
                    <a:satMod val="130000"/>
                  </a:schemeClr>
                </a:solidFill>
              </a:rPr>
              <a:t>Confrontación entre Teoría de Sistema Abierto y de Sistema Cerrado.</a:t>
            </a:r>
            <a:endParaRPr lang="es-ES" sz="3400" dirty="0">
              <a:solidFill>
                <a:schemeClr val="tx2">
                  <a:satMod val="130000"/>
                </a:schemeClr>
              </a:solidFill>
            </a:endParaRPr>
          </a:p>
        </p:txBody>
      </p:sp>
      <p:grpSp>
        <p:nvGrpSpPr>
          <p:cNvPr id="55299" name="7 Grupo"/>
          <p:cNvGrpSpPr>
            <a:grpSpLocks/>
          </p:cNvGrpSpPr>
          <p:nvPr/>
        </p:nvGrpSpPr>
        <p:grpSpPr bwMode="auto">
          <a:xfrm>
            <a:off x="214313" y="2327275"/>
            <a:ext cx="4330700" cy="3887788"/>
            <a:chOff x="395288" y="2492375"/>
            <a:chExt cx="4330700" cy="3887788"/>
          </a:xfrm>
        </p:grpSpPr>
        <p:sp>
          <p:nvSpPr>
            <p:cNvPr id="55303" name="Rectangle 4"/>
            <p:cNvSpPr>
              <a:spLocks noChangeArrowheads="1"/>
            </p:cNvSpPr>
            <p:nvPr/>
          </p:nvSpPr>
          <p:spPr bwMode="auto">
            <a:xfrm>
              <a:off x="827088" y="2492375"/>
              <a:ext cx="3240087" cy="782638"/>
            </a:xfrm>
            <a:prstGeom prst="rect">
              <a:avLst/>
            </a:prstGeom>
            <a:noFill/>
            <a:ln w="9525">
              <a:noFill/>
              <a:miter lim="800000"/>
              <a:headEnd/>
              <a:tailEnd/>
            </a:ln>
          </p:spPr>
          <p:txBody>
            <a:bodyPr anchor="ctr"/>
            <a:lstStyle/>
            <a:p>
              <a:pPr algn="ctr"/>
              <a:r>
                <a:rPr lang="es-ES" sz="2600" u="sng">
                  <a:solidFill>
                    <a:schemeClr val="tx2"/>
                  </a:solidFill>
                  <a:latin typeface="Tahoma" pitchFamily="34" charset="0"/>
                </a:rPr>
                <a:t>El sistema abierto</a:t>
              </a:r>
            </a:p>
          </p:txBody>
        </p:sp>
        <p:sp>
          <p:nvSpPr>
            <p:cNvPr id="55304" name="Rectangle 5"/>
            <p:cNvSpPr>
              <a:spLocks noChangeArrowheads="1"/>
            </p:cNvSpPr>
            <p:nvPr/>
          </p:nvSpPr>
          <p:spPr bwMode="auto">
            <a:xfrm>
              <a:off x="395288" y="3284538"/>
              <a:ext cx="4330700" cy="3095625"/>
            </a:xfrm>
            <a:prstGeom prst="rect">
              <a:avLst/>
            </a:prstGeom>
            <a:noFill/>
            <a:ln w="9525">
              <a:noFill/>
              <a:miter lim="800000"/>
              <a:headEnd/>
              <a:tailEnd/>
            </a:ln>
          </p:spPr>
          <p:txBody>
            <a:bodyPr/>
            <a:lstStyle/>
            <a:p>
              <a:pPr marL="342900" indent="-342900" algn="just">
                <a:spcBef>
                  <a:spcPct val="20000"/>
                </a:spcBef>
                <a:buClr>
                  <a:schemeClr val="bg2"/>
                </a:buClr>
                <a:buSzPct val="75000"/>
                <a:buFont typeface="Wingdings" pitchFamily="2" charset="2"/>
                <a:buChar char="p"/>
              </a:pPr>
              <a:r>
                <a:rPr lang="es-ES" sz="2000">
                  <a:latin typeface="Gill Sans MT" pitchFamily="34" charset="0"/>
                </a:rPr>
                <a:t>El sistema abierto ofrece al ambiente los productos que necesita y si es el caso, crea en el la necesidad de dichos productos, pues únicamente así garantiza la absorción de los productos y la provisión de insumos </a:t>
              </a:r>
            </a:p>
          </p:txBody>
        </p:sp>
      </p:grpSp>
      <p:grpSp>
        <p:nvGrpSpPr>
          <p:cNvPr id="55300" name="8 Grupo"/>
          <p:cNvGrpSpPr>
            <a:grpSpLocks/>
          </p:cNvGrpSpPr>
          <p:nvPr/>
        </p:nvGrpSpPr>
        <p:grpSpPr bwMode="auto">
          <a:xfrm>
            <a:off x="4716463" y="2286000"/>
            <a:ext cx="4103687" cy="3814763"/>
            <a:chOff x="4716463" y="2565400"/>
            <a:chExt cx="4103687" cy="3814763"/>
          </a:xfrm>
        </p:grpSpPr>
        <p:sp>
          <p:nvSpPr>
            <p:cNvPr id="55301" name="Rectangle 6"/>
            <p:cNvSpPr>
              <a:spLocks noChangeArrowheads="1"/>
            </p:cNvSpPr>
            <p:nvPr/>
          </p:nvSpPr>
          <p:spPr bwMode="auto">
            <a:xfrm>
              <a:off x="5292725" y="2565400"/>
              <a:ext cx="3240088" cy="782638"/>
            </a:xfrm>
            <a:prstGeom prst="rect">
              <a:avLst/>
            </a:prstGeom>
            <a:noFill/>
            <a:ln w="9525">
              <a:noFill/>
              <a:miter lim="800000"/>
              <a:headEnd/>
              <a:tailEnd/>
            </a:ln>
          </p:spPr>
          <p:txBody>
            <a:bodyPr anchor="ctr"/>
            <a:lstStyle/>
            <a:p>
              <a:pPr algn="ctr"/>
              <a:r>
                <a:rPr lang="es-ES" sz="2600" u="sng">
                  <a:solidFill>
                    <a:schemeClr val="tx2"/>
                  </a:solidFill>
                  <a:latin typeface="Tahoma" pitchFamily="34" charset="0"/>
                </a:rPr>
                <a:t>El sistema cerrado</a:t>
              </a:r>
            </a:p>
          </p:txBody>
        </p:sp>
        <p:sp>
          <p:nvSpPr>
            <p:cNvPr id="55302" name="Rectangle 7"/>
            <p:cNvSpPr>
              <a:spLocks noChangeArrowheads="1"/>
            </p:cNvSpPr>
            <p:nvPr/>
          </p:nvSpPr>
          <p:spPr bwMode="auto">
            <a:xfrm>
              <a:off x="4716463" y="3500438"/>
              <a:ext cx="4103687" cy="2879725"/>
            </a:xfrm>
            <a:prstGeom prst="rect">
              <a:avLst/>
            </a:prstGeom>
            <a:noFill/>
            <a:ln w="9525">
              <a:noFill/>
              <a:miter lim="800000"/>
              <a:headEnd/>
              <a:tailEnd/>
            </a:ln>
          </p:spPr>
          <p:txBody>
            <a:bodyPr/>
            <a:lstStyle/>
            <a:p>
              <a:pPr marL="342900" indent="-342900" algn="just">
                <a:spcBef>
                  <a:spcPct val="20000"/>
                </a:spcBef>
                <a:buClr>
                  <a:schemeClr val="bg2"/>
                </a:buClr>
                <a:buSzPct val="75000"/>
                <a:buFont typeface="Wingdings" pitchFamily="2" charset="2"/>
                <a:buChar char="p"/>
              </a:pPr>
              <a:r>
                <a:rPr lang="es-PE" sz="2000">
                  <a:latin typeface="Gill Sans MT" pitchFamily="34" charset="0"/>
                </a:rPr>
                <a:t>El sistema cerrado </a:t>
              </a:r>
              <a:r>
                <a:rPr lang="es-ES" sz="2000">
                  <a:latin typeface="Gill Sans MT" pitchFamily="34" charset="0"/>
                </a:rPr>
                <a:t>no puede sobrevivir en la medida en que no consigue responder de forma eficaz a los cambios continuos y rápidos del ambiente </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74638"/>
            <a:ext cx="7791450" cy="1143000"/>
          </a:xfrm>
        </p:spPr>
        <p:txBody>
          <a:bodyPr>
            <a:normAutofit/>
          </a:bodyPr>
          <a:lstStyle/>
          <a:p>
            <a:pPr marL="742950" indent="-742950" eaLnBrk="1" fontAlgn="auto" hangingPunct="1">
              <a:spcAft>
                <a:spcPts val="0"/>
              </a:spcAft>
              <a:buFont typeface="+mj-lt"/>
              <a:buAutoNum type="arabicPeriod" startAt="2"/>
              <a:defRPr/>
            </a:pPr>
            <a:r>
              <a:rPr lang="es-ES" dirty="0" smtClean="0">
                <a:solidFill>
                  <a:schemeClr val="tx2">
                    <a:satMod val="130000"/>
                  </a:schemeClr>
                </a:solidFill>
              </a:rPr>
              <a:t>Características básicas del análisis sistémico</a:t>
            </a:r>
            <a:endParaRPr lang="es-ES" dirty="0">
              <a:solidFill>
                <a:schemeClr val="tx2">
                  <a:satMod val="130000"/>
                </a:schemeClr>
              </a:solidFill>
            </a:endParaRPr>
          </a:p>
        </p:txBody>
      </p:sp>
      <p:sp>
        <p:nvSpPr>
          <p:cNvPr id="3" name="2 Marcador de contenido"/>
          <p:cNvSpPr>
            <a:spLocks noGrp="1"/>
          </p:cNvSpPr>
          <p:nvPr>
            <p:ph idx="1"/>
          </p:nvPr>
        </p:nvSpPr>
        <p:spPr>
          <a:xfrm>
            <a:off x="2286000" y="1643063"/>
            <a:ext cx="6648450" cy="4605337"/>
          </a:xfrm>
        </p:spPr>
        <p:txBody>
          <a:bodyPr>
            <a:normAutofit fontScale="92500" lnSpcReduction="10000"/>
          </a:bodyPr>
          <a:lstStyle/>
          <a:p>
            <a:pPr marL="365760" indent="-283464" eaLnBrk="1" fontAlgn="auto" hangingPunct="1">
              <a:spcAft>
                <a:spcPts val="0"/>
              </a:spcAft>
              <a:buFont typeface="Wingdings" pitchFamily="2" charset="2"/>
              <a:buChar char="Ø"/>
              <a:defRPr/>
            </a:pPr>
            <a:r>
              <a:rPr lang="es-ES" dirty="0" smtClean="0"/>
              <a:t>Punto de vista Sistemático</a:t>
            </a:r>
          </a:p>
          <a:p>
            <a:pPr marL="365760" indent="-283464" eaLnBrk="1" fontAlgn="auto" hangingPunct="1">
              <a:spcAft>
                <a:spcPts val="0"/>
              </a:spcAft>
              <a:buFont typeface="Wingdings" pitchFamily="2" charset="2"/>
              <a:buChar char="Ø"/>
              <a:defRPr/>
            </a:pPr>
            <a:r>
              <a:rPr lang="es-ES" dirty="0" smtClean="0"/>
              <a:t>Enfoque dinámico</a:t>
            </a:r>
          </a:p>
          <a:p>
            <a:pPr marL="365760" indent="-283464" eaLnBrk="1" fontAlgn="auto" hangingPunct="1">
              <a:spcAft>
                <a:spcPts val="0"/>
              </a:spcAft>
              <a:buFont typeface="Wingdings" pitchFamily="2" charset="2"/>
              <a:buChar char="Ø"/>
              <a:defRPr/>
            </a:pPr>
            <a:r>
              <a:rPr lang="es-ES" dirty="0" smtClean="0"/>
              <a:t>Multidimensional y </a:t>
            </a:r>
            <a:r>
              <a:rPr lang="es-ES" dirty="0" err="1" smtClean="0"/>
              <a:t>Multinivelado</a:t>
            </a:r>
            <a:endParaRPr lang="es-ES" dirty="0" smtClean="0"/>
          </a:p>
          <a:p>
            <a:pPr marL="365760" indent="-283464" eaLnBrk="1" fontAlgn="auto" hangingPunct="1">
              <a:spcAft>
                <a:spcPts val="0"/>
              </a:spcAft>
              <a:buFont typeface="Wingdings" pitchFamily="2" charset="2"/>
              <a:buChar char="Ø"/>
              <a:defRPr/>
            </a:pPr>
            <a:r>
              <a:rPr lang="es-ES" dirty="0" err="1" smtClean="0"/>
              <a:t>Multimotivacional</a:t>
            </a:r>
            <a:endParaRPr lang="es-ES" dirty="0" smtClean="0"/>
          </a:p>
          <a:p>
            <a:pPr marL="365760" indent="-283464" eaLnBrk="1" fontAlgn="auto" hangingPunct="1">
              <a:spcAft>
                <a:spcPts val="0"/>
              </a:spcAft>
              <a:buFont typeface="Wingdings" pitchFamily="2" charset="2"/>
              <a:buChar char="Ø"/>
              <a:defRPr/>
            </a:pPr>
            <a:r>
              <a:rPr lang="es-ES" dirty="0" smtClean="0"/>
              <a:t>Probabilístico</a:t>
            </a:r>
          </a:p>
          <a:p>
            <a:pPr marL="365760" indent="-283464" eaLnBrk="1" fontAlgn="auto" hangingPunct="1">
              <a:spcAft>
                <a:spcPts val="0"/>
              </a:spcAft>
              <a:buFont typeface="Wingdings" pitchFamily="2" charset="2"/>
              <a:buChar char="Ø"/>
              <a:defRPr/>
            </a:pPr>
            <a:r>
              <a:rPr lang="es-ES" dirty="0" smtClean="0"/>
              <a:t>Multidisciplinaria</a:t>
            </a:r>
          </a:p>
          <a:p>
            <a:pPr marL="365760" indent="-283464" eaLnBrk="1" fontAlgn="auto" hangingPunct="1">
              <a:spcAft>
                <a:spcPts val="0"/>
              </a:spcAft>
              <a:buFont typeface="Wingdings" pitchFamily="2" charset="2"/>
              <a:buChar char="Ø"/>
              <a:defRPr/>
            </a:pPr>
            <a:r>
              <a:rPr lang="es-ES" dirty="0" smtClean="0"/>
              <a:t>Descriptivo</a:t>
            </a:r>
          </a:p>
          <a:p>
            <a:pPr marL="365760" indent="-283464" eaLnBrk="1" fontAlgn="auto" hangingPunct="1">
              <a:spcAft>
                <a:spcPts val="0"/>
              </a:spcAft>
              <a:buFont typeface="Wingdings" pitchFamily="2" charset="2"/>
              <a:buChar char="Ø"/>
              <a:defRPr/>
            </a:pPr>
            <a:r>
              <a:rPr lang="es-ES" dirty="0" err="1" smtClean="0"/>
              <a:t>Multivariable</a:t>
            </a:r>
            <a:endParaRPr lang="es-ES" dirty="0" smtClean="0"/>
          </a:p>
          <a:p>
            <a:pPr marL="365760" indent="-283464" eaLnBrk="1" fontAlgn="auto" hangingPunct="1">
              <a:spcAft>
                <a:spcPts val="0"/>
              </a:spcAft>
              <a:buFont typeface="Wingdings" pitchFamily="2" charset="2"/>
              <a:buChar char="Ø"/>
              <a:defRPr/>
            </a:pPr>
            <a:r>
              <a:rPr lang="es-ES" dirty="0" smtClean="0"/>
              <a:t>Adaptativa</a:t>
            </a:r>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0988" y="357188"/>
            <a:ext cx="8577262" cy="1143000"/>
          </a:xfrm>
        </p:spPr>
        <p:txBody>
          <a:bodyPr>
            <a:normAutofit/>
          </a:bodyPr>
          <a:lstStyle/>
          <a:p>
            <a:pPr marL="742950" indent="-742950" eaLnBrk="1" fontAlgn="auto" hangingPunct="1">
              <a:lnSpc>
                <a:spcPct val="80000"/>
              </a:lnSpc>
              <a:spcAft>
                <a:spcPts val="0"/>
              </a:spcAft>
              <a:defRPr/>
            </a:pPr>
            <a:r>
              <a:rPr lang="es-ES" sz="2600" kern="1200" dirty="0" smtClean="0">
                <a:solidFill>
                  <a:schemeClr val="tx2">
                    <a:satMod val="130000"/>
                  </a:schemeClr>
                </a:solidFill>
                <a:effectLst>
                  <a:outerShdw blurRad="50000" dist="30000" dir="5400000" algn="tl" rotWithShape="0">
                    <a:srgbClr val="000000">
                      <a:alpha val="30000"/>
                    </a:srgbClr>
                  </a:outerShdw>
                </a:effectLst>
              </a:rPr>
              <a:t>3.	Carácter </a:t>
            </a:r>
            <a:r>
              <a:rPr lang="es-ES" sz="2600" kern="1200" dirty="0">
                <a:solidFill>
                  <a:schemeClr val="tx2">
                    <a:satMod val="130000"/>
                  </a:schemeClr>
                </a:solidFill>
                <a:effectLst>
                  <a:outerShdw blurRad="50000" dist="30000" dir="5400000" algn="tl" rotWithShape="0">
                    <a:srgbClr val="000000">
                      <a:alpha val="30000"/>
                    </a:srgbClr>
                  </a:outerShdw>
                </a:effectLst>
              </a:rPr>
              <a:t>integrador y abstracto de la Teoría de Sistemas</a:t>
            </a:r>
          </a:p>
        </p:txBody>
      </p:sp>
      <p:sp>
        <p:nvSpPr>
          <p:cNvPr id="57347" name="2 Marcador de contenido"/>
          <p:cNvSpPr>
            <a:spLocks noGrp="1"/>
          </p:cNvSpPr>
          <p:nvPr>
            <p:ph idx="1"/>
          </p:nvPr>
        </p:nvSpPr>
        <p:spPr>
          <a:xfrm>
            <a:off x="1428750" y="1500188"/>
            <a:ext cx="7148513" cy="1624012"/>
          </a:xfrm>
        </p:spPr>
        <p:txBody>
          <a:bodyPr/>
          <a:lstStyle/>
          <a:p>
            <a:pPr indent="-1588" algn="just" eaLnBrk="1" hangingPunct="1">
              <a:buFont typeface="Wingdings 2" pitchFamily="18" charset="2"/>
              <a:buNone/>
            </a:pPr>
            <a:r>
              <a:rPr lang="es-ES" sz="2400" smtClean="0"/>
              <a:t>Es demasiado abstracta y conceptual y por lo tanto de difícil   aplicación a situaciones gerenciales practicas.</a:t>
            </a:r>
          </a:p>
        </p:txBody>
      </p:sp>
      <p:sp>
        <p:nvSpPr>
          <p:cNvPr id="4" name="1 Título"/>
          <p:cNvSpPr txBox="1">
            <a:spLocks/>
          </p:cNvSpPr>
          <p:nvPr/>
        </p:nvSpPr>
        <p:spPr>
          <a:xfrm>
            <a:off x="288925" y="3489325"/>
            <a:ext cx="8497888" cy="1143000"/>
          </a:xfrm>
          <a:prstGeom prst="rect">
            <a:avLst/>
          </a:prstGeom>
        </p:spPr>
        <p:txBody>
          <a:bodyPr anchor="ctr">
            <a:normAutofit fontScale="60000" lnSpcReduction="20000"/>
          </a:bodyPr>
          <a:lstStyle/>
          <a:p>
            <a:pPr marL="742950" indent="-742950" fontAlgn="auto">
              <a:spcAft>
                <a:spcPts val="0"/>
              </a:spcAft>
              <a:buFont typeface="+mj-lt"/>
              <a:buAutoNum type="arabicPeriod" startAt="4"/>
              <a:defRPr/>
            </a:pPr>
            <a:r>
              <a:rPr lang="es-ES" sz="43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El efecto sinérgico de las organizaciones como Sistemas abiertos</a:t>
            </a:r>
          </a:p>
        </p:txBody>
      </p:sp>
      <p:sp>
        <p:nvSpPr>
          <p:cNvPr id="5" name="2 Marcador de contenido"/>
          <p:cNvSpPr txBox="1">
            <a:spLocks/>
          </p:cNvSpPr>
          <p:nvPr/>
        </p:nvSpPr>
        <p:spPr>
          <a:xfrm>
            <a:off x="1428750" y="4662488"/>
            <a:ext cx="7148513" cy="1624012"/>
          </a:xfrm>
          <a:prstGeom prst="rect">
            <a:avLst/>
          </a:prstGeom>
        </p:spPr>
        <p:txBody>
          <a:bodyPr>
            <a:normAutofit fontScale="92500" lnSpcReduction="10000"/>
          </a:bodyPr>
          <a:lstStyle/>
          <a:p>
            <a:pPr marL="365125" indent="-1588" algn="just" fontAlgn="auto">
              <a:spcBef>
                <a:spcPts val="600"/>
              </a:spcBef>
              <a:spcAft>
                <a:spcPts val="0"/>
              </a:spcAft>
              <a:buClr>
                <a:schemeClr val="accent1"/>
              </a:buClr>
              <a:buSzPct val="80000"/>
              <a:defRPr/>
            </a:pPr>
            <a:r>
              <a:rPr lang="es-ES" sz="2600" b="1" dirty="0">
                <a:solidFill>
                  <a:schemeClr val="tx2"/>
                </a:solidFill>
                <a:latin typeface="+mn-lt"/>
              </a:rPr>
              <a:t>Es el esfuerzo simultáneo de varios órganos de la empresa generando riqueza con un resultado ampliado y potenciado</a:t>
            </a:r>
            <a:r>
              <a:rPr lang="es-ES" sz="3200" dirty="0">
                <a:latin typeface="+mn-lt"/>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25" y="274638"/>
            <a:ext cx="7934325" cy="582612"/>
          </a:xfrm>
        </p:spPr>
        <p:txBody>
          <a:bodyPr/>
          <a:lstStyle/>
          <a:p>
            <a:pPr marL="742950" indent="-742950" eaLnBrk="1" fontAlgn="auto" hangingPunct="1">
              <a:spcAft>
                <a:spcPts val="0"/>
              </a:spcAft>
              <a:defRPr/>
            </a:pPr>
            <a:r>
              <a:rPr lang="es-ES" sz="3100" b="0" kern="1200" dirty="0" smtClean="0">
                <a:solidFill>
                  <a:schemeClr val="tx2">
                    <a:satMod val="130000"/>
                  </a:schemeClr>
                </a:solidFill>
                <a:effectLst>
                  <a:outerShdw blurRad="50000" dist="30000" dir="5400000" algn="tl" rotWithShape="0">
                    <a:srgbClr val="000000">
                      <a:alpha val="30000"/>
                    </a:srgbClr>
                  </a:outerShdw>
                </a:effectLst>
              </a:rPr>
              <a:t>5.	El </a:t>
            </a:r>
            <a:r>
              <a:rPr lang="es-ES" sz="3100" b="0" kern="1200" dirty="0">
                <a:solidFill>
                  <a:schemeClr val="tx2">
                    <a:satMod val="130000"/>
                  </a:schemeClr>
                </a:solidFill>
                <a:effectLst>
                  <a:outerShdw blurRad="50000" dist="30000" dir="5400000" algn="tl" rotWithShape="0">
                    <a:srgbClr val="000000">
                      <a:alpha val="30000"/>
                    </a:srgbClr>
                  </a:outerShdw>
                </a:effectLst>
              </a:rPr>
              <a:t>Hombre funcional</a:t>
            </a:r>
          </a:p>
        </p:txBody>
      </p:sp>
      <p:sp>
        <p:nvSpPr>
          <p:cNvPr id="58371" name="2 Marcador de contenido"/>
          <p:cNvSpPr>
            <a:spLocks noGrp="1"/>
          </p:cNvSpPr>
          <p:nvPr>
            <p:ph idx="1"/>
          </p:nvPr>
        </p:nvSpPr>
        <p:spPr>
          <a:xfrm>
            <a:off x="1428750" y="876300"/>
            <a:ext cx="7148513" cy="1624013"/>
          </a:xfrm>
        </p:spPr>
        <p:txBody>
          <a:bodyPr/>
          <a:lstStyle/>
          <a:p>
            <a:pPr indent="-1588" algn="just" eaLnBrk="1" hangingPunct="1">
              <a:buFont typeface="Wingdings 2" pitchFamily="18" charset="2"/>
              <a:buNone/>
            </a:pPr>
            <a:r>
              <a:rPr lang="es-ES" sz="2400" smtClean="0"/>
              <a:t>El individuo se interrelaciona con los otros individuos como un sistema abierto.</a:t>
            </a:r>
          </a:p>
          <a:p>
            <a:pPr indent="-1588" algn="just" eaLnBrk="1" hangingPunct="1">
              <a:buFont typeface="Wingdings 2" pitchFamily="18" charset="2"/>
              <a:buNone/>
            </a:pPr>
            <a:endParaRPr lang="es-ES" sz="2400" smtClean="0"/>
          </a:p>
        </p:txBody>
      </p:sp>
      <p:sp>
        <p:nvSpPr>
          <p:cNvPr id="4" name="1 Título"/>
          <p:cNvSpPr txBox="1">
            <a:spLocks/>
          </p:cNvSpPr>
          <p:nvPr/>
        </p:nvSpPr>
        <p:spPr>
          <a:xfrm>
            <a:off x="1000125" y="2143125"/>
            <a:ext cx="7926388" cy="635000"/>
          </a:xfrm>
          <a:prstGeom prst="rect">
            <a:avLst/>
          </a:prstGeom>
        </p:spPr>
        <p:txBody>
          <a:bodyPr anchor="ctr">
            <a:normAutofit fontScale="97500"/>
          </a:bodyPr>
          <a:lstStyle/>
          <a:p>
            <a:pPr marL="742950" indent="-742950" fontAlgn="auto">
              <a:spcAft>
                <a:spcPts val="0"/>
              </a:spcAft>
              <a:buFont typeface="+mj-lt"/>
              <a:buAutoNum type="arabicPeriod" startAt="6"/>
              <a:defRPr/>
            </a:pPr>
            <a:r>
              <a:rPr lang="es-ES"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Un nuevo enfoque organizacional</a:t>
            </a:r>
          </a:p>
        </p:txBody>
      </p:sp>
      <p:sp>
        <p:nvSpPr>
          <p:cNvPr id="19461" name="2 Marcador de contenido"/>
          <p:cNvSpPr txBox="1">
            <a:spLocks/>
          </p:cNvSpPr>
          <p:nvPr/>
        </p:nvSpPr>
        <p:spPr bwMode="auto">
          <a:xfrm>
            <a:off x="1428750" y="2778125"/>
            <a:ext cx="7148513" cy="1624013"/>
          </a:xfrm>
          <a:prstGeom prst="rect">
            <a:avLst/>
          </a:prstGeom>
          <a:noFill/>
          <a:ln w="9525">
            <a:noFill/>
            <a:miter lim="800000"/>
            <a:headEnd/>
            <a:tailEnd/>
          </a:ln>
        </p:spPr>
        <p:txBody>
          <a:bodyPr/>
          <a:lstStyle/>
          <a:p>
            <a:pPr marL="342900" indent="-1588" algn="just">
              <a:spcBef>
                <a:spcPct val="20000"/>
              </a:spcBef>
              <a:buClr>
                <a:schemeClr val="hlink"/>
              </a:buClr>
              <a:buSzPct val="80000"/>
              <a:defRPr/>
            </a:pPr>
            <a:r>
              <a:rPr lang="es-ES" sz="2400" b="1" dirty="0">
                <a:solidFill>
                  <a:schemeClr val="tx2"/>
                </a:solidFill>
                <a:latin typeface="+mn-lt"/>
              </a:rPr>
              <a:t>La visión de la entidad se hace a nivel de organización. Lo importante es ver el todo y no cada parte aisladamente.</a:t>
            </a:r>
          </a:p>
        </p:txBody>
      </p:sp>
      <p:sp>
        <p:nvSpPr>
          <p:cNvPr id="6" name="1 Título"/>
          <p:cNvSpPr txBox="1">
            <a:spLocks/>
          </p:cNvSpPr>
          <p:nvPr/>
        </p:nvSpPr>
        <p:spPr>
          <a:xfrm>
            <a:off x="1000125" y="4437063"/>
            <a:ext cx="7926388" cy="635000"/>
          </a:xfrm>
          <a:prstGeom prst="rect">
            <a:avLst/>
          </a:prstGeom>
        </p:spPr>
        <p:txBody>
          <a:bodyPr anchor="ctr">
            <a:normAutofit fontScale="97500"/>
          </a:bodyPr>
          <a:lstStyle/>
          <a:p>
            <a:pPr marL="742950" indent="-742950" fontAlgn="auto">
              <a:spcAft>
                <a:spcPts val="0"/>
              </a:spcAft>
              <a:buFont typeface="+mj-lt"/>
              <a:buAutoNum type="arabicPeriod" startAt="7"/>
              <a:defRPr/>
            </a:pPr>
            <a:r>
              <a:rPr lang="es-ES"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Orden y Desorden</a:t>
            </a:r>
          </a:p>
        </p:txBody>
      </p:sp>
      <p:sp>
        <p:nvSpPr>
          <p:cNvPr id="19463" name="2 Marcador de contenido"/>
          <p:cNvSpPr txBox="1">
            <a:spLocks/>
          </p:cNvSpPr>
          <p:nvPr/>
        </p:nvSpPr>
        <p:spPr bwMode="auto">
          <a:xfrm>
            <a:off x="1785938" y="5162550"/>
            <a:ext cx="6791325" cy="981075"/>
          </a:xfrm>
          <a:prstGeom prst="rect">
            <a:avLst/>
          </a:prstGeom>
          <a:noFill/>
          <a:ln w="9525">
            <a:noFill/>
            <a:miter lim="800000"/>
            <a:headEnd/>
            <a:tailEnd/>
          </a:ln>
        </p:spPr>
        <p:txBody>
          <a:bodyPr/>
          <a:lstStyle/>
          <a:p>
            <a:pPr marL="1588" indent="-1588" algn="just">
              <a:lnSpc>
                <a:spcPct val="80000"/>
              </a:lnSpc>
              <a:spcBef>
                <a:spcPct val="20000"/>
              </a:spcBef>
              <a:buClr>
                <a:schemeClr val="hlink"/>
              </a:buClr>
              <a:buSzPct val="80000"/>
              <a:buFont typeface="Wingdings" pitchFamily="2" charset="2"/>
              <a:buNone/>
              <a:defRPr/>
            </a:pPr>
            <a:r>
              <a:rPr lang="es-ES" sz="2400" b="1" dirty="0">
                <a:solidFill>
                  <a:schemeClr val="tx2"/>
                </a:solidFill>
                <a:latin typeface="+mn-lt"/>
              </a:rPr>
              <a:t>Toda organización se caracteriza simultáneamente por el orden y desorden.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25" y="2571750"/>
            <a:ext cx="6429375" cy="1143000"/>
          </a:xfrm>
        </p:spPr>
        <p:txBody>
          <a:bodyPr>
            <a:noAutofit/>
          </a:bodyPr>
          <a:lstStyle/>
          <a:p>
            <a:pPr algn="r" eaLnBrk="1" fontAlgn="auto" hangingPunct="1">
              <a:spcAft>
                <a:spcPts val="0"/>
              </a:spcAft>
              <a:defRPr/>
            </a:pPr>
            <a:r>
              <a:rPr lang="es-ES" sz="6600" dirty="0" smtClean="0">
                <a:solidFill>
                  <a:schemeClr val="tx2">
                    <a:satMod val="130000"/>
                  </a:schemeClr>
                </a:solidFill>
              </a:rPr>
              <a:t>Aportes Sistemáticos</a:t>
            </a:r>
            <a:endParaRPr lang="es-ES" sz="6600"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63" y="71438"/>
            <a:ext cx="7497762" cy="1143000"/>
          </a:xfrm>
        </p:spPr>
        <p:txBody>
          <a:bodyPr/>
          <a:lstStyle/>
          <a:p>
            <a:pPr marL="742950" indent="-742950" eaLnBrk="1" hangingPunct="1">
              <a:buFont typeface="Verdana" pitchFamily="34" charset="0"/>
              <a:buAutoNum type="arabicPeriod" startAt="9"/>
            </a:pPr>
            <a:r>
              <a:rPr lang="es-ES" smtClean="0">
                <a:solidFill>
                  <a:srgbClr val="0028A5"/>
                </a:solidFill>
              </a:rPr>
              <a:t>Aportes S</a:t>
            </a:r>
            <a:r>
              <a:rPr lang="es-ES_tradnl" smtClean="0">
                <a:solidFill>
                  <a:srgbClr val="0028A5"/>
                </a:solidFill>
              </a:rPr>
              <a:t>istemá</a:t>
            </a:r>
            <a:r>
              <a:rPr lang="es-ES" smtClean="0">
                <a:solidFill>
                  <a:srgbClr val="0028A5"/>
                </a:solidFill>
              </a:rPr>
              <a:t>ticos</a:t>
            </a:r>
          </a:p>
        </p:txBody>
      </p:sp>
      <p:sp>
        <p:nvSpPr>
          <p:cNvPr id="60419" name="2 Marcador de contenido"/>
          <p:cNvSpPr>
            <a:spLocks noGrp="1"/>
          </p:cNvSpPr>
          <p:nvPr>
            <p:ph idx="1"/>
          </p:nvPr>
        </p:nvSpPr>
        <p:spPr>
          <a:xfrm>
            <a:off x="1287463" y="1285875"/>
            <a:ext cx="7499350" cy="4800600"/>
          </a:xfrm>
        </p:spPr>
        <p:txBody>
          <a:bodyPr/>
          <a:lstStyle/>
          <a:p>
            <a:pPr indent="-1588" algn="just" eaLnBrk="1" hangingPunct="1">
              <a:buFont typeface="Wingdings 2" pitchFamily="18" charset="2"/>
              <a:buNone/>
            </a:pPr>
            <a:r>
              <a:rPr lang="es-ES" sz="2400" smtClean="0"/>
              <a:t>Las sucesivas especializaciones de las ciencias obligan a la creación de nuevas palabras, estas se acumulan durante sucesivas especializaciones, llegando a formar casi un verdadero lenguaje que sólo es manejado por los especialistas.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50"/>
            <a:ext cx="7696200" cy="563563"/>
          </a:xfrm>
        </p:spPr>
        <p:txBody>
          <a:bodyPr/>
          <a:lstStyle/>
          <a:p>
            <a:pPr eaLnBrk="1" fontAlgn="auto" hangingPunct="1">
              <a:spcAft>
                <a:spcPts val="0"/>
              </a:spcAft>
              <a:defRPr/>
            </a:pPr>
            <a:r>
              <a:rPr lang="es-ES" sz="4400" dirty="0" smtClean="0">
                <a:solidFill>
                  <a:schemeClr val="tx2">
                    <a:satMod val="130000"/>
                  </a:schemeClr>
                </a:solidFill>
              </a:rPr>
              <a:t>Sistema</a:t>
            </a:r>
            <a:endParaRPr lang="es-ES" sz="4400" dirty="0">
              <a:solidFill>
                <a:schemeClr val="tx2">
                  <a:satMod val="130000"/>
                </a:schemeClr>
              </a:solidFill>
            </a:endParaRPr>
          </a:p>
        </p:txBody>
      </p:sp>
      <p:sp>
        <p:nvSpPr>
          <p:cNvPr id="3" name="2 Marcador de contenido"/>
          <p:cNvSpPr>
            <a:spLocks noGrp="1"/>
          </p:cNvSpPr>
          <p:nvPr>
            <p:ph idx="1"/>
          </p:nvPr>
        </p:nvSpPr>
        <p:spPr>
          <a:xfrm>
            <a:off x="928688" y="1128713"/>
            <a:ext cx="7715250" cy="4800600"/>
          </a:xfrm>
        </p:spPr>
        <p:txBody>
          <a:bodyPr>
            <a:normAutofit/>
          </a:bodyPr>
          <a:lstStyle/>
          <a:p>
            <a:pPr indent="-1588" eaLnBrk="1" fontAlgn="auto" hangingPunct="1">
              <a:spcAft>
                <a:spcPts val="0"/>
              </a:spcAft>
              <a:buFont typeface="Wingdings 2"/>
              <a:buNone/>
              <a:defRPr/>
            </a:pPr>
            <a:r>
              <a:rPr lang="es-ES" sz="3200" dirty="0" smtClean="0"/>
              <a:t>Es un conjunto organizado de cosas o partes </a:t>
            </a:r>
            <a:r>
              <a:rPr lang="es-ES" sz="3200" dirty="0" err="1" smtClean="0"/>
              <a:t>interactuantes</a:t>
            </a:r>
            <a:r>
              <a:rPr lang="es-ES" sz="3200" dirty="0" smtClean="0"/>
              <a:t> e interdependientes, que se relacionan formando un todo unitario y complejo. </a:t>
            </a:r>
          </a:p>
          <a:p>
            <a:pPr marL="365760" indent="-283464" eaLnBrk="1" fontAlgn="auto" hangingPunct="1">
              <a:spcAft>
                <a:spcPts val="0"/>
              </a:spcAft>
              <a:buFont typeface="Wingdings 2"/>
              <a:buNone/>
              <a:defRPr/>
            </a:pPr>
            <a:endParaRPr lang="es-ES" sz="3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3688"/>
            <a:ext cx="7696200" cy="563562"/>
          </a:xfrm>
        </p:spPr>
        <p:txBody>
          <a:bodyPr/>
          <a:lstStyle/>
          <a:p>
            <a:pPr eaLnBrk="1" fontAlgn="auto" hangingPunct="1">
              <a:spcAft>
                <a:spcPts val="0"/>
              </a:spcAft>
              <a:defRPr/>
            </a:pPr>
            <a:r>
              <a:rPr lang="es-ES" sz="4400" dirty="0" smtClean="0">
                <a:solidFill>
                  <a:schemeClr val="tx2">
                    <a:satMod val="130000"/>
                  </a:schemeClr>
                </a:solidFill>
              </a:rPr>
              <a:t>Entradas</a:t>
            </a:r>
            <a:endParaRPr lang="es-ES" sz="4400" dirty="0">
              <a:solidFill>
                <a:schemeClr val="tx2">
                  <a:satMod val="130000"/>
                </a:schemeClr>
              </a:solidFill>
            </a:endParaRPr>
          </a:p>
        </p:txBody>
      </p:sp>
      <p:sp>
        <p:nvSpPr>
          <p:cNvPr id="3" name="2 Marcador de contenido"/>
          <p:cNvSpPr>
            <a:spLocks noGrp="1"/>
          </p:cNvSpPr>
          <p:nvPr>
            <p:ph idx="1"/>
          </p:nvPr>
        </p:nvSpPr>
        <p:spPr>
          <a:xfrm>
            <a:off x="1143000" y="1128713"/>
            <a:ext cx="7499350" cy="4800600"/>
          </a:xfrm>
        </p:spPr>
        <p:txBody>
          <a:bodyPr>
            <a:noAutofit/>
          </a:bodyPr>
          <a:lstStyle/>
          <a:p>
            <a:pPr indent="-1588" eaLnBrk="1" fontAlgn="auto" hangingPunct="1">
              <a:spcAft>
                <a:spcPts val="0"/>
              </a:spcAft>
              <a:buFont typeface="Wingdings 2"/>
              <a:buNone/>
              <a:defRPr/>
            </a:pPr>
            <a:r>
              <a:rPr lang="es-ES" sz="3200" dirty="0" smtClean="0"/>
              <a:t>Las entradas son los ingresos del sistema que pueden ser recursos materiales, recursos humanos o información. </a:t>
            </a:r>
          </a:p>
          <a:p>
            <a:pPr indent="-1588" eaLnBrk="1" fontAlgn="auto" hangingPunct="1">
              <a:spcAft>
                <a:spcPts val="0"/>
              </a:spcAft>
              <a:buFont typeface="Wingdings 2"/>
              <a:buNone/>
              <a:defRPr/>
            </a:pPr>
            <a:endParaRPr lang="es-ES" sz="3200" dirty="0" smtClean="0"/>
          </a:p>
          <a:p>
            <a:pPr indent="-1588" eaLnBrk="1" fontAlgn="auto" hangingPunct="1">
              <a:spcAft>
                <a:spcPts val="0"/>
              </a:spcAft>
              <a:buFont typeface="Wingdings 2"/>
              <a:buNone/>
              <a:defRPr/>
            </a:pPr>
            <a:r>
              <a:rPr lang="es-ES" sz="3200" dirty="0" smtClean="0"/>
              <a:t>Pueden ser:</a:t>
            </a:r>
          </a:p>
          <a:p>
            <a:pPr marL="814388" indent="-1588" eaLnBrk="1" fontAlgn="auto" hangingPunct="1">
              <a:spcAft>
                <a:spcPts val="0"/>
              </a:spcAft>
              <a:buFont typeface="Wingdings 2"/>
              <a:buChar char=""/>
              <a:defRPr/>
            </a:pPr>
            <a:r>
              <a:rPr lang="es-ES" sz="3200" dirty="0" smtClean="0"/>
              <a:t>En serie</a:t>
            </a:r>
          </a:p>
          <a:p>
            <a:pPr marL="814388" indent="-1588" eaLnBrk="1" fontAlgn="auto" hangingPunct="1">
              <a:spcAft>
                <a:spcPts val="0"/>
              </a:spcAft>
              <a:buFont typeface="Wingdings 2"/>
              <a:buChar char=""/>
              <a:defRPr/>
            </a:pPr>
            <a:r>
              <a:rPr lang="es-ES" sz="3200" dirty="0" smtClean="0"/>
              <a:t>Aleatoria</a:t>
            </a:r>
          </a:p>
          <a:p>
            <a:pPr marL="814388" indent="-1588" eaLnBrk="1" fontAlgn="auto" hangingPunct="1">
              <a:spcAft>
                <a:spcPts val="0"/>
              </a:spcAft>
              <a:buFont typeface="Wingdings 2"/>
              <a:buChar char=""/>
              <a:defRPr/>
            </a:pPr>
            <a:r>
              <a:rPr lang="es-ES" sz="3200" dirty="0" smtClean="0"/>
              <a:t>Retroacción</a:t>
            </a:r>
          </a:p>
          <a:p>
            <a:pPr marL="365760" indent="-283464" eaLnBrk="1" fontAlgn="auto" hangingPunct="1">
              <a:spcAft>
                <a:spcPts val="0"/>
              </a:spcAft>
              <a:buFont typeface="Wingdings 2"/>
              <a:buNone/>
              <a:defRPr/>
            </a:pPr>
            <a:endParaRPr lang="es-ES" sz="3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3688"/>
            <a:ext cx="7696200" cy="563562"/>
          </a:xfrm>
        </p:spPr>
        <p:txBody>
          <a:bodyPr/>
          <a:lstStyle/>
          <a:p>
            <a:pPr eaLnBrk="1" fontAlgn="auto" hangingPunct="1">
              <a:spcAft>
                <a:spcPts val="0"/>
              </a:spcAft>
              <a:defRPr/>
            </a:pPr>
            <a:r>
              <a:rPr lang="es-ES" sz="4400" dirty="0" smtClean="0">
                <a:solidFill>
                  <a:schemeClr val="tx2">
                    <a:satMod val="130000"/>
                  </a:schemeClr>
                </a:solidFill>
              </a:rPr>
              <a:t>Proceso</a:t>
            </a:r>
            <a:endParaRPr lang="es-ES" sz="4400" dirty="0">
              <a:solidFill>
                <a:schemeClr val="tx2">
                  <a:satMod val="130000"/>
                </a:schemeClr>
              </a:solidFill>
            </a:endParaRPr>
          </a:p>
        </p:txBody>
      </p:sp>
      <p:sp>
        <p:nvSpPr>
          <p:cNvPr id="3" name="2 Marcador de contenido"/>
          <p:cNvSpPr>
            <a:spLocks noGrp="1"/>
          </p:cNvSpPr>
          <p:nvPr>
            <p:ph idx="1"/>
          </p:nvPr>
        </p:nvSpPr>
        <p:spPr>
          <a:xfrm>
            <a:off x="1143000" y="1357313"/>
            <a:ext cx="7499350" cy="4800600"/>
          </a:xfrm>
        </p:spPr>
        <p:txBody>
          <a:bodyPr>
            <a:normAutofit/>
          </a:bodyPr>
          <a:lstStyle/>
          <a:p>
            <a:pPr indent="-1588" eaLnBrk="1" fontAlgn="auto" hangingPunct="1">
              <a:spcAft>
                <a:spcPts val="0"/>
              </a:spcAft>
              <a:buFont typeface="Wingdings 2"/>
              <a:buNone/>
              <a:defRPr/>
            </a:pPr>
            <a:r>
              <a:rPr lang="es-ES" sz="3200" dirty="0" smtClean="0"/>
              <a:t>El proceso es lo que transforma una entrada en salida, como tal puede ser una máquina, un individuo, una computadora, un producto químico, una tarea realizada por un miembro de la organización, etc. </a:t>
            </a:r>
          </a:p>
          <a:p>
            <a:pPr marL="365760" indent="-283464" eaLnBrk="1" fontAlgn="auto" hangingPunct="1">
              <a:spcAft>
                <a:spcPts val="0"/>
              </a:spcAft>
              <a:buFont typeface="Wingdings 2"/>
              <a:buNone/>
              <a:defRPr/>
            </a:pPr>
            <a:endParaRPr lang="es-ES" sz="3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bwMode="gray">
          <a:xfrm>
            <a:off x="971550" y="1773238"/>
            <a:ext cx="4672013" cy="1066800"/>
          </a:xfrm>
          <a:effectLst/>
        </p:spPr>
        <p:txBody>
          <a:bodyPr/>
          <a:lstStyle/>
          <a:p>
            <a:pPr marL="838200" indent="-838200" eaLnBrk="1" hangingPunct="1"/>
            <a:r>
              <a:rPr lang="es-ES" sz="3600" smtClean="0">
                <a:solidFill>
                  <a:schemeClr val="tx1"/>
                </a:solidFill>
              </a:rPr>
              <a:t>APORTES SEMANTICOS </a:t>
            </a:r>
          </a:p>
        </p:txBody>
      </p:sp>
      <p:sp>
        <p:nvSpPr>
          <p:cNvPr id="8" name="2 CuadroTexto"/>
          <p:cNvSpPr>
            <a:spLocks noGrp="1" noChangeArrowheads="1"/>
          </p:cNvSpPr>
          <p:nvPr>
            <p:ph type="subTitle" idx="1"/>
          </p:nvPr>
        </p:nvSpPr>
        <p:spPr bwMode="auto">
          <a:xfrm>
            <a:off x="611188" y="4357688"/>
            <a:ext cx="5562600" cy="396875"/>
          </a:xfrm>
        </p:spPr>
        <p:txBody>
          <a:bodyPr>
            <a:spAutoFit/>
          </a:bodyPr>
          <a:lstStyle/>
          <a:p>
            <a:pPr eaLnBrk="1" hangingPunct="1"/>
            <a:endParaRPr lang="es-ES" sz="2000" smtClean="0">
              <a:effectLst>
                <a:outerShdw blurRad="38100" dist="38100" dir="2700000" algn="tl">
                  <a:srgbClr val="C0C0C0"/>
                </a:outerShdw>
              </a:effectLst>
              <a:latin typeface="Gill Sans M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81000"/>
            <a:ext cx="8458200" cy="563563"/>
          </a:xfrm>
        </p:spPr>
        <p:txBody>
          <a:bodyPr/>
          <a:lstStyle/>
          <a:p>
            <a:pPr eaLnBrk="1" hangingPunct="1"/>
            <a:r>
              <a:rPr lang="en-US" sz="2000" smtClean="0">
                <a:solidFill>
                  <a:schemeClr val="tx2"/>
                </a:solidFill>
              </a:rPr>
              <a:t>Disciplinas Científicas bajo el principio Sinergía y Recursividad</a:t>
            </a:r>
          </a:p>
        </p:txBody>
      </p:sp>
      <p:sp>
        <p:nvSpPr>
          <p:cNvPr id="10243" name="Line 7"/>
          <p:cNvSpPr>
            <a:spLocks noChangeShapeType="1"/>
          </p:cNvSpPr>
          <p:nvPr/>
        </p:nvSpPr>
        <p:spPr bwMode="gray">
          <a:xfrm flipH="1" flipV="1">
            <a:off x="873125" y="1835150"/>
            <a:ext cx="5033963" cy="0"/>
          </a:xfrm>
          <a:prstGeom prst="line">
            <a:avLst/>
          </a:prstGeom>
          <a:noFill/>
          <a:ln w="9525">
            <a:solidFill>
              <a:schemeClr val="tx1"/>
            </a:solidFill>
            <a:round/>
            <a:headEnd/>
            <a:tailEnd/>
          </a:ln>
        </p:spPr>
        <p:txBody>
          <a:bodyPr wrap="none" anchor="ctr"/>
          <a:lstStyle/>
          <a:p>
            <a:endParaRPr lang="es-ES"/>
          </a:p>
        </p:txBody>
      </p:sp>
      <p:grpSp>
        <p:nvGrpSpPr>
          <p:cNvPr id="10244" name="Group 70"/>
          <p:cNvGrpSpPr>
            <a:grpSpLocks/>
          </p:cNvGrpSpPr>
          <p:nvPr/>
        </p:nvGrpSpPr>
        <p:grpSpPr bwMode="auto">
          <a:xfrm>
            <a:off x="766763" y="1811338"/>
            <a:ext cx="4165600" cy="3346450"/>
            <a:chOff x="483" y="1162"/>
            <a:chExt cx="2624" cy="2108"/>
          </a:xfrm>
        </p:grpSpPr>
        <p:grpSp>
          <p:nvGrpSpPr>
            <p:cNvPr id="10272" name="Group 48"/>
            <p:cNvGrpSpPr>
              <a:grpSpLocks/>
            </p:cNvGrpSpPr>
            <p:nvPr/>
          </p:nvGrpSpPr>
          <p:grpSpPr bwMode="auto">
            <a:xfrm>
              <a:off x="483" y="1162"/>
              <a:ext cx="2624" cy="2108"/>
              <a:chOff x="550" y="1152"/>
              <a:chExt cx="2624" cy="2108"/>
            </a:xfrm>
          </p:grpSpPr>
          <p:sp>
            <p:nvSpPr>
              <p:cNvPr id="10277" name="Line 3"/>
              <p:cNvSpPr>
                <a:spLocks noChangeShapeType="1"/>
              </p:cNvSpPr>
              <p:nvPr/>
            </p:nvSpPr>
            <p:spPr bwMode="gray">
              <a:xfrm flipH="1">
                <a:off x="657" y="3259"/>
                <a:ext cx="1044" cy="1"/>
              </a:xfrm>
              <a:prstGeom prst="line">
                <a:avLst/>
              </a:prstGeom>
              <a:noFill/>
              <a:ln w="9525">
                <a:solidFill>
                  <a:schemeClr val="tx1"/>
                </a:solidFill>
                <a:round/>
                <a:headEnd/>
                <a:tailEnd/>
              </a:ln>
            </p:spPr>
            <p:txBody>
              <a:bodyPr wrap="none" anchor="ctr"/>
              <a:lstStyle/>
              <a:p>
                <a:endParaRPr lang="es-ES"/>
              </a:p>
            </p:txBody>
          </p:sp>
          <p:sp>
            <p:nvSpPr>
              <p:cNvPr id="10278" name="Line 4"/>
              <p:cNvSpPr>
                <a:spLocks noChangeShapeType="1"/>
              </p:cNvSpPr>
              <p:nvPr/>
            </p:nvSpPr>
            <p:spPr bwMode="gray">
              <a:xfrm flipH="1">
                <a:off x="550" y="2731"/>
                <a:ext cx="1536" cy="0"/>
              </a:xfrm>
              <a:prstGeom prst="line">
                <a:avLst/>
              </a:prstGeom>
              <a:noFill/>
              <a:ln w="9525">
                <a:solidFill>
                  <a:schemeClr val="tx1"/>
                </a:solidFill>
                <a:round/>
                <a:headEnd/>
                <a:tailEnd/>
              </a:ln>
            </p:spPr>
            <p:txBody>
              <a:bodyPr wrap="none" anchor="ctr"/>
              <a:lstStyle/>
              <a:p>
                <a:endParaRPr lang="es-ES"/>
              </a:p>
            </p:txBody>
          </p:sp>
          <p:sp>
            <p:nvSpPr>
              <p:cNvPr id="10279" name="Line 5"/>
              <p:cNvSpPr>
                <a:spLocks noChangeShapeType="1"/>
              </p:cNvSpPr>
              <p:nvPr/>
            </p:nvSpPr>
            <p:spPr bwMode="gray">
              <a:xfrm flipH="1">
                <a:off x="550" y="2208"/>
                <a:ext cx="2112" cy="0"/>
              </a:xfrm>
              <a:prstGeom prst="line">
                <a:avLst/>
              </a:prstGeom>
              <a:noFill/>
              <a:ln w="9525">
                <a:solidFill>
                  <a:schemeClr val="tx1"/>
                </a:solidFill>
                <a:round/>
                <a:headEnd/>
                <a:tailEnd/>
              </a:ln>
            </p:spPr>
            <p:txBody>
              <a:bodyPr wrap="none" anchor="ctr"/>
              <a:lstStyle/>
              <a:p>
                <a:endParaRPr lang="es-ES"/>
              </a:p>
            </p:txBody>
          </p:sp>
          <p:sp>
            <p:nvSpPr>
              <p:cNvPr id="10280" name="Line 6"/>
              <p:cNvSpPr>
                <a:spLocks noChangeShapeType="1"/>
              </p:cNvSpPr>
              <p:nvPr/>
            </p:nvSpPr>
            <p:spPr bwMode="gray">
              <a:xfrm flipH="1">
                <a:off x="550" y="1686"/>
                <a:ext cx="2624" cy="0"/>
              </a:xfrm>
              <a:prstGeom prst="line">
                <a:avLst/>
              </a:prstGeom>
              <a:noFill/>
              <a:ln w="9525">
                <a:solidFill>
                  <a:schemeClr val="tx1"/>
                </a:solidFill>
                <a:round/>
                <a:headEnd/>
                <a:tailEnd/>
              </a:ln>
            </p:spPr>
            <p:txBody>
              <a:bodyPr wrap="none" anchor="ctr"/>
              <a:lstStyle/>
              <a:p>
                <a:endParaRPr lang="es-ES"/>
              </a:p>
            </p:txBody>
          </p:sp>
          <p:sp>
            <p:nvSpPr>
              <p:cNvPr id="10281" name="Line 8"/>
              <p:cNvSpPr>
                <a:spLocks noChangeShapeType="1"/>
              </p:cNvSpPr>
              <p:nvPr/>
            </p:nvSpPr>
            <p:spPr bwMode="gray">
              <a:xfrm>
                <a:off x="646" y="1152"/>
                <a:ext cx="0" cy="549"/>
              </a:xfrm>
              <a:prstGeom prst="line">
                <a:avLst/>
              </a:prstGeom>
              <a:noFill/>
              <a:ln w="9525">
                <a:solidFill>
                  <a:schemeClr val="tx1"/>
                </a:solidFill>
                <a:round/>
                <a:headEnd type="triangle" w="med" len="med"/>
                <a:tailEnd type="triangle" w="med" len="med"/>
              </a:ln>
            </p:spPr>
            <p:txBody>
              <a:bodyPr wrap="none" anchor="ctr"/>
              <a:lstStyle/>
              <a:p>
                <a:endParaRPr lang="es-ES"/>
              </a:p>
            </p:txBody>
          </p:sp>
          <p:sp>
            <p:nvSpPr>
              <p:cNvPr id="10282" name="Line 9"/>
              <p:cNvSpPr>
                <a:spLocks noChangeShapeType="1"/>
              </p:cNvSpPr>
              <p:nvPr/>
            </p:nvSpPr>
            <p:spPr bwMode="gray">
              <a:xfrm>
                <a:off x="646" y="1701"/>
                <a:ext cx="0" cy="515"/>
              </a:xfrm>
              <a:prstGeom prst="line">
                <a:avLst/>
              </a:prstGeom>
              <a:noFill/>
              <a:ln w="9525">
                <a:solidFill>
                  <a:schemeClr val="tx1"/>
                </a:solidFill>
                <a:round/>
                <a:headEnd type="triangle" w="med" len="med"/>
                <a:tailEnd type="triangle" w="med" len="med"/>
              </a:ln>
            </p:spPr>
            <p:txBody>
              <a:bodyPr wrap="none" anchor="ctr"/>
              <a:lstStyle/>
              <a:p>
                <a:endParaRPr lang="es-ES"/>
              </a:p>
            </p:txBody>
          </p:sp>
          <p:sp>
            <p:nvSpPr>
              <p:cNvPr id="10283" name="Line 10"/>
              <p:cNvSpPr>
                <a:spLocks noChangeShapeType="1"/>
              </p:cNvSpPr>
              <p:nvPr/>
            </p:nvSpPr>
            <p:spPr bwMode="gray">
              <a:xfrm>
                <a:off x="646" y="2216"/>
                <a:ext cx="0" cy="514"/>
              </a:xfrm>
              <a:prstGeom prst="line">
                <a:avLst/>
              </a:prstGeom>
              <a:noFill/>
              <a:ln w="9525">
                <a:solidFill>
                  <a:schemeClr val="tx1"/>
                </a:solidFill>
                <a:round/>
                <a:headEnd type="triangle" w="med" len="med"/>
                <a:tailEnd type="triangle" w="med" len="med"/>
              </a:ln>
            </p:spPr>
            <p:txBody>
              <a:bodyPr wrap="none" anchor="ctr"/>
              <a:lstStyle/>
              <a:p>
                <a:endParaRPr lang="es-ES"/>
              </a:p>
            </p:txBody>
          </p:sp>
          <p:sp>
            <p:nvSpPr>
              <p:cNvPr id="10284" name="Line 11"/>
              <p:cNvSpPr>
                <a:spLocks noChangeShapeType="1"/>
              </p:cNvSpPr>
              <p:nvPr/>
            </p:nvSpPr>
            <p:spPr bwMode="gray">
              <a:xfrm>
                <a:off x="646" y="2731"/>
                <a:ext cx="0" cy="514"/>
              </a:xfrm>
              <a:prstGeom prst="line">
                <a:avLst/>
              </a:prstGeom>
              <a:noFill/>
              <a:ln w="9525">
                <a:solidFill>
                  <a:schemeClr val="tx1"/>
                </a:solidFill>
                <a:round/>
                <a:headEnd type="triangle" w="med" len="med"/>
                <a:tailEnd type="triangle" w="med" len="med"/>
              </a:ln>
            </p:spPr>
            <p:txBody>
              <a:bodyPr wrap="none" anchor="ctr"/>
              <a:lstStyle/>
              <a:p>
                <a:endParaRPr lang="es-ES"/>
              </a:p>
            </p:txBody>
          </p:sp>
        </p:grpSp>
        <p:sp>
          <p:nvSpPr>
            <p:cNvPr id="10273" name="Text Box 12"/>
            <p:cNvSpPr txBox="1">
              <a:spLocks noChangeArrowheads="1"/>
            </p:cNvSpPr>
            <p:nvPr/>
          </p:nvSpPr>
          <p:spPr bwMode="gray">
            <a:xfrm>
              <a:off x="742" y="1359"/>
              <a:ext cx="1445" cy="192"/>
            </a:xfrm>
            <a:prstGeom prst="rect">
              <a:avLst/>
            </a:prstGeom>
            <a:noFill/>
            <a:ln w="9525">
              <a:noFill/>
              <a:miter lim="800000"/>
              <a:headEnd/>
              <a:tailEnd/>
            </a:ln>
          </p:spPr>
          <p:txBody>
            <a:bodyPr wrap="none">
              <a:spAutoFit/>
            </a:bodyPr>
            <a:lstStyle/>
            <a:p>
              <a:pPr eaLnBrk="0" hangingPunct="0"/>
              <a:r>
                <a:rPr lang="es-ES" sz="1400"/>
                <a:t>Recursividad y la Sinergía </a:t>
              </a:r>
              <a:endParaRPr lang="en-US" sz="1400"/>
            </a:p>
          </p:txBody>
        </p:sp>
        <p:sp>
          <p:nvSpPr>
            <p:cNvPr id="10274" name="Text Box 13"/>
            <p:cNvSpPr txBox="1">
              <a:spLocks noChangeArrowheads="1"/>
            </p:cNvSpPr>
            <p:nvPr/>
          </p:nvSpPr>
          <p:spPr bwMode="gray">
            <a:xfrm>
              <a:off x="742" y="1880"/>
              <a:ext cx="1445" cy="192"/>
            </a:xfrm>
            <a:prstGeom prst="rect">
              <a:avLst/>
            </a:prstGeom>
            <a:noFill/>
            <a:ln w="9525">
              <a:noFill/>
              <a:miter lim="800000"/>
              <a:headEnd/>
              <a:tailEnd/>
            </a:ln>
          </p:spPr>
          <p:txBody>
            <a:bodyPr wrap="none">
              <a:spAutoFit/>
            </a:bodyPr>
            <a:lstStyle/>
            <a:p>
              <a:pPr eaLnBrk="0" hangingPunct="0"/>
              <a:r>
                <a:rPr lang="es-ES" sz="1400"/>
                <a:t>Recursividad y la Sinergía </a:t>
              </a:r>
              <a:endParaRPr lang="en-US" sz="1400"/>
            </a:p>
          </p:txBody>
        </p:sp>
        <p:sp>
          <p:nvSpPr>
            <p:cNvPr id="10275" name="Text Box 14"/>
            <p:cNvSpPr txBox="1">
              <a:spLocks noChangeArrowheads="1"/>
            </p:cNvSpPr>
            <p:nvPr/>
          </p:nvSpPr>
          <p:spPr bwMode="gray">
            <a:xfrm>
              <a:off x="742" y="2424"/>
              <a:ext cx="1445" cy="192"/>
            </a:xfrm>
            <a:prstGeom prst="rect">
              <a:avLst/>
            </a:prstGeom>
            <a:noFill/>
            <a:ln w="9525">
              <a:noFill/>
              <a:miter lim="800000"/>
              <a:headEnd/>
              <a:tailEnd/>
            </a:ln>
          </p:spPr>
          <p:txBody>
            <a:bodyPr wrap="none">
              <a:spAutoFit/>
            </a:bodyPr>
            <a:lstStyle/>
            <a:p>
              <a:pPr eaLnBrk="0" hangingPunct="0"/>
              <a:r>
                <a:rPr lang="es-ES" sz="1400"/>
                <a:t>Recursividad y la Sinergía </a:t>
              </a:r>
              <a:endParaRPr lang="en-US" sz="1400"/>
            </a:p>
          </p:txBody>
        </p:sp>
        <p:sp>
          <p:nvSpPr>
            <p:cNvPr id="10276" name="Text Box 15"/>
            <p:cNvSpPr txBox="1">
              <a:spLocks noChangeArrowheads="1"/>
            </p:cNvSpPr>
            <p:nvPr/>
          </p:nvSpPr>
          <p:spPr bwMode="gray">
            <a:xfrm>
              <a:off x="742" y="2932"/>
              <a:ext cx="1445" cy="192"/>
            </a:xfrm>
            <a:prstGeom prst="rect">
              <a:avLst/>
            </a:prstGeom>
            <a:noFill/>
            <a:ln w="9525">
              <a:noFill/>
              <a:miter lim="800000"/>
              <a:headEnd/>
              <a:tailEnd/>
            </a:ln>
          </p:spPr>
          <p:txBody>
            <a:bodyPr wrap="none">
              <a:spAutoFit/>
            </a:bodyPr>
            <a:lstStyle/>
            <a:p>
              <a:pPr eaLnBrk="0" hangingPunct="0"/>
              <a:r>
                <a:rPr lang="es-ES" sz="1400"/>
                <a:t>Recursividad y la Sinergía </a:t>
              </a:r>
              <a:endParaRPr lang="en-US" sz="1400"/>
            </a:p>
          </p:txBody>
        </p:sp>
      </p:grpSp>
      <p:grpSp>
        <p:nvGrpSpPr>
          <p:cNvPr id="10245" name="Group 69"/>
          <p:cNvGrpSpPr>
            <a:grpSpLocks/>
          </p:cNvGrpSpPr>
          <p:nvPr/>
        </p:nvGrpSpPr>
        <p:grpSpPr bwMode="auto">
          <a:xfrm>
            <a:off x="2979738" y="1341438"/>
            <a:ext cx="6056312" cy="3959225"/>
            <a:chOff x="1832" y="981"/>
            <a:chExt cx="3815" cy="2494"/>
          </a:xfrm>
        </p:grpSpPr>
        <p:sp>
          <p:nvSpPr>
            <p:cNvPr id="10246" name="Freeform 24"/>
            <p:cNvSpPr>
              <a:spLocks/>
            </p:cNvSpPr>
            <p:nvPr/>
          </p:nvSpPr>
          <p:spPr bwMode="gray">
            <a:xfrm rot="771132">
              <a:off x="2064" y="981"/>
              <a:ext cx="1491" cy="2390"/>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round/>
              <a:headEnd/>
              <a:tailEnd/>
            </a:ln>
          </p:spPr>
          <p:txBody>
            <a:bodyPr/>
            <a:lstStyle/>
            <a:p>
              <a:endParaRPr lang="es-ES"/>
            </a:p>
          </p:txBody>
        </p:sp>
        <p:grpSp>
          <p:nvGrpSpPr>
            <p:cNvPr id="10247" name="Group 68"/>
            <p:cNvGrpSpPr>
              <a:grpSpLocks/>
            </p:cNvGrpSpPr>
            <p:nvPr/>
          </p:nvGrpSpPr>
          <p:grpSpPr bwMode="auto">
            <a:xfrm>
              <a:off x="1832" y="1194"/>
              <a:ext cx="3815" cy="2281"/>
              <a:chOff x="1378" y="1400"/>
              <a:chExt cx="3815" cy="2281"/>
            </a:xfrm>
          </p:grpSpPr>
          <p:grpSp>
            <p:nvGrpSpPr>
              <p:cNvPr id="10248" name="Group 46"/>
              <p:cNvGrpSpPr>
                <a:grpSpLocks/>
              </p:cNvGrpSpPr>
              <p:nvPr/>
            </p:nvGrpSpPr>
            <p:grpSpPr bwMode="auto">
              <a:xfrm>
                <a:off x="3079" y="1783"/>
                <a:ext cx="1797" cy="389"/>
                <a:chOff x="3111" y="1762"/>
                <a:chExt cx="1737" cy="396"/>
              </a:xfrm>
            </p:grpSpPr>
            <p:sp>
              <p:nvSpPr>
                <p:cNvPr id="75812" name="Freeform 36"/>
                <p:cNvSpPr>
                  <a:spLocks/>
                </p:cNvSpPr>
                <p:nvPr/>
              </p:nvSpPr>
              <p:spPr bwMode="gray">
                <a:xfrm>
                  <a:off x="4585" y="1762"/>
                  <a:ext cx="260" cy="396"/>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headEnd/>
                  <a:tailEnd/>
                </a:ln>
              </p:spPr>
              <p:txBody>
                <a:bodyPr/>
                <a:lstStyle/>
                <a:p>
                  <a:pPr>
                    <a:defRPr/>
                  </a:pPr>
                  <a:endParaRPr lang="es-ES"/>
                </a:p>
              </p:txBody>
            </p:sp>
            <p:sp>
              <p:nvSpPr>
                <p:cNvPr id="10270" name="Freeform 42"/>
                <p:cNvSpPr>
                  <a:spLocks/>
                </p:cNvSpPr>
                <p:nvPr/>
              </p:nvSpPr>
              <p:spPr bwMode="gray">
                <a:xfrm>
                  <a:off x="3111" y="1762"/>
                  <a:ext cx="1737" cy="255"/>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w="0">
                  <a:noFill/>
                  <a:round/>
                  <a:headEnd/>
                  <a:tailEnd/>
                </a:ln>
              </p:spPr>
              <p:txBody>
                <a:bodyPr/>
                <a:lstStyle/>
                <a:p>
                  <a:endParaRPr lang="es-ES"/>
                </a:p>
              </p:txBody>
            </p:sp>
            <p:sp>
              <p:nvSpPr>
                <p:cNvPr id="75819" name="Rectangle 43"/>
                <p:cNvSpPr>
                  <a:spLocks noChangeArrowheads="1"/>
                </p:cNvSpPr>
                <p:nvPr/>
              </p:nvSpPr>
              <p:spPr bwMode="gray">
                <a:xfrm>
                  <a:off x="3113" y="2016"/>
                  <a:ext cx="1478" cy="140"/>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headEnd/>
                  <a:tailEnd/>
                </a:ln>
                <a:effectLst/>
              </p:spPr>
              <p:txBody>
                <a:bodyPr wrap="none" anchor="ctr"/>
                <a:lstStyle/>
                <a:p>
                  <a:pPr algn="ctr" eaLnBrk="0" hangingPunct="0">
                    <a:defRPr/>
                  </a:pPr>
                  <a:r>
                    <a:rPr lang="es-ES" sz="1600">
                      <a:solidFill>
                        <a:schemeClr val="bg1"/>
                      </a:solidFill>
                    </a:rPr>
                    <a:t>planeta Tierra (Ecología) </a:t>
                  </a:r>
                  <a:endParaRPr lang="en-US" sz="1600">
                    <a:solidFill>
                      <a:schemeClr val="bg1"/>
                    </a:solidFill>
                  </a:endParaRPr>
                </a:p>
              </p:txBody>
            </p:sp>
          </p:grpSp>
          <p:grpSp>
            <p:nvGrpSpPr>
              <p:cNvPr id="10249" name="Group 56"/>
              <p:cNvGrpSpPr>
                <a:grpSpLocks/>
              </p:cNvGrpSpPr>
              <p:nvPr/>
            </p:nvGrpSpPr>
            <p:grpSpPr bwMode="auto">
              <a:xfrm>
                <a:off x="2285" y="2542"/>
                <a:ext cx="2047" cy="382"/>
                <a:chOff x="2279" y="2542"/>
                <a:chExt cx="1962" cy="382"/>
              </a:xfrm>
            </p:grpSpPr>
            <p:sp>
              <p:nvSpPr>
                <p:cNvPr id="75795" name="Freeform 19"/>
                <p:cNvSpPr>
                  <a:spLocks/>
                </p:cNvSpPr>
                <p:nvPr/>
              </p:nvSpPr>
              <p:spPr bwMode="gray">
                <a:xfrm>
                  <a:off x="3923" y="2542"/>
                  <a:ext cx="318" cy="381"/>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0">
                  <a:noFill/>
                  <a:prstDash val="solid"/>
                  <a:round/>
                  <a:headEnd/>
                  <a:tailEnd/>
                </a:ln>
              </p:spPr>
              <p:txBody>
                <a:bodyPr/>
                <a:lstStyle/>
                <a:p>
                  <a:pPr>
                    <a:defRPr/>
                  </a:pPr>
                  <a:endParaRPr lang="es-ES"/>
                </a:p>
              </p:txBody>
            </p:sp>
            <p:sp>
              <p:nvSpPr>
                <p:cNvPr id="10267" name="Freeform 20"/>
                <p:cNvSpPr>
                  <a:spLocks/>
                </p:cNvSpPr>
                <p:nvPr/>
              </p:nvSpPr>
              <p:spPr bwMode="gray">
                <a:xfrm>
                  <a:off x="2279" y="2545"/>
                  <a:ext cx="1957" cy="244"/>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w="0">
                  <a:noFill/>
                  <a:round/>
                  <a:headEnd/>
                  <a:tailEnd/>
                </a:ln>
              </p:spPr>
              <p:txBody>
                <a:bodyPr/>
                <a:lstStyle/>
                <a:p>
                  <a:endParaRPr lang="es-ES"/>
                </a:p>
              </p:txBody>
            </p:sp>
            <p:sp>
              <p:nvSpPr>
                <p:cNvPr id="75802" name="Rectangle 26"/>
                <p:cNvSpPr>
                  <a:spLocks noChangeArrowheads="1"/>
                </p:cNvSpPr>
                <p:nvPr/>
              </p:nvSpPr>
              <p:spPr bwMode="gray">
                <a:xfrm>
                  <a:off x="2279" y="2789"/>
                  <a:ext cx="1644" cy="135"/>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w="9525">
                  <a:noFill/>
                  <a:miter lim="800000"/>
                  <a:headEnd/>
                  <a:tailEnd/>
                </a:ln>
                <a:effectLst/>
              </p:spPr>
              <p:txBody>
                <a:bodyPr wrap="none" anchor="ctr"/>
                <a:lstStyle/>
                <a:p>
                  <a:pPr algn="ctr" eaLnBrk="0" hangingPunct="0">
                    <a:defRPr/>
                  </a:pPr>
                  <a:r>
                    <a:rPr lang="es-ES" b="1">
                      <a:solidFill>
                        <a:schemeClr val="bg1"/>
                      </a:solidFill>
                    </a:rPr>
                    <a:t>vegetales (Botánica)</a:t>
                  </a:r>
                  <a:r>
                    <a:rPr lang="es-ES">
                      <a:solidFill>
                        <a:schemeClr val="bg1"/>
                      </a:solidFill>
                    </a:rPr>
                    <a:t> </a:t>
                  </a:r>
                  <a:endParaRPr lang="en-US">
                    <a:solidFill>
                      <a:schemeClr val="bg1"/>
                    </a:solidFill>
                  </a:endParaRPr>
                </a:p>
              </p:txBody>
            </p:sp>
          </p:grpSp>
          <p:grpSp>
            <p:nvGrpSpPr>
              <p:cNvPr id="10250" name="Group 57"/>
              <p:cNvGrpSpPr>
                <a:grpSpLocks/>
              </p:cNvGrpSpPr>
              <p:nvPr/>
            </p:nvGrpSpPr>
            <p:grpSpPr bwMode="auto">
              <a:xfrm>
                <a:off x="1830" y="2921"/>
                <a:ext cx="2184" cy="382"/>
                <a:chOff x="1830" y="2921"/>
                <a:chExt cx="2089" cy="382"/>
              </a:xfrm>
            </p:grpSpPr>
            <p:sp>
              <p:nvSpPr>
                <p:cNvPr id="75797" name="Freeform 21"/>
                <p:cNvSpPr>
                  <a:spLocks/>
                </p:cNvSpPr>
                <p:nvPr/>
              </p:nvSpPr>
              <p:spPr bwMode="gray">
                <a:xfrm>
                  <a:off x="3603" y="2921"/>
                  <a:ext cx="312" cy="38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headEnd/>
                  <a:tailEnd/>
                </a:ln>
              </p:spPr>
              <p:txBody>
                <a:bodyPr/>
                <a:lstStyle/>
                <a:p>
                  <a:pPr>
                    <a:defRPr/>
                  </a:pPr>
                  <a:endParaRPr lang="es-ES"/>
                </a:p>
              </p:txBody>
            </p:sp>
            <p:sp>
              <p:nvSpPr>
                <p:cNvPr id="10264" name="Freeform 27"/>
                <p:cNvSpPr>
                  <a:spLocks/>
                </p:cNvSpPr>
                <p:nvPr/>
              </p:nvSpPr>
              <p:spPr bwMode="gray">
                <a:xfrm>
                  <a:off x="1830" y="2921"/>
                  <a:ext cx="2089" cy="247"/>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w="0">
                  <a:noFill/>
                  <a:round/>
                  <a:headEnd/>
                  <a:tailEnd/>
                </a:ln>
              </p:spPr>
              <p:txBody>
                <a:bodyPr/>
                <a:lstStyle/>
                <a:p>
                  <a:endParaRPr lang="es-ES"/>
                </a:p>
              </p:txBody>
            </p:sp>
            <p:sp>
              <p:nvSpPr>
                <p:cNvPr id="75804" name="Rectangle 28"/>
                <p:cNvSpPr>
                  <a:spLocks noChangeArrowheads="1"/>
                </p:cNvSpPr>
                <p:nvPr/>
              </p:nvSpPr>
              <p:spPr bwMode="gray">
                <a:xfrm>
                  <a:off x="1831" y="3167"/>
                  <a:ext cx="1779" cy="135"/>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headEnd/>
                  <a:tailEnd/>
                </a:ln>
                <a:effectLst/>
              </p:spPr>
              <p:txBody>
                <a:bodyPr wrap="none" anchor="ctr"/>
                <a:lstStyle/>
                <a:p>
                  <a:pPr algn="ctr" eaLnBrk="0" hangingPunct="0">
                    <a:defRPr/>
                  </a:pPr>
                  <a:r>
                    <a:rPr lang="es-ES" b="1">
                      <a:solidFill>
                        <a:schemeClr val="bg1"/>
                      </a:solidFill>
                    </a:rPr>
                    <a:t>animales (Biología)</a:t>
                  </a:r>
                  <a:r>
                    <a:rPr lang="es-ES">
                      <a:solidFill>
                        <a:schemeClr val="bg1"/>
                      </a:solidFill>
                    </a:rPr>
                    <a:t> </a:t>
                  </a:r>
                  <a:endParaRPr lang="en-US">
                    <a:solidFill>
                      <a:schemeClr val="bg1"/>
                    </a:solidFill>
                  </a:endParaRPr>
                </a:p>
              </p:txBody>
            </p:sp>
          </p:grpSp>
          <p:grpSp>
            <p:nvGrpSpPr>
              <p:cNvPr id="10251" name="Group 58"/>
              <p:cNvGrpSpPr>
                <a:grpSpLocks/>
              </p:cNvGrpSpPr>
              <p:nvPr/>
            </p:nvGrpSpPr>
            <p:grpSpPr bwMode="auto">
              <a:xfrm>
                <a:off x="1378" y="3298"/>
                <a:ext cx="2318" cy="383"/>
                <a:chOff x="1378" y="3298"/>
                <a:chExt cx="2228" cy="383"/>
              </a:xfrm>
            </p:grpSpPr>
            <p:sp>
              <p:nvSpPr>
                <p:cNvPr id="75798" name="Freeform 22"/>
                <p:cNvSpPr>
                  <a:spLocks/>
                </p:cNvSpPr>
                <p:nvPr/>
              </p:nvSpPr>
              <p:spPr bwMode="gray">
                <a:xfrm>
                  <a:off x="3288" y="3298"/>
                  <a:ext cx="315" cy="383"/>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tx2">
                        <a:gamma/>
                        <a:shade val="46275"/>
                        <a:invGamma/>
                      </a:schemeClr>
                    </a:gs>
                    <a:gs pos="50000">
                      <a:schemeClr val="tx2"/>
                    </a:gs>
                    <a:gs pos="100000">
                      <a:schemeClr val="tx2">
                        <a:gamma/>
                        <a:shade val="46275"/>
                        <a:invGamma/>
                      </a:schemeClr>
                    </a:gs>
                  </a:gsLst>
                  <a:lin ang="2700000" scaled="1"/>
                </a:gradFill>
                <a:ln w="0">
                  <a:noFill/>
                  <a:prstDash val="solid"/>
                  <a:round/>
                  <a:headEnd/>
                  <a:tailEnd/>
                </a:ln>
              </p:spPr>
              <p:txBody>
                <a:bodyPr/>
                <a:lstStyle/>
                <a:p>
                  <a:pPr>
                    <a:defRPr/>
                  </a:pPr>
                  <a:endParaRPr lang="es-ES"/>
                </a:p>
              </p:txBody>
            </p:sp>
            <p:sp>
              <p:nvSpPr>
                <p:cNvPr id="10261" name="Freeform 23"/>
                <p:cNvSpPr>
                  <a:spLocks/>
                </p:cNvSpPr>
                <p:nvPr/>
              </p:nvSpPr>
              <p:spPr bwMode="gray">
                <a:xfrm>
                  <a:off x="1379" y="3300"/>
                  <a:ext cx="2227" cy="245"/>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tx2"/>
                </a:solidFill>
                <a:ln w="0">
                  <a:noFill/>
                  <a:round/>
                  <a:headEnd/>
                  <a:tailEnd/>
                </a:ln>
              </p:spPr>
              <p:txBody>
                <a:bodyPr/>
                <a:lstStyle/>
                <a:p>
                  <a:endParaRPr lang="es-ES"/>
                </a:p>
              </p:txBody>
            </p:sp>
            <p:sp>
              <p:nvSpPr>
                <p:cNvPr id="75805" name="Rectangle 29"/>
                <p:cNvSpPr>
                  <a:spLocks noChangeArrowheads="1"/>
                </p:cNvSpPr>
                <p:nvPr/>
              </p:nvSpPr>
              <p:spPr bwMode="gray">
                <a:xfrm>
                  <a:off x="1378" y="3545"/>
                  <a:ext cx="1915" cy="135"/>
                </a:xfrm>
                <a:prstGeom prst="rect">
                  <a:avLst/>
                </a:prstGeom>
                <a:gradFill rotWithShape="1">
                  <a:gsLst>
                    <a:gs pos="0">
                      <a:schemeClr val="tx2">
                        <a:gamma/>
                        <a:shade val="72549"/>
                        <a:invGamma/>
                      </a:schemeClr>
                    </a:gs>
                    <a:gs pos="50000">
                      <a:schemeClr val="tx2"/>
                    </a:gs>
                    <a:gs pos="100000">
                      <a:schemeClr val="tx2">
                        <a:gamma/>
                        <a:shade val="72549"/>
                        <a:invGamma/>
                      </a:schemeClr>
                    </a:gs>
                  </a:gsLst>
                  <a:lin ang="2700000" scaled="1"/>
                </a:gradFill>
                <a:ln w="9525">
                  <a:noFill/>
                  <a:miter lim="800000"/>
                  <a:headEnd/>
                  <a:tailEnd/>
                </a:ln>
                <a:effectLst/>
              </p:spPr>
              <p:txBody>
                <a:bodyPr wrap="none" anchor="ctr"/>
                <a:lstStyle/>
                <a:p>
                  <a:pPr algn="ctr" eaLnBrk="0" hangingPunct="0">
                    <a:defRPr/>
                  </a:pPr>
                  <a:r>
                    <a:rPr lang="es-ES" b="1">
                      <a:solidFill>
                        <a:schemeClr val="bg1"/>
                      </a:solidFill>
                    </a:rPr>
                    <a:t>célula (Citología)</a:t>
                  </a:r>
                  <a:endParaRPr lang="en-US">
                    <a:solidFill>
                      <a:schemeClr val="bg1"/>
                    </a:solidFill>
                  </a:endParaRPr>
                </a:p>
              </p:txBody>
            </p:sp>
          </p:grpSp>
          <p:grpSp>
            <p:nvGrpSpPr>
              <p:cNvPr id="10252" name="Group 45"/>
              <p:cNvGrpSpPr>
                <a:grpSpLocks/>
              </p:cNvGrpSpPr>
              <p:nvPr/>
            </p:nvGrpSpPr>
            <p:grpSpPr bwMode="auto">
              <a:xfrm>
                <a:off x="2712" y="2169"/>
                <a:ext cx="1892" cy="390"/>
                <a:chOff x="2736" y="2153"/>
                <a:chExt cx="1849" cy="397"/>
              </a:xfrm>
            </p:grpSpPr>
            <p:sp>
              <p:nvSpPr>
                <p:cNvPr id="75813" name="Freeform 37"/>
                <p:cNvSpPr>
                  <a:spLocks/>
                </p:cNvSpPr>
                <p:nvPr/>
              </p:nvSpPr>
              <p:spPr bwMode="gray">
                <a:xfrm>
                  <a:off x="4324" y="2153"/>
                  <a:ext cx="261" cy="397"/>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tx2">
                        <a:gamma/>
                        <a:shade val="46275"/>
                        <a:invGamma/>
                      </a:schemeClr>
                    </a:gs>
                    <a:gs pos="50000">
                      <a:schemeClr val="tx2"/>
                    </a:gs>
                    <a:gs pos="100000">
                      <a:schemeClr val="tx2">
                        <a:gamma/>
                        <a:shade val="46275"/>
                        <a:invGamma/>
                      </a:schemeClr>
                    </a:gs>
                  </a:gsLst>
                  <a:lin ang="2700000" scaled="1"/>
                </a:gradFill>
                <a:ln w="0">
                  <a:noFill/>
                  <a:prstDash val="solid"/>
                  <a:round/>
                  <a:headEnd/>
                  <a:tailEnd/>
                </a:ln>
              </p:spPr>
              <p:txBody>
                <a:bodyPr/>
                <a:lstStyle/>
                <a:p>
                  <a:pPr>
                    <a:defRPr/>
                  </a:pPr>
                  <a:endParaRPr lang="es-ES"/>
                </a:p>
              </p:txBody>
            </p:sp>
            <p:sp>
              <p:nvSpPr>
                <p:cNvPr id="10258" name="Freeform 38"/>
                <p:cNvSpPr>
                  <a:spLocks/>
                </p:cNvSpPr>
                <p:nvPr/>
              </p:nvSpPr>
              <p:spPr bwMode="gray">
                <a:xfrm>
                  <a:off x="2737" y="2155"/>
                  <a:ext cx="1848" cy="253"/>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tx2"/>
                </a:solidFill>
                <a:ln w="0">
                  <a:noFill/>
                  <a:round/>
                  <a:headEnd/>
                  <a:tailEnd/>
                </a:ln>
              </p:spPr>
              <p:txBody>
                <a:bodyPr/>
                <a:lstStyle/>
                <a:p>
                  <a:endParaRPr lang="es-ES"/>
                </a:p>
              </p:txBody>
            </p:sp>
            <p:sp>
              <p:nvSpPr>
                <p:cNvPr id="75820" name="Rectangle 44"/>
                <p:cNvSpPr>
                  <a:spLocks noChangeArrowheads="1"/>
                </p:cNvSpPr>
                <p:nvPr/>
              </p:nvSpPr>
              <p:spPr bwMode="gray">
                <a:xfrm>
                  <a:off x="2736" y="2409"/>
                  <a:ext cx="1591" cy="140"/>
                </a:xfrm>
                <a:prstGeom prst="rect">
                  <a:avLst/>
                </a:prstGeom>
                <a:gradFill rotWithShape="1">
                  <a:gsLst>
                    <a:gs pos="0">
                      <a:schemeClr val="tx2">
                        <a:gamma/>
                        <a:shade val="72549"/>
                        <a:invGamma/>
                      </a:schemeClr>
                    </a:gs>
                    <a:gs pos="50000">
                      <a:schemeClr val="tx2"/>
                    </a:gs>
                    <a:gs pos="100000">
                      <a:schemeClr val="tx2">
                        <a:gamma/>
                        <a:shade val="72549"/>
                        <a:invGamma/>
                      </a:schemeClr>
                    </a:gs>
                  </a:gsLst>
                  <a:lin ang="2700000" scaled="1"/>
                </a:gradFill>
                <a:ln w="9525">
                  <a:noFill/>
                  <a:miter lim="800000"/>
                  <a:headEnd/>
                  <a:tailEnd/>
                </a:ln>
                <a:effectLst/>
              </p:spPr>
              <p:txBody>
                <a:bodyPr wrap="none" anchor="ctr"/>
                <a:lstStyle/>
                <a:p>
                  <a:pPr algn="ctr" eaLnBrk="0" hangingPunct="0">
                    <a:defRPr/>
                  </a:pPr>
                  <a:r>
                    <a:rPr lang="es-ES" sz="1200">
                      <a:solidFill>
                        <a:schemeClr val="bg1"/>
                      </a:solidFill>
                    </a:rPr>
                    <a:t>sociales reducidos (Sicología Social) </a:t>
                  </a:r>
                  <a:endParaRPr lang="en-US" sz="1200">
                    <a:solidFill>
                      <a:schemeClr val="bg1"/>
                    </a:solidFill>
                  </a:endParaRPr>
                </a:p>
              </p:txBody>
            </p:sp>
          </p:grpSp>
          <p:grpSp>
            <p:nvGrpSpPr>
              <p:cNvPr id="10253" name="Group 63"/>
              <p:cNvGrpSpPr>
                <a:grpSpLocks/>
              </p:cNvGrpSpPr>
              <p:nvPr/>
            </p:nvGrpSpPr>
            <p:grpSpPr bwMode="auto">
              <a:xfrm>
                <a:off x="3470" y="1400"/>
                <a:ext cx="1723" cy="397"/>
                <a:chOff x="3196" y="1158"/>
                <a:chExt cx="2106" cy="533"/>
              </a:xfrm>
            </p:grpSpPr>
            <p:sp>
              <p:nvSpPr>
                <p:cNvPr id="75840" name="Freeform 64"/>
                <p:cNvSpPr>
                  <a:spLocks/>
                </p:cNvSpPr>
                <p:nvPr/>
              </p:nvSpPr>
              <p:spPr bwMode="gray">
                <a:xfrm>
                  <a:off x="4935" y="1158"/>
                  <a:ext cx="363" cy="533"/>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0">
                  <a:noFill/>
                  <a:prstDash val="solid"/>
                  <a:round/>
                  <a:headEnd/>
                  <a:tailEnd/>
                </a:ln>
              </p:spPr>
              <p:txBody>
                <a:bodyPr/>
                <a:lstStyle/>
                <a:p>
                  <a:pPr>
                    <a:defRPr/>
                  </a:pPr>
                  <a:endParaRPr lang="es-ES"/>
                </a:p>
              </p:txBody>
            </p:sp>
            <p:sp>
              <p:nvSpPr>
                <p:cNvPr id="10255" name="Freeform 65"/>
                <p:cNvSpPr>
                  <a:spLocks/>
                </p:cNvSpPr>
                <p:nvPr/>
              </p:nvSpPr>
              <p:spPr bwMode="gray">
                <a:xfrm>
                  <a:off x="3196" y="1158"/>
                  <a:ext cx="2106" cy="341"/>
                </a:xfrm>
                <a:custGeom>
                  <a:avLst/>
                  <a:gdLst>
                    <a:gd name="T0" fmla="*/ 1478 w 1786"/>
                    <a:gd name="T1" fmla="*/ 284 h 284"/>
                    <a:gd name="T2" fmla="*/ 0 w 1786"/>
                    <a:gd name="T3" fmla="*/ 284 h 284"/>
                    <a:gd name="T4" fmla="*/ 446 w 1786"/>
                    <a:gd name="T5" fmla="*/ 0 h 284"/>
                    <a:gd name="T6" fmla="*/ 1786 w 1786"/>
                    <a:gd name="T7" fmla="*/ 0 h 284"/>
                    <a:gd name="T8" fmla="*/ 1478 w 1786"/>
                    <a:gd name="T9" fmla="*/ 284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w="0">
                  <a:noFill/>
                  <a:round/>
                  <a:headEnd/>
                  <a:tailEnd/>
                </a:ln>
              </p:spPr>
              <p:txBody>
                <a:bodyPr/>
                <a:lstStyle/>
                <a:p>
                  <a:endParaRPr lang="es-ES"/>
                </a:p>
              </p:txBody>
            </p:sp>
            <p:sp>
              <p:nvSpPr>
                <p:cNvPr id="75842" name="Rectangle 66"/>
                <p:cNvSpPr>
                  <a:spLocks noChangeArrowheads="1"/>
                </p:cNvSpPr>
                <p:nvPr/>
              </p:nvSpPr>
              <p:spPr bwMode="gray">
                <a:xfrm>
                  <a:off x="3200" y="1499"/>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w="9525">
                  <a:noFill/>
                  <a:miter lim="800000"/>
                  <a:headEnd/>
                  <a:tailEnd/>
                </a:ln>
                <a:effectLst/>
              </p:spPr>
              <p:txBody>
                <a:bodyPr wrap="none" anchor="ctr"/>
                <a:lstStyle/>
                <a:p>
                  <a:pPr algn="ctr" eaLnBrk="0" hangingPunct="0">
                    <a:defRPr/>
                  </a:pPr>
                  <a:r>
                    <a:rPr lang="es-ES" sz="1600">
                      <a:solidFill>
                        <a:schemeClr val="bg1"/>
                      </a:solidFill>
                    </a:rPr>
                    <a:t>Universo (Astronomía)</a:t>
                  </a:r>
                  <a:endParaRPr lang="en-US" sz="1600">
                    <a:solidFill>
                      <a:schemeClr val="bg1"/>
                    </a:solidFill>
                  </a:endParaRPr>
                </a:p>
              </p:txBody>
            </p:sp>
          </p:grpSp>
        </p:gr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611188" y="285750"/>
            <a:ext cx="6318250" cy="576263"/>
          </a:xfrm>
          <a:prstGeom prst="rect">
            <a:avLst/>
          </a:prstGeom>
          <a:noFill/>
          <a:ln w="9525">
            <a:noFill/>
            <a:miter lim="800000"/>
            <a:headEnd/>
            <a:tailEnd/>
          </a:ln>
          <a:effectLst/>
        </p:spPr>
        <p:txBody>
          <a:bodyPr anchor="ctr"/>
          <a:lstStyle/>
          <a:p>
            <a:pPr marL="838200" indent="-838200">
              <a:defRPr/>
            </a:pPr>
            <a:r>
              <a:rPr lang="es-ES" sz="2800" b="1" kern="0" dirty="0">
                <a:latin typeface="+mj-lt"/>
                <a:ea typeface="+mj-ea"/>
                <a:cs typeface="+mj-cs"/>
              </a:rPr>
              <a:t>10. APORTES SEMANTICOS</a:t>
            </a:r>
            <a:r>
              <a:rPr lang="es-ES" sz="4000" b="1" kern="0" dirty="0">
                <a:latin typeface="+mj-lt"/>
                <a:ea typeface="+mj-ea"/>
                <a:cs typeface="+mj-cs"/>
              </a:rPr>
              <a:t> </a:t>
            </a:r>
          </a:p>
        </p:txBody>
      </p:sp>
      <p:sp>
        <p:nvSpPr>
          <p:cNvPr id="5" name="Rectangle 3"/>
          <p:cNvSpPr txBox="1">
            <a:spLocks noChangeArrowheads="1"/>
          </p:cNvSpPr>
          <p:nvPr/>
        </p:nvSpPr>
        <p:spPr bwMode="auto">
          <a:xfrm>
            <a:off x="1476375" y="1687513"/>
            <a:ext cx="6400800" cy="3527425"/>
          </a:xfrm>
          <a:prstGeom prst="rect">
            <a:avLst/>
          </a:prstGeom>
          <a:noFill/>
          <a:ln w="9525">
            <a:noFill/>
            <a:miter lim="800000"/>
            <a:headEnd/>
            <a:tailEnd/>
          </a:ln>
          <a:effectLst/>
        </p:spPr>
        <p:txBody>
          <a:bodyPr/>
          <a:lstStyle/>
          <a:p>
            <a:pPr marL="342900" indent="-342900" algn="just">
              <a:lnSpc>
                <a:spcPct val="90000"/>
              </a:lnSpc>
              <a:spcBef>
                <a:spcPct val="20000"/>
              </a:spcBef>
              <a:buClr>
                <a:schemeClr val="hlink"/>
              </a:buClr>
              <a:buFont typeface="Wingdings" pitchFamily="2" charset="2"/>
              <a:buChar char="v"/>
              <a:defRPr/>
            </a:pPr>
            <a:r>
              <a:rPr lang="es-ES" sz="2400" b="1" kern="0" dirty="0">
                <a:solidFill>
                  <a:schemeClr val="tx2"/>
                </a:solidFill>
                <a:latin typeface="+mn-lt"/>
              </a:rPr>
              <a:t>La caja negra se utiliza para representar a los sistemas cuando no sabemos que elementos o cosas componen al sistema o proceso.</a:t>
            </a:r>
          </a:p>
          <a:p>
            <a:pPr marL="342900" indent="-342900" algn="just">
              <a:lnSpc>
                <a:spcPct val="90000"/>
              </a:lnSpc>
              <a:spcBef>
                <a:spcPct val="20000"/>
              </a:spcBef>
              <a:buClr>
                <a:schemeClr val="hlink"/>
              </a:buClr>
              <a:buFont typeface="Wingdings" pitchFamily="2" charset="2"/>
              <a:buChar char="v"/>
              <a:defRPr/>
            </a:pPr>
            <a:endParaRPr lang="es-ES" sz="2400" b="1" kern="0" dirty="0">
              <a:solidFill>
                <a:schemeClr val="tx2"/>
              </a:solidFill>
              <a:latin typeface="+mn-lt"/>
            </a:endParaRPr>
          </a:p>
          <a:p>
            <a:pPr marL="342900" indent="-342900" algn="just">
              <a:lnSpc>
                <a:spcPct val="90000"/>
              </a:lnSpc>
              <a:spcBef>
                <a:spcPct val="20000"/>
              </a:spcBef>
              <a:buClr>
                <a:schemeClr val="hlink"/>
              </a:buClr>
              <a:buFont typeface="Wingdings" pitchFamily="2" charset="2"/>
              <a:buChar char="v"/>
              <a:defRPr/>
            </a:pPr>
            <a:r>
              <a:rPr lang="es-ES" sz="2400" b="1" kern="0" dirty="0">
                <a:solidFill>
                  <a:schemeClr val="tx2"/>
                </a:solidFill>
                <a:latin typeface="+mn-lt"/>
              </a:rPr>
              <a:t>Sabemos que a determinadas entradas  corresponden determinadas salidas y con ello poder inducir, presumiendo que a determinados estímulos, las variables funcionaran en cierto sentido. </a:t>
            </a:r>
          </a:p>
        </p:txBody>
      </p:sp>
      <p:sp>
        <p:nvSpPr>
          <p:cNvPr id="65540" name="Rectangle 4"/>
          <p:cNvSpPr>
            <a:spLocks noChangeArrowheads="1"/>
          </p:cNvSpPr>
          <p:nvPr/>
        </p:nvSpPr>
        <p:spPr bwMode="auto">
          <a:xfrm>
            <a:off x="1331913" y="1071563"/>
            <a:ext cx="2952750" cy="576262"/>
          </a:xfrm>
          <a:prstGeom prst="rect">
            <a:avLst/>
          </a:prstGeom>
          <a:noFill/>
          <a:ln w="9525">
            <a:noFill/>
            <a:miter lim="800000"/>
            <a:headEnd/>
            <a:tailEnd/>
          </a:ln>
        </p:spPr>
        <p:txBody>
          <a:bodyPr anchor="ctr"/>
          <a:lstStyle/>
          <a:p>
            <a:pPr marL="838200" indent="-838200"/>
            <a:r>
              <a:rPr lang="es-ES" sz="2400" b="1" i="1">
                <a:solidFill>
                  <a:srgbClr val="003399"/>
                </a:solidFill>
              </a:rPr>
              <a:t>Caja Negra</a:t>
            </a:r>
            <a:r>
              <a:rPr lang="es-ES" sz="2400" i="1">
                <a:solidFill>
                  <a:srgbClr val="003399"/>
                </a:solidFill>
              </a:rPr>
              <a:t>:</a:t>
            </a:r>
            <a:r>
              <a:rPr lang="es-ES" sz="4400">
                <a:solidFill>
                  <a:srgbClr val="003399"/>
                </a:solidFill>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ChangeArrowheads="1"/>
          </p:cNvSpPr>
          <p:nvPr/>
        </p:nvSpPr>
        <p:spPr bwMode="auto">
          <a:xfrm>
            <a:off x="611188" y="285750"/>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66563" name="Rectangle 8"/>
          <p:cNvSpPr>
            <a:spLocks noChangeArrowheads="1"/>
          </p:cNvSpPr>
          <p:nvPr/>
        </p:nvSpPr>
        <p:spPr bwMode="auto">
          <a:xfrm>
            <a:off x="971550" y="1857375"/>
            <a:ext cx="7561263" cy="4176713"/>
          </a:xfrm>
          <a:prstGeom prst="rect">
            <a:avLst/>
          </a:prstGeom>
          <a:noFill/>
          <a:ln w="9525">
            <a:noFill/>
            <a:miter lim="800000"/>
            <a:headEnd/>
            <a:tailEnd/>
          </a:ln>
        </p:spPr>
        <p:txBody>
          <a:bodyPr/>
          <a:lstStyle/>
          <a:p>
            <a:pPr algn="just">
              <a:spcBef>
                <a:spcPct val="20000"/>
              </a:spcBef>
            </a:pPr>
            <a:r>
              <a:rPr lang="es-ES" sz="2400"/>
              <a:t>Son los resultados que se obtienen de procesar las entradas. </a:t>
            </a:r>
          </a:p>
          <a:p>
            <a:pPr algn="just">
              <a:spcBef>
                <a:spcPct val="20000"/>
              </a:spcBef>
            </a:pPr>
            <a:r>
              <a:rPr lang="es-ES" sz="2400"/>
              <a:t>Pueden adoptar la forma de productos, servicios e información. </a:t>
            </a:r>
          </a:p>
          <a:p>
            <a:pPr algn="just">
              <a:spcBef>
                <a:spcPct val="20000"/>
              </a:spcBef>
            </a:pPr>
            <a:r>
              <a:rPr lang="es-ES" sz="2400"/>
              <a:t>Son el resultado del funcionamiento del sistema o, alternativamente, el propósito para el cual existe el sistema. </a:t>
            </a:r>
          </a:p>
          <a:p>
            <a:pPr algn="just">
              <a:spcBef>
                <a:spcPct val="20000"/>
              </a:spcBef>
            </a:pPr>
            <a:r>
              <a:rPr lang="es-ES" sz="2400"/>
              <a:t>Las salidas de un sistema se convierte en entrada de otro, que la procesará para convertirla en otra salida, </a:t>
            </a:r>
            <a:endParaRPr lang="es-ES" sz="3200"/>
          </a:p>
        </p:txBody>
      </p:sp>
      <p:sp>
        <p:nvSpPr>
          <p:cNvPr id="66564" name="Rectangle 9"/>
          <p:cNvSpPr>
            <a:spLocks noChangeArrowheads="1"/>
          </p:cNvSpPr>
          <p:nvPr/>
        </p:nvSpPr>
        <p:spPr bwMode="auto">
          <a:xfrm>
            <a:off x="928688" y="1071563"/>
            <a:ext cx="2952750" cy="576262"/>
          </a:xfrm>
          <a:prstGeom prst="rect">
            <a:avLst/>
          </a:prstGeom>
          <a:noFill/>
          <a:ln w="9525">
            <a:noFill/>
            <a:miter lim="800000"/>
            <a:headEnd/>
            <a:tailEnd/>
          </a:ln>
        </p:spPr>
        <p:txBody>
          <a:bodyPr anchor="ctr"/>
          <a:lstStyle/>
          <a:p>
            <a:pPr marL="838200" indent="-838200"/>
            <a:r>
              <a:rPr lang="es-ES" sz="2400" b="1" i="1">
                <a:solidFill>
                  <a:srgbClr val="003399"/>
                </a:solidFill>
              </a:rPr>
              <a:t>Salidas:</a:t>
            </a:r>
            <a:r>
              <a:rPr lang="es-ES" sz="4400" i="1">
                <a:solidFill>
                  <a:schemeClr val="tx2"/>
                </a:solidFill>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11188" y="285750"/>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67587" name="Rectangle 3"/>
          <p:cNvSpPr>
            <a:spLocks noChangeArrowheads="1"/>
          </p:cNvSpPr>
          <p:nvPr/>
        </p:nvSpPr>
        <p:spPr bwMode="auto">
          <a:xfrm>
            <a:off x="971550" y="2060575"/>
            <a:ext cx="7561263" cy="4176713"/>
          </a:xfrm>
          <a:prstGeom prst="rect">
            <a:avLst/>
          </a:prstGeom>
          <a:noFill/>
          <a:ln w="9525">
            <a:noFill/>
            <a:miter lim="800000"/>
            <a:headEnd/>
            <a:tailEnd/>
          </a:ln>
        </p:spPr>
        <p:txBody>
          <a:bodyPr/>
          <a:lstStyle/>
          <a:p>
            <a:pPr algn="just">
              <a:lnSpc>
                <a:spcPct val="85000"/>
              </a:lnSpc>
              <a:spcBef>
                <a:spcPct val="20000"/>
              </a:spcBef>
            </a:pPr>
            <a:r>
              <a:rPr lang="es-ES" sz="2400"/>
              <a:t>Las relaciones son los enlaces que vinculan entre sí a los objetos o subsistemas que componen a un sistema complejo.</a:t>
            </a:r>
            <a:r>
              <a:rPr lang="es-ES" sz="3200"/>
              <a:t> </a:t>
            </a:r>
          </a:p>
          <a:p>
            <a:pPr algn="just">
              <a:lnSpc>
                <a:spcPct val="85000"/>
              </a:lnSpc>
              <a:spcBef>
                <a:spcPct val="20000"/>
              </a:spcBef>
            </a:pPr>
            <a:endParaRPr lang="es-ES" sz="2400"/>
          </a:p>
          <a:p>
            <a:pPr algn="just">
              <a:lnSpc>
                <a:spcPct val="85000"/>
              </a:lnSpc>
              <a:spcBef>
                <a:spcPct val="20000"/>
              </a:spcBef>
            </a:pPr>
            <a:r>
              <a:rPr lang="es-ES" sz="2400"/>
              <a:t>Podemos clasificarlas en: </a:t>
            </a:r>
          </a:p>
          <a:p>
            <a:pPr algn="just">
              <a:spcBef>
                <a:spcPct val="20000"/>
              </a:spcBef>
            </a:pPr>
            <a:endParaRPr lang="es-ES" sz="2400"/>
          </a:p>
          <a:p>
            <a:pPr lvl="3" algn="just">
              <a:spcBef>
                <a:spcPct val="20000"/>
              </a:spcBef>
              <a:buFont typeface="Wingdings" pitchFamily="2" charset="2"/>
              <a:buChar char="v"/>
            </a:pPr>
            <a:r>
              <a:rPr lang="es-ES" sz="2600">
                <a:solidFill>
                  <a:srgbClr val="FF3300"/>
                </a:solidFill>
              </a:rPr>
              <a:t>Simbióticas</a:t>
            </a:r>
          </a:p>
          <a:p>
            <a:pPr lvl="3" algn="just">
              <a:spcBef>
                <a:spcPct val="20000"/>
              </a:spcBef>
              <a:buFont typeface="Wingdings" pitchFamily="2" charset="2"/>
              <a:buChar char="v"/>
            </a:pPr>
            <a:r>
              <a:rPr lang="es-ES" sz="2600">
                <a:solidFill>
                  <a:srgbClr val="FF3300"/>
                </a:solidFill>
              </a:rPr>
              <a:t>Sinérgicas </a:t>
            </a:r>
          </a:p>
          <a:p>
            <a:pPr lvl="3" algn="just">
              <a:spcBef>
                <a:spcPct val="20000"/>
              </a:spcBef>
              <a:buFont typeface="Wingdings" pitchFamily="2" charset="2"/>
              <a:buChar char="v"/>
            </a:pPr>
            <a:r>
              <a:rPr lang="es-ES" sz="2600">
                <a:solidFill>
                  <a:srgbClr val="FF3300"/>
                </a:solidFill>
              </a:rPr>
              <a:t>Superfluas </a:t>
            </a:r>
          </a:p>
        </p:txBody>
      </p:sp>
      <p:sp>
        <p:nvSpPr>
          <p:cNvPr id="67588" name="Rectangle 4"/>
          <p:cNvSpPr>
            <a:spLocks noChangeArrowheads="1"/>
          </p:cNvSpPr>
          <p:nvPr/>
        </p:nvSpPr>
        <p:spPr bwMode="auto">
          <a:xfrm>
            <a:off x="928688" y="1214438"/>
            <a:ext cx="2808287" cy="576262"/>
          </a:xfrm>
          <a:prstGeom prst="rect">
            <a:avLst/>
          </a:prstGeom>
          <a:noFill/>
          <a:ln w="9525">
            <a:noFill/>
            <a:miter lim="800000"/>
            <a:headEnd/>
            <a:tailEnd/>
          </a:ln>
        </p:spPr>
        <p:txBody>
          <a:bodyPr anchor="ctr"/>
          <a:lstStyle/>
          <a:p>
            <a:pPr marL="838200" indent="-838200"/>
            <a:r>
              <a:rPr lang="es-ES" sz="2400" b="1" i="1">
                <a:solidFill>
                  <a:srgbClr val="003399"/>
                </a:solidFill>
              </a:rPr>
              <a:t>Relaciones:</a:t>
            </a:r>
            <a:r>
              <a:rPr lang="es-ES" sz="4400">
                <a:solidFill>
                  <a:srgbClr val="003399"/>
                </a:solidFill>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11188" y="357188"/>
            <a:ext cx="5400675" cy="576262"/>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68611" name="Rectangle 3"/>
          <p:cNvSpPr>
            <a:spLocks noChangeArrowheads="1"/>
          </p:cNvSpPr>
          <p:nvPr/>
        </p:nvSpPr>
        <p:spPr bwMode="auto">
          <a:xfrm>
            <a:off x="971550" y="2060575"/>
            <a:ext cx="7561263" cy="4176713"/>
          </a:xfrm>
          <a:prstGeom prst="rect">
            <a:avLst/>
          </a:prstGeom>
          <a:noFill/>
          <a:ln w="9525">
            <a:noFill/>
            <a:miter lim="800000"/>
            <a:headEnd/>
            <a:tailEnd/>
          </a:ln>
        </p:spPr>
        <p:txBody>
          <a:bodyPr/>
          <a:lstStyle/>
          <a:p>
            <a:pPr algn="just">
              <a:spcBef>
                <a:spcPct val="20000"/>
              </a:spcBef>
            </a:pPr>
            <a:r>
              <a:rPr lang="es-ES" sz="2400"/>
              <a:t>Definen al sistema tal como lo conocemos u observamos. </a:t>
            </a:r>
          </a:p>
          <a:p>
            <a:pPr algn="just">
              <a:spcBef>
                <a:spcPct val="20000"/>
              </a:spcBef>
            </a:pPr>
            <a:r>
              <a:rPr lang="es-ES" sz="2400"/>
              <a:t>Los atributos pueden ser:  </a:t>
            </a:r>
          </a:p>
          <a:p>
            <a:pPr algn="just">
              <a:spcBef>
                <a:spcPct val="20000"/>
              </a:spcBef>
            </a:pPr>
            <a:r>
              <a:rPr lang="es-ES" sz="2400">
                <a:solidFill>
                  <a:srgbClr val="FF3300"/>
                </a:solidFill>
              </a:rPr>
              <a:t>     Atributos definidores</a:t>
            </a:r>
            <a:r>
              <a:rPr lang="es-ES" sz="2400"/>
              <a:t> </a:t>
            </a:r>
          </a:p>
          <a:p>
            <a:pPr algn="just">
              <a:spcBef>
                <a:spcPct val="20000"/>
              </a:spcBef>
            </a:pPr>
            <a:r>
              <a:rPr lang="es-CO" sz="2400"/>
              <a:t>	</a:t>
            </a:r>
            <a:r>
              <a:rPr lang="es-ES" sz="2400"/>
              <a:t>son aquellos sin los cuales una entidad no 		sería designada o definida tal como se lo hace</a:t>
            </a:r>
          </a:p>
          <a:p>
            <a:pPr algn="just">
              <a:spcBef>
                <a:spcPct val="20000"/>
              </a:spcBef>
            </a:pPr>
            <a:r>
              <a:rPr lang="es-ES" sz="2400">
                <a:solidFill>
                  <a:srgbClr val="FF3300"/>
                </a:solidFill>
              </a:rPr>
              <a:t>    Atributos concomitantes</a:t>
            </a:r>
          </a:p>
          <a:p>
            <a:pPr algn="just">
              <a:spcBef>
                <a:spcPct val="20000"/>
              </a:spcBef>
            </a:pPr>
            <a:r>
              <a:rPr lang="es-ES" sz="2400"/>
              <a:t>	son aquellos que cuya presencia o ausencia no 	establece ninguna diferencia con respecto al 	uso del término que describe la unidad.  </a:t>
            </a:r>
          </a:p>
        </p:txBody>
      </p:sp>
      <p:sp>
        <p:nvSpPr>
          <p:cNvPr id="68612" name="Rectangle 4"/>
          <p:cNvSpPr>
            <a:spLocks noChangeArrowheads="1"/>
          </p:cNvSpPr>
          <p:nvPr/>
        </p:nvSpPr>
        <p:spPr bwMode="auto">
          <a:xfrm>
            <a:off x="1000125" y="1268413"/>
            <a:ext cx="3024188" cy="576262"/>
          </a:xfrm>
          <a:prstGeom prst="rect">
            <a:avLst/>
          </a:prstGeom>
          <a:noFill/>
          <a:ln w="9525">
            <a:noFill/>
            <a:miter lim="800000"/>
            <a:headEnd/>
            <a:tailEnd/>
          </a:ln>
        </p:spPr>
        <p:txBody>
          <a:bodyPr anchor="ctr"/>
          <a:lstStyle/>
          <a:p>
            <a:pPr marL="838200" indent="-838200"/>
            <a:r>
              <a:rPr lang="es-ES" sz="2400" b="1" i="1">
                <a:solidFill>
                  <a:srgbClr val="003399"/>
                </a:solidFill>
              </a:rPr>
              <a:t>Atributos:</a:t>
            </a:r>
            <a:r>
              <a:rPr lang="es-ES" sz="4400" i="1">
                <a:solidFill>
                  <a:srgbClr val="003399"/>
                </a:solidFill>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71500" y="285750"/>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69635" name="Rectangle 3"/>
          <p:cNvSpPr>
            <a:spLocks noChangeArrowheads="1"/>
          </p:cNvSpPr>
          <p:nvPr/>
        </p:nvSpPr>
        <p:spPr bwMode="auto">
          <a:xfrm>
            <a:off x="1042988" y="2060575"/>
            <a:ext cx="7561262" cy="4176713"/>
          </a:xfrm>
          <a:prstGeom prst="rect">
            <a:avLst/>
          </a:prstGeom>
          <a:noFill/>
          <a:ln w="9525">
            <a:noFill/>
            <a:miter lim="800000"/>
            <a:headEnd/>
            <a:tailEnd/>
          </a:ln>
        </p:spPr>
        <p:txBody>
          <a:bodyPr/>
          <a:lstStyle/>
          <a:p>
            <a:pPr algn="just">
              <a:spcBef>
                <a:spcPct val="20000"/>
              </a:spcBef>
            </a:pPr>
            <a:r>
              <a:rPr lang="es-ES" sz="2400"/>
              <a:t>Es el conjunto de objetos exteriores al sistema, pero que influyen decididamente al sistema y a su vez el sistema influye sobre el contexto; es decir </a:t>
            </a:r>
            <a:r>
              <a:rPr lang="es-ES" sz="2400">
                <a:solidFill>
                  <a:schemeClr val="hlink"/>
                </a:solidFill>
              </a:rPr>
              <a:t>una  relación mutua</a:t>
            </a:r>
            <a:r>
              <a:rPr lang="es-ES" sz="2400"/>
              <a:t> entre contexto-sistema. </a:t>
            </a:r>
          </a:p>
          <a:p>
            <a:pPr algn="just">
              <a:spcBef>
                <a:spcPct val="20000"/>
              </a:spcBef>
            </a:pPr>
            <a:endParaRPr lang="es-ES" sz="2400"/>
          </a:p>
          <a:p>
            <a:pPr algn="just">
              <a:spcBef>
                <a:spcPct val="20000"/>
              </a:spcBef>
            </a:pPr>
            <a:r>
              <a:rPr lang="es-ES" sz="2400"/>
              <a:t>El contexto a analizar depende fundamentalmente del foco de atención que se fije, y se conoce como </a:t>
            </a:r>
            <a:r>
              <a:rPr lang="es-ES" sz="2400" i="1">
                <a:solidFill>
                  <a:schemeClr val="folHlink"/>
                </a:solidFill>
              </a:rPr>
              <a:t>límite de interés. </a:t>
            </a:r>
          </a:p>
        </p:txBody>
      </p:sp>
      <p:sp>
        <p:nvSpPr>
          <p:cNvPr id="69636" name="Rectangle 4"/>
          <p:cNvSpPr>
            <a:spLocks noChangeArrowheads="1"/>
          </p:cNvSpPr>
          <p:nvPr/>
        </p:nvSpPr>
        <p:spPr bwMode="auto">
          <a:xfrm>
            <a:off x="1071563" y="1071563"/>
            <a:ext cx="2808287" cy="576262"/>
          </a:xfrm>
          <a:prstGeom prst="rect">
            <a:avLst/>
          </a:prstGeom>
          <a:noFill/>
          <a:ln w="9525">
            <a:noFill/>
            <a:miter lim="800000"/>
            <a:headEnd/>
            <a:tailEnd/>
          </a:ln>
        </p:spPr>
        <p:txBody>
          <a:bodyPr anchor="ctr"/>
          <a:lstStyle/>
          <a:p>
            <a:pPr marL="838200" indent="-838200"/>
            <a:r>
              <a:rPr lang="es-ES" sz="2400" b="1" i="1">
                <a:solidFill>
                  <a:srgbClr val="003399"/>
                </a:solidFill>
              </a:rPr>
              <a:t>Contexto:</a:t>
            </a:r>
            <a:r>
              <a:rPr lang="es-ES" sz="4400">
                <a:solidFill>
                  <a:srgbClr val="003399"/>
                </a:solidFill>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11188" y="285750"/>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70659" name="Rectangle 3"/>
          <p:cNvSpPr>
            <a:spLocks noChangeArrowheads="1"/>
          </p:cNvSpPr>
          <p:nvPr/>
        </p:nvSpPr>
        <p:spPr bwMode="auto">
          <a:xfrm>
            <a:off x="1042988" y="2060575"/>
            <a:ext cx="7561262" cy="4176713"/>
          </a:xfrm>
          <a:prstGeom prst="rect">
            <a:avLst/>
          </a:prstGeom>
          <a:noFill/>
          <a:ln w="9525">
            <a:noFill/>
            <a:miter lim="800000"/>
            <a:headEnd/>
            <a:tailEnd/>
          </a:ln>
        </p:spPr>
        <p:txBody>
          <a:bodyPr/>
          <a:lstStyle/>
          <a:p>
            <a:pPr marL="609600" indent="-609600" algn="just">
              <a:spcBef>
                <a:spcPct val="20000"/>
              </a:spcBef>
            </a:pPr>
            <a:r>
              <a:rPr lang="es-ES" sz="2400"/>
              <a:t>	Para determinar este límite se considerarían dos etapas por separado:</a:t>
            </a:r>
            <a:r>
              <a:rPr lang="es-ES" sz="3200"/>
              <a:t> </a:t>
            </a:r>
          </a:p>
          <a:p>
            <a:pPr marL="609600" indent="-609600" algn="just">
              <a:spcBef>
                <a:spcPct val="20000"/>
              </a:spcBef>
            </a:pPr>
            <a:endParaRPr lang="es-CO" sz="2400"/>
          </a:p>
          <a:p>
            <a:pPr marL="609600" indent="-609600" algn="just">
              <a:spcBef>
                <a:spcPct val="20000"/>
              </a:spcBef>
              <a:buFontTx/>
              <a:buChar char="•"/>
            </a:pPr>
            <a:r>
              <a:rPr lang="es-ES" sz="2400"/>
              <a:t>	</a:t>
            </a:r>
            <a:r>
              <a:rPr lang="es-ES" sz="2400" i="1">
                <a:solidFill>
                  <a:schemeClr val="folHlink"/>
                </a:solidFill>
              </a:rPr>
              <a:t>La determinación del contexto de interés. </a:t>
            </a:r>
          </a:p>
          <a:p>
            <a:pPr marL="609600" indent="-609600" algn="just">
              <a:spcBef>
                <a:spcPct val="20000"/>
              </a:spcBef>
              <a:buFontTx/>
              <a:buChar char="•"/>
            </a:pPr>
            <a:endParaRPr lang="es-ES" sz="2400" i="1">
              <a:solidFill>
                <a:schemeClr val="folHlink"/>
              </a:solidFill>
            </a:endParaRPr>
          </a:p>
          <a:p>
            <a:pPr marL="609600" indent="-609600" algn="just">
              <a:spcBef>
                <a:spcPct val="20000"/>
              </a:spcBef>
              <a:buFontTx/>
              <a:buChar char="•"/>
            </a:pPr>
            <a:r>
              <a:rPr lang="es-ES" sz="2400" i="1">
                <a:solidFill>
                  <a:schemeClr val="folHlink"/>
                </a:solidFill>
              </a:rPr>
              <a:t>	La determinación del alcance del límite de 	interés entre el contexto y el sistema. </a:t>
            </a:r>
          </a:p>
        </p:txBody>
      </p:sp>
      <p:sp>
        <p:nvSpPr>
          <p:cNvPr id="70660" name="Rectangle 4"/>
          <p:cNvSpPr>
            <a:spLocks noChangeArrowheads="1"/>
          </p:cNvSpPr>
          <p:nvPr/>
        </p:nvSpPr>
        <p:spPr bwMode="auto">
          <a:xfrm>
            <a:off x="1331913" y="1268413"/>
            <a:ext cx="3095625" cy="576262"/>
          </a:xfrm>
          <a:prstGeom prst="rect">
            <a:avLst/>
          </a:prstGeom>
          <a:noFill/>
          <a:ln w="9525">
            <a:noFill/>
            <a:miter lim="800000"/>
            <a:headEnd/>
            <a:tailEnd/>
          </a:ln>
        </p:spPr>
        <p:txBody>
          <a:bodyPr anchor="ctr"/>
          <a:lstStyle/>
          <a:p>
            <a:pPr marL="838200" indent="-838200"/>
            <a:r>
              <a:rPr lang="es-ES" sz="2400" b="1" i="1">
                <a:solidFill>
                  <a:srgbClr val="003399"/>
                </a:solidFill>
              </a:rPr>
              <a:t>Contexto:</a:t>
            </a:r>
            <a:r>
              <a:rPr lang="es-ES" sz="4400">
                <a:solidFill>
                  <a:srgbClr val="003399"/>
                </a:solidFill>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11188" y="285750"/>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14339" name="Rectangle 3"/>
          <p:cNvSpPr>
            <a:spLocks noChangeArrowheads="1"/>
          </p:cNvSpPr>
          <p:nvPr/>
        </p:nvSpPr>
        <p:spPr bwMode="auto">
          <a:xfrm>
            <a:off x="928688" y="1857375"/>
            <a:ext cx="7561262" cy="4176713"/>
          </a:xfrm>
          <a:prstGeom prst="rect">
            <a:avLst/>
          </a:prstGeom>
          <a:noFill/>
          <a:ln w="9525">
            <a:noFill/>
            <a:miter lim="800000"/>
            <a:headEnd/>
            <a:tailEnd/>
          </a:ln>
          <a:effectLst/>
        </p:spPr>
        <p:txBody>
          <a:bodyPr/>
          <a:lstStyle/>
          <a:p>
            <a:pPr marL="609600" indent="-609600" algn="just">
              <a:spcBef>
                <a:spcPct val="20000"/>
              </a:spcBef>
              <a:defRPr/>
            </a:pPr>
            <a:r>
              <a:rPr lang="es-ES" sz="2400" dirty="0"/>
              <a:t>	Es una  j</a:t>
            </a:r>
            <a:r>
              <a:rPr lang="es-ES" sz="2400" dirty="0">
                <a:solidFill>
                  <a:schemeClr val="hlink"/>
                </a:solidFill>
              </a:rPr>
              <a:t>erarquía</a:t>
            </a:r>
            <a:r>
              <a:rPr lang="es-ES" sz="2400" dirty="0"/>
              <a:t> que actúa como un </a:t>
            </a:r>
            <a:r>
              <a:rPr lang="es-ES" sz="2400" dirty="0">
                <a:solidFill>
                  <a:schemeClr val="hlink"/>
                </a:solidFill>
              </a:rPr>
              <a:t>indicador claro de las diferencias</a:t>
            </a:r>
            <a:r>
              <a:rPr lang="es-ES" sz="2400" dirty="0"/>
              <a:t> que existen entre los subsistemas respectivos y su nivel de relación con el sistema mayor. </a:t>
            </a:r>
          </a:p>
          <a:p>
            <a:pPr marL="609600" indent="-609600" algn="just">
              <a:spcBef>
                <a:spcPct val="20000"/>
              </a:spcBef>
              <a:defRPr/>
            </a:pPr>
            <a:r>
              <a:rPr lang="es-ES" sz="2400" dirty="0"/>
              <a:t> </a:t>
            </a:r>
          </a:p>
          <a:p>
            <a:pPr marL="536575" indent="-536575" algn="just">
              <a:spcBef>
                <a:spcPct val="20000"/>
              </a:spcBef>
              <a:defRPr/>
            </a:pPr>
            <a:r>
              <a:rPr lang="es-ES" sz="2400" dirty="0"/>
              <a:t>	Esta concepción denota que un sistema de nivel 1 es diferente de otro de nivel 8 y que, en consecuencia, no pueden aplicarse los mismos modelos, ni métodos análogos a riesgo de cometer evidentes falacias metodológicas y científicas. </a:t>
            </a:r>
          </a:p>
        </p:txBody>
      </p:sp>
      <p:sp>
        <p:nvSpPr>
          <p:cNvPr id="71684" name="Rectangle 4"/>
          <p:cNvSpPr>
            <a:spLocks noChangeArrowheads="1"/>
          </p:cNvSpPr>
          <p:nvPr/>
        </p:nvSpPr>
        <p:spPr bwMode="auto">
          <a:xfrm>
            <a:off x="1071563" y="1143000"/>
            <a:ext cx="2879725" cy="576263"/>
          </a:xfrm>
          <a:prstGeom prst="rect">
            <a:avLst/>
          </a:prstGeom>
          <a:noFill/>
          <a:ln w="9525">
            <a:noFill/>
            <a:miter lim="800000"/>
            <a:headEnd/>
            <a:tailEnd/>
          </a:ln>
        </p:spPr>
        <p:txBody>
          <a:bodyPr anchor="ctr"/>
          <a:lstStyle/>
          <a:p>
            <a:pPr marL="838200" indent="-838200"/>
            <a:r>
              <a:rPr lang="es-ES" sz="2400" b="1" i="1">
                <a:solidFill>
                  <a:srgbClr val="003399"/>
                </a:solidFill>
              </a:rPr>
              <a:t>Rango:</a:t>
            </a:r>
            <a:r>
              <a:rPr lang="es-ES" sz="4400">
                <a:solidFill>
                  <a:srgbClr val="003399"/>
                </a:solidFill>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571500" y="357188"/>
            <a:ext cx="5400675" cy="576262"/>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72707" name="Rectangle 3"/>
          <p:cNvSpPr>
            <a:spLocks noChangeArrowheads="1"/>
          </p:cNvSpPr>
          <p:nvPr/>
        </p:nvSpPr>
        <p:spPr bwMode="auto">
          <a:xfrm>
            <a:off x="1042988" y="2060575"/>
            <a:ext cx="7561262" cy="4176713"/>
          </a:xfrm>
          <a:prstGeom prst="rect">
            <a:avLst/>
          </a:prstGeom>
          <a:noFill/>
          <a:ln w="9525">
            <a:noFill/>
            <a:miter lim="800000"/>
            <a:headEnd/>
            <a:tailEnd/>
          </a:ln>
        </p:spPr>
        <p:txBody>
          <a:bodyPr/>
          <a:lstStyle/>
          <a:p>
            <a:pPr marL="623888" indent="-623888" algn="just">
              <a:spcBef>
                <a:spcPct val="20000"/>
              </a:spcBef>
            </a:pPr>
            <a:r>
              <a:rPr lang="es-ES" sz="2400"/>
              <a:t>	Un  sistema, esta formado por partes o cosas que forman el todo. </a:t>
            </a:r>
          </a:p>
          <a:p>
            <a:pPr marL="623888" indent="-623888" algn="just">
              <a:spcBef>
                <a:spcPct val="20000"/>
              </a:spcBef>
            </a:pPr>
            <a:endParaRPr lang="es-ES" sz="2400"/>
          </a:p>
          <a:p>
            <a:pPr marL="623888" indent="-623888" algn="just">
              <a:spcBef>
                <a:spcPct val="20000"/>
              </a:spcBef>
            </a:pPr>
            <a:r>
              <a:rPr lang="es-ES" sz="2400"/>
              <a:t>	Estos conjuntos o partes pueden ser a su vez sistemas (en este caso serían subsistemas del sistema de definición), ya que conforman un todo en sí mismos y estos serían de un rango 	inferior al del sistema que componen. </a:t>
            </a:r>
          </a:p>
        </p:txBody>
      </p:sp>
      <p:sp>
        <p:nvSpPr>
          <p:cNvPr id="72708" name="Rectangle 4"/>
          <p:cNvSpPr>
            <a:spLocks noChangeArrowheads="1"/>
          </p:cNvSpPr>
          <p:nvPr/>
        </p:nvSpPr>
        <p:spPr bwMode="auto">
          <a:xfrm>
            <a:off x="1143000" y="1214438"/>
            <a:ext cx="3311525" cy="576262"/>
          </a:xfrm>
          <a:prstGeom prst="rect">
            <a:avLst/>
          </a:prstGeom>
          <a:noFill/>
          <a:ln w="9525">
            <a:noFill/>
            <a:miter lim="800000"/>
            <a:headEnd/>
            <a:tailEnd/>
          </a:ln>
        </p:spPr>
        <p:txBody>
          <a:bodyPr anchor="ctr"/>
          <a:lstStyle/>
          <a:p>
            <a:pPr marL="838200" indent="-838200"/>
            <a:r>
              <a:rPr lang="es-ES" sz="2400" b="1" i="1">
                <a:solidFill>
                  <a:srgbClr val="003399"/>
                </a:solidFill>
              </a:rPr>
              <a:t>Subsistema:</a:t>
            </a:r>
            <a:r>
              <a:rPr lang="es-ES" sz="4400">
                <a:solidFill>
                  <a:srgbClr val="003399"/>
                </a:solidFill>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11188" y="285750"/>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73731" name="Rectangle 3"/>
          <p:cNvSpPr>
            <a:spLocks noChangeArrowheads="1"/>
          </p:cNvSpPr>
          <p:nvPr/>
        </p:nvSpPr>
        <p:spPr bwMode="auto">
          <a:xfrm>
            <a:off x="971550" y="1538288"/>
            <a:ext cx="7561263" cy="4176712"/>
          </a:xfrm>
          <a:prstGeom prst="rect">
            <a:avLst/>
          </a:prstGeom>
          <a:noFill/>
          <a:ln w="9525">
            <a:noFill/>
            <a:miter lim="800000"/>
            <a:headEnd/>
            <a:tailEnd/>
          </a:ln>
        </p:spPr>
        <p:txBody>
          <a:bodyPr/>
          <a:lstStyle/>
          <a:p>
            <a:pPr marL="609600" indent="-609600" algn="just">
              <a:spcBef>
                <a:spcPct val="20000"/>
              </a:spcBef>
            </a:pPr>
            <a:r>
              <a:rPr lang="es-ES" sz="2400"/>
              <a:t>	Es un </a:t>
            </a:r>
            <a:r>
              <a:rPr lang="es-ES" sz="2400">
                <a:solidFill>
                  <a:schemeClr val="hlink"/>
                </a:solidFill>
              </a:rPr>
              <a:t>proceso dinámico</a:t>
            </a:r>
            <a:r>
              <a:rPr lang="es-ES" sz="2400"/>
              <a:t> interno que se desarrolla sobre la base de la acción, interacción y reacción de distintos elementos.</a:t>
            </a:r>
          </a:p>
          <a:p>
            <a:pPr marL="609600" indent="-609600" algn="just">
              <a:spcBef>
                <a:spcPct val="20000"/>
              </a:spcBef>
            </a:pPr>
            <a:r>
              <a:rPr lang="es-ES" sz="2400"/>
              <a:t>	Dicho  proceso dinámico, suele denominarse como variable, que compone o existe dentro de los sistemas y subsistemas. </a:t>
            </a:r>
          </a:p>
          <a:p>
            <a:pPr marL="609600" indent="-609600" algn="just">
              <a:spcBef>
                <a:spcPct val="20000"/>
              </a:spcBef>
            </a:pPr>
            <a:r>
              <a:rPr lang="es-ES" sz="2400"/>
              <a:t>	No todas las variables tienen el mismo comportamiento sino que, por lo contrario, según el proceso y las características del mismo, asumen comportamientos diferentes dentro del mismo proceso de acuerdo al momento y las circunstancias que las rodean.</a:t>
            </a:r>
            <a:r>
              <a:rPr lang="es-ES" sz="2000"/>
              <a:t> </a:t>
            </a:r>
          </a:p>
        </p:txBody>
      </p:sp>
      <p:sp>
        <p:nvSpPr>
          <p:cNvPr id="73732" name="Rectangle 4"/>
          <p:cNvSpPr>
            <a:spLocks noChangeArrowheads="1"/>
          </p:cNvSpPr>
          <p:nvPr/>
        </p:nvSpPr>
        <p:spPr bwMode="auto">
          <a:xfrm>
            <a:off x="1119188" y="928688"/>
            <a:ext cx="3095625" cy="576262"/>
          </a:xfrm>
          <a:prstGeom prst="rect">
            <a:avLst/>
          </a:prstGeom>
          <a:noFill/>
          <a:ln w="9525">
            <a:noFill/>
            <a:miter lim="800000"/>
            <a:headEnd/>
            <a:tailEnd/>
          </a:ln>
        </p:spPr>
        <p:txBody>
          <a:bodyPr anchor="ctr"/>
          <a:lstStyle/>
          <a:p>
            <a:pPr marL="838200" indent="-838200"/>
            <a:r>
              <a:rPr lang="es-ES" sz="2400" b="1" i="1">
                <a:solidFill>
                  <a:srgbClr val="003399"/>
                </a:solidFill>
              </a:rPr>
              <a:t>Variables:</a:t>
            </a:r>
            <a:r>
              <a:rPr lang="es-ES" sz="2400" b="1">
                <a:solidFill>
                  <a:srgbClr val="003399"/>
                </a:solidFill>
              </a:rPr>
              <a:t> </a:t>
            </a:r>
            <a:r>
              <a:rPr lang="es-ES" sz="4400">
                <a:solidFill>
                  <a:srgbClr val="003399"/>
                </a:solidFill>
              </a:rPr>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11188" y="357188"/>
            <a:ext cx="5400675" cy="576262"/>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74755" name="Rectangle 3"/>
          <p:cNvSpPr>
            <a:spLocks noChangeArrowheads="1"/>
          </p:cNvSpPr>
          <p:nvPr/>
        </p:nvSpPr>
        <p:spPr bwMode="auto">
          <a:xfrm>
            <a:off x="971550" y="2286000"/>
            <a:ext cx="7561263" cy="2592388"/>
          </a:xfrm>
          <a:prstGeom prst="rect">
            <a:avLst/>
          </a:prstGeom>
          <a:noFill/>
          <a:ln w="9525">
            <a:noFill/>
            <a:miter lim="800000"/>
            <a:headEnd/>
            <a:tailEnd/>
          </a:ln>
        </p:spPr>
        <p:txBody>
          <a:bodyPr/>
          <a:lstStyle/>
          <a:p>
            <a:pPr marL="609600" indent="-609600" algn="just">
              <a:spcBef>
                <a:spcPct val="20000"/>
              </a:spcBef>
            </a:pPr>
            <a:r>
              <a:rPr lang="es-ES" sz="2400"/>
              <a:t>	Uno de los comportamientos que puede tener una variable es el de parámetro, que </a:t>
            </a:r>
            <a:r>
              <a:rPr lang="es-ES" sz="2400">
                <a:solidFill>
                  <a:schemeClr val="hlink"/>
                </a:solidFill>
              </a:rPr>
              <a:t>es cuando una variable no tiene cambios</a:t>
            </a:r>
            <a:r>
              <a:rPr lang="es-ES" sz="2400"/>
              <a:t> ante alguna circunstancia específica</a:t>
            </a:r>
          </a:p>
        </p:txBody>
      </p:sp>
      <p:sp>
        <p:nvSpPr>
          <p:cNvPr id="74756" name="Rectangle 4"/>
          <p:cNvSpPr>
            <a:spLocks noChangeArrowheads="1"/>
          </p:cNvSpPr>
          <p:nvPr/>
        </p:nvSpPr>
        <p:spPr bwMode="auto">
          <a:xfrm>
            <a:off x="1331913" y="1143000"/>
            <a:ext cx="3024187" cy="576263"/>
          </a:xfrm>
          <a:prstGeom prst="rect">
            <a:avLst/>
          </a:prstGeom>
          <a:noFill/>
          <a:ln w="9525">
            <a:noFill/>
            <a:miter lim="800000"/>
            <a:headEnd/>
            <a:tailEnd/>
          </a:ln>
        </p:spPr>
        <p:txBody>
          <a:bodyPr anchor="ctr"/>
          <a:lstStyle/>
          <a:p>
            <a:pPr marL="838200" indent="-838200"/>
            <a:r>
              <a:rPr lang="es-ES" sz="2400" b="1" i="1">
                <a:solidFill>
                  <a:srgbClr val="003399"/>
                </a:solidFill>
              </a:rPr>
              <a:t>Parámetros:</a:t>
            </a:r>
            <a:r>
              <a:rPr lang="es-ES" sz="2400" b="1">
                <a:solidFill>
                  <a:srgbClr val="003399"/>
                </a:solidFill>
              </a:rPr>
              <a:t> </a:t>
            </a:r>
            <a:r>
              <a:rPr lang="es-ES" sz="4400">
                <a:solidFill>
                  <a:srgbClr val="003399"/>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 sz="2400" smtClean="0">
                <a:solidFill>
                  <a:schemeClr val="tx2"/>
                </a:solidFill>
              </a:rPr>
              <a:t>Antecedentes[1]</a:t>
            </a:r>
            <a:endParaRPr lang="en-US" sz="2400" smtClean="0">
              <a:solidFill>
                <a:schemeClr val="tx2"/>
              </a:solidFill>
            </a:endParaRPr>
          </a:p>
        </p:txBody>
      </p:sp>
      <p:sp>
        <p:nvSpPr>
          <p:cNvPr id="11267" name="AutoShape 3"/>
          <p:cNvSpPr>
            <a:spLocks noChangeArrowheads="1"/>
          </p:cNvSpPr>
          <p:nvPr/>
        </p:nvSpPr>
        <p:spPr bwMode="auto">
          <a:xfrm>
            <a:off x="5562600" y="3019425"/>
            <a:ext cx="2538413" cy="1273175"/>
          </a:xfrm>
          <a:prstGeom prst="roundRect">
            <a:avLst>
              <a:gd name="adj" fmla="val 16667"/>
            </a:avLst>
          </a:prstGeom>
          <a:noFill/>
          <a:ln w="38100">
            <a:solidFill>
              <a:schemeClr val="tx2"/>
            </a:solidFill>
            <a:round/>
            <a:headEnd/>
            <a:tailEnd/>
          </a:ln>
        </p:spPr>
        <p:txBody>
          <a:bodyPr wrap="none" anchor="ctr"/>
          <a:lstStyle/>
          <a:p>
            <a:pPr algn="ctr" eaLnBrk="0" hangingPunct="0"/>
            <a:endParaRPr lang="es-ES">
              <a:latin typeface="Verdana" pitchFamily="34" charset="0"/>
            </a:endParaRPr>
          </a:p>
        </p:txBody>
      </p:sp>
      <p:sp>
        <p:nvSpPr>
          <p:cNvPr id="11268" name="Text Box 4"/>
          <p:cNvSpPr txBox="1">
            <a:spLocks noChangeArrowheads="1"/>
          </p:cNvSpPr>
          <p:nvPr/>
        </p:nvSpPr>
        <p:spPr bwMode="auto">
          <a:xfrm>
            <a:off x="5724525" y="3213100"/>
            <a:ext cx="2519363" cy="731838"/>
          </a:xfrm>
          <a:prstGeom prst="rect">
            <a:avLst/>
          </a:prstGeom>
          <a:noFill/>
          <a:ln w="9525">
            <a:noFill/>
            <a:miter lim="800000"/>
            <a:headEnd/>
            <a:tailEnd/>
          </a:ln>
        </p:spPr>
        <p:txBody>
          <a:bodyPr>
            <a:spAutoFit/>
          </a:bodyPr>
          <a:lstStyle/>
          <a:p>
            <a:r>
              <a:rPr lang="es-ES" sz="2400" b="1"/>
              <a:t>synistêmi</a:t>
            </a:r>
            <a:r>
              <a:rPr lang="es-ES" sz="1600"/>
              <a:t> </a:t>
            </a:r>
            <a:r>
              <a:rPr lang="es-ES"/>
              <a:t>(mantenerse juntos)</a:t>
            </a:r>
            <a:endParaRPr lang="en-US"/>
          </a:p>
        </p:txBody>
      </p:sp>
      <p:sp>
        <p:nvSpPr>
          <p:cNvPr id="11269" name="AutoShape 5"/>
          <p:cNvSpPr>
            <a:spLocks noChangeArrowheads="1"/>
          </p:cNvSpPr>
          <p:nvPr/>
        </p:nvSpPr>
        <p:spPr bwMode="auto">
          <a:xfrm>
            <a:off x="1116013" y="3019425"/>
            <a:ext cx="2312987" cy="1201738"/>
          </a:xfrm>
          <a:prstGeom prst="roundRect">
            <a:avLst>
              <a:gd name="adj" fmla="val 16667"/>
            </a:avLst>
          </a:prstGeom>
          <a:noFill/>
          <a:ln w="38100">
            <a:solidFill>
              <a:schemeClr val="tx2"/>
            </a:solidFill>
            <a:round/>
            <a:headEnd/>
            <a:tailEnd/>
          </a:ln>
        </p:spPr>
        <p:txBody>
          <a:bodyPr wrap="none" anchor="ctr"/>
          <a:lstStyle/>
          <a:p>
            <a:pPr algn="ctr" eaLnBrk="0" hangingPunct="0"/>
            <a:endParaRPr lang="es-ES">
              <a:latin typeface="Verdana" pitchFamily="34" charset="0"/>
            </a:endParaRPr>
          </a:p>
        </p:txBody>
      </p:sp>
      <p:sp>
        <p:nvSpPr>
          <p:cNvPr id="11270" name="Text Box 6"/>
          <p:cNvSpPr txBox="1">
            <a:spLocks noChangeArrowheads="1"/>
          </p:cNvSpPr>
          <p:nvPr/>
        </p:nvSpPr>
        <p:spPr bwMode="auto">
          <a:xfrm>
            <a:off x="1238250" y="3141663"/>
            <a:ext cx="2038350" cy="823912"/>
          </a:xfrm>
          <a:prstGeom prst="rect">
            <a:avLst/>
          </a:prstGeom>
          <a:noFill/>
          <a:ln w="9525">
            <a:noFill/>
            <a:miter lim="800000"/>
            <a:headEnd/>
            <a:tailEnd/>
          </a:ln>
        </p:spPr>
        <p:txBody>
          <a:bodyPr>
            <a:spAutoFit/>
          </a:bodyPr>
          <a:lstStyle/>
          <a:p>
            <a:pPr eaLnBrk="0" hangingPunct="0"/>
            <a:r>
              <a:rPr lang="es-ES" sz="2800" b="1"/>
              <a:t>synistanai</a:t>
            </a:r>
            <a:r>
              <a:rPr lang="es-ES" sz="2000"/>
              <a:t> (reunir)</a:t>
            </a:r>
            <a:endParaRPr lang="en-US" sz="2000"/>
          </a:p>
        </p:txBody>
      </p:sp>
      <p:sp>
        <p:nvSpPr>
          <p:cNvPr id="71687" name="Freeform 7"/>
          <p:cNvSpPr>
            <a:spLocks/>
          </p:cNvSpPr>
          <p:nvPr/>
        </p:nvSpPr>
        <p:spPr bwMode="gray">
          <a:xfrm>
            <a:off x="3222625" y="29225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es-ES"/>
          </a:p>
        </p:txBody>
      </p:sp>
      <p:sp>
        <p:nvSpPr>
          <p:cNvPr id="11272" name="AutoShape 8"/>
          <p:cNvSpPr>
            <a:spLocks noChangeAspect="1" noChangeArrowheads="1" noTextEdit="1"/>
          </p:cNvSpPr>
          <p:nvPr/>
        </p:nvSpPr>
        <p:spPr bwMode="gray">
          <a:xfrm flipH="1">
            <a:off x="4868863" y="2919413"/>
            <a:ext cx="909637" cy="1244600"/>
          </a:xfrm>
          <a:prstGeom prst="rect">
            <a:avLst/>
          </a:prstGeom>
          <a:noFill/>
          <a:ln w="9525">
            <a:noFill/>
            <a:miter lim="800000"/>
            <a:headEnd/>
            <a:tailEnd/>
          </a:ln>
        </p:spPr>
        <p:txBody>
          <a:bodyPr/>
          <a:lstStyle/>
          <a:p>
            <a:endParaRPr lang="es-ES"/>
          </a:p>
        </p:txBody>
      </p:sp>
      <p:sp>
        <p:nvSpPr>
          <p:cNvPr id="71689" name="Freeform 9"/>
          <p:cNvSpPr>
            <a:spLocks/>
          </p:cNvSpPr>
          <p:nvPr/>
        </p:nvSpPr>
        <p:spPr bwMode="gray">
          <a:xfrm flipH="1">
            <a:off x="4859338" y="2924175"/>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es-ES"/>
          </a:p>
        </p:txBody>
      </p:sp>
      <p:grpSp>
        <p:nvGrpSpPr>
          <p:cNvPr id="11274" name="Group 10"/>
          <p:cNvGrpSpPr>
            <a:grpSpLocks/>
          </p:cNvGrpSpPr>
          <p:nvPr/>
        </p:nvGrpSpPr>
        <p:grpSpPr bwMode="auto">
          <a:xfrm>
            <a:off x="3048000" y="1295400"/>
            <a:ext cx="2998788" cy="1601788"/>
            <a:chOff x="1997" y="1314"/>
            <a:chExt cx="1889" cy="1009"/>
          </a:xfrm>
        </p:grpSpPr>
        <p:grpSp>
          <p:nvGrpSpPr>
            <p:cNvPr id="11277" name="Group 11"/>
            <p:cNvGrpSpPr>
              <a:grpSpLocks/>
            </p:cNvGrpSpPr>
            <p:nvPr/>
          </p:nvGrpSpPr>
          <p:grpSpPr bwMode="auto">
            <a:xfrm>
              <a:off x="1997" y="1404"/>
              <a:ext cx="1889" cy="919"/>
              <a:chOff x="1973" y="1027"/>
              <a:chExt cx="1926" cy="937"/>
            </a:xfrm>
          </p:grpSpPr>
          <p:sp>
            <p:nvSpPr>
              <p:cNvPr id="7169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es-ES"/>
              </a:p>
            </p:txBody>
          </p:sp>
          <p:sp>
            <p:nvSpPr>
              <p:cNvPr id="7169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es-ES"/>
              </a:p>
            </p:txBody>
          </p:sp>
        </p:grpSp>
        <p:sp>
          <p:nvSpPr>
            <p:cNvPr id="7169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es-ES"/>
            </a:p>
          </p:txBody>
        </p:sp>
        <p:sp>
          <p:nvSpPr>
            <p:cNvPr id="7169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es-ES"/>
            </a:p>
          </p:txBody>
        </p:sp>
        <p:sp>
          <p:nvSpPr>
            <p:cNvPr id="7169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es-ES"/>
            </a:p>
          </p:txBody>
        </p:sp>
        <p:sp>
          <p:nvSpPr>
            <p:cNvPr id="7169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es-ES"/>
            </a:p>
          </p:txBody>
        </p:sp>
      </p:grpSp>
      <p:sp>
        <p:nvSpPr>
          <p:cNvPr id="11275" name="Text Box 18"/>
          <p:cNvSpPr txBox="1">
            <a:spLocks noChangeArrowheads="1"/>
          </p:cNvSpPr>
          <p:nvPr/>
        </p:nvSpPr>
        <p:spPr bwMode="auto">
          <a:xfrm>
            <a:off x="3827463" y="1649413"/>
            <a:ext cx="1549400" cy="519112"/>
          </a:xfrm>
          <a:prstGeom prst="rect">
            <a:avLst/>
          </a:prstGeom>
          <a:noFill/>
          <a:ln w="9525" algn="ctr">
            <a:noFill/>
            <a:miter lim="800000"/>
            <a:headEnd/>
            <a:tailEnd/>
          </a:ln>
        </p:spPr>
        <p:txBody>
          <a:bodyPr wrap="none">
            <a:spAutoFit/>
          </a:bodyPr>
          <a:lstStyle/>
          <a:p>
            <a:pPr algn="ctr" eaLnBrk="0" hangingPunct="0"/>
            <a:r>
              <a:rPr lang="en-US" sz="2800" b="1">
                <a:solidFill>
                  <a:schemeClr val="bg1"/>
                </a:solidFill>
              </a:rPr>
              <a:t>Sistema</a:t>
            </a:r>
            <a:endParaRPr lang="en-US" sz="1600">
              <a:solidFill>
                <a:schemeClr val="bg1"/>
              </a:solidFill>
            </a:endParaRPr>
          </a:p>
        </p:txBody>
      </p:sp>
      <p:sp>
        <p:nvSpPr>
          <p:cNvPr id="11276" name="Rectangle 19"/>
          <p:cNvSpPr>
            <a:spLocks noChangeArrowheads="1"/>
          </p:cNvSpPr>
          <p:nvPr/>
        </p:nvSpPr>
        <p:spPr bwMode="auto">
          <a:xfrm>
            <a:off x="2514600" y="4451350"/>
            <a:ext cx="4105275" cy="1190625"/>
          </a:xfrm>
          <a:prstGeom prst="rect">
            <a:avLst/>
          </a:prstGeom>
          <a:noFill/>
          <a:ln w="9525">
            <a:noFill/>
            <a:miter lim="800000"/>
            <a:headEnd/>
            <a:tailEnd/>
          </a:ln>
        </p:spPr>
        <p:txBody>
          <a:bodyPr anchor="ctr">
            <a:spAutoFit/>
          </a:bodyPr>
          <a:lstStyle/>
          <a:p>
            <a:pPr algn="ctr"/>
            <a:r>
              <a:rPr lang="es-ES" b="1">
                <a:solidFill>
                  <a:schemeClr val="hlink"/>
                </a:solidFill>
              </a:rPr>
              <a:t>El término es introducido en la Filosofía entre el año500 y 200 a. C.</a:t>
            </a:r>
            <a:r>
              <a:rPr lang="es-ES_tradnl" b="1">
                <a:solidFill>
                  <a:schemeClr val="hlink"/>
                </a:solidFill>
              </a:rPr>
              <a:t> Por Anáxoras, Aristóteles, Sexto Empírico y los Estoicos.</a:t>
            </a:r>
            <a:endParaRPr lang="es-ES">
              <a:solidFill>
                <a:schemeClr val="hlink"/>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42938" y="285750"/>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26627" name="Rectangle 3"/>
          <p:cNvSpPr>
            <a:spLocks noChangeArrowheads="1"/>
          </p:cNvSpPr>
          <p:nvPr/>
        </p:nvSpPr>
        <p:spPr bwMode="auto">
          <a:xfrm>
            <a:off x="1835150" y="1714500"/>
            <a:ext cx="6769100" cy="1223963"/>
          </a:xfrm>
          <a:prstGeom prst="rect">
            <a:avLst/>
          </a:prstGeom>
          <a:noFill/>
          <a:ln w="9525">
            <a:noFill/>
            <a:miter lim="800000"/>
            <a:headEnd/>
            <a:tailEnd/>
          </a:ln>
          <a:effectLst/>
        </p:spPr>
        <p:txBody>
          <a:bodyPr/>
          <a:lstStyle/>
          <a:p>
            <a:pPr algn="just">
              <a:spcBef>
                <a:spcPct val="20000"/>
              </a:spcBef>
              <a:defRPr/>
            </a:pPr>
            <a:r>
              <a:rPr lang="es-ES" sz="2400" dirty="0"/>
              <a:t>Son las </a:t>
            </a:r>
            <a:r>
              <a:rPr lang="es-ES" sz="2400" dirty="0">
                <a:solidFill>
                  <a:schemeClr val="hlink"/>
                </a:solidFill>
              </a:rPr>
              <a:t>variables que activan a las demás y logran influir decisivamente</a:t>
            </a:r>
            <a:r>
              <a:rPr lang="es-ES" sz="2400" dirty="0"/>
              <a:t> en el proceso para que este se ponga en marcha. </a:t>
            </a:r>
          </a:p>
          <a:p>
            <a:pPr marL="609600" indent="-609600" algn="just">
              <a:spcBef>
                <a:spcPct val="20000"/>
              </a:spcBef>
              <a:defRPr/>
            </a:pPr>
            <a:endParaRPr lang="es-ES" sz="2400" dirty="0"/>
          </a:p>
        </p:txBody>
      </p:sp>
      <p:sp>
        <p:nvSpPr>
          <p:cNvPr id="75780" name="Rectangle 4"/>
          <p:cNvSpPr>
            <a:spLocks noChangeArrowheads="1"/>
          </p:cNvSpPr>
          <p:nvPr/>
        </p:nvSpPr>
        <p:spPr bwMode="auto">
          <a:xfrm>
            <a:off x="1214438" y="1071563"/>
            <a:ext cx="3024187" cy="576262"/>
          </a:xfrm>
          <a:prstGeom prst="rect">
            <a:avLst/>
          </a:prstGeom>
          <a:noFill/>
          <a:ln w="9525">
            <a:noFill/>
            <a:miter lim="800000"/>
            <a:headEnd/>
            <a:tailEnd/>
          </a:ln>
        </p:spPr>
        <p:txBody>
          <a:bodyPr anchor="ctr"/>
          <a:lstStyle/>
          <a:p>
            <a:pPr marL="838200" indent="-838200"/>
            <a:r>
              <a:rPr lang="es-ES" sz="2400" b="1" i="1">
                <a:solidFill>
                  <a:srgbClr val="003399"/>
                </a:solidFill>
              </a:rPr>
              <a:t>Operadores:</a:t>
            </a:r>
            <a:r>
              <a:rPr lang="es-ES" sz="2400" b="1">
                <a:solidFill>
                  <a:srgbClr val="003399"/>
                </a:solidFill>
              </a:rPr>
              <a:t> </a:t>
            </a:r>
            <a:r>
              <a:rPr lang="es-ES" sz="4400">
                <a:solidFill>
                  <a:srgbClr val="003399"/>
                </a:solidFill>
              </a:rPr>
              <a:t> </a:t>
            </a:r>
          </a:p>
        </p:txBody>
      </p:sp>
      <p:sp>
        <p:nvSpPr>
          <p:cNvPr id="75781" name="Rectangle 6"/>
          <p:cNvSpPr>
            <a:spLocks noChangeArrowheads="1"/>
          </p:cNvSpPr>
          <p:nvPr/>
        </p:nvSpPr>
        <p:spPr bwMode="auto">
          <a:xfrm>
            <a:off x="1143000" y="3052763"/>
            <a:ext cx="7416800" cy="2376487"/>
          </a:xfrm>
          <a:prstGeom prst="rect">
            <a:avLst/>
          </a:prstGeom>
          <a:noFill/>
          <a:ln w="9525">
            <a:noFill/>
            <a:miter lim="800000"/>
            <a:headEnd/>
            <a:tailEnd/>
          </a:ln>
        </p:spPr>
        <p:txBody>
          <a:bodyPr/>
          <a:lstStyle/>
          <a:p>
            <a:pPr marL="838200" indent="-838200"/>
            <a:r>
              <a:rPr lang="es-ES" sz="2400" b="1" i="1">
                <a:solidFill>
                  <a:srgbClr val="003399"/>
                </a:solidFill>
              </a:rPr>
              <a:t>Retroalimentación: </a:t>
            </a:r>
          </a:p>
          <a:p>
            <a:pPr marL="711200" lvl="1" algn="just">
              <a:spcBef>
                <a:spcPct val="20000"/>
              </a:spcBef>
            </a:pPr>
            <a:r>
              <a:rPr lang="es-ES" sz="2400"/>
              <a:t>Se produce cuando </a:t>
            </a:r>
            <a:r>
              <a:rPr lang="es-ES" sz="2400">
                <a:solidFill>
                  <a:schemeClr val="hlink"/>
                </a:solidFill>
              </a:rPr>
              <a:t>las salidas</a:t>
            </a:r>
            <a:r>
              <a:rPr lang="es-ES" sz="2400"/>
              <a:t> del sistema en el contexto, </a:t>
            </a:r>
            <a:r>
              <a:rPr lang="es-ES" sz="2400">
                <a:solidFill>
                  <a:schemeClr val="hlink"/>
                </a:solidFill>
              </a:rPr>
              <a:t>vuelven a ingresar</a:t>
            </a:r>
            <a:r>
              <a:rPr lang="es-ES" sz="2400"/>
              <a:t> al sistema como recursos o información. </a:t>
            </a:r>
          </a:p>
          <a:p>
            <a:pPr marL="711200" lvl="1" algn="just">
              <a:spcBef>
                <a:spcPct val="20000"/>
              </a:spcBef>
            </a:pPr>
            <a:r>
              <a:rPr lang="es-ES" sz="2400"/>
              <a:t>La retroalimentación </a:t>
            </a:r>
            <a:r>
              <a:rPr lang="es-ES" sz="2400">
                <a:solidFill>
                  <a:schemeClr val="hlink"/>
                </a:solidFill>
              </a:rPr>
              <a:t>permite el control</a:t>
            </a:r>
            <a:r>
              <a:rPr lang="es-ES" sz="2400"/>
              <a:t> de un sistema y que el mismo tome medidas de corrección en base a la información retroalimentada.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11188" y="285750"/>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76803" name="Rectangle 3"/>
          <p:cNvSpPr>
            <a:spLocks noChangeArrowheads="1"/>
          </p:cNvSpPr>
          <p:nvPr/>
        </p:nvSpPr>
        <p:spPr bwMode="auto">
          <a:xfrm>
            <a:off x="1835150" y="2060575"/>
            <a:ext cx="6769100" cy="1223963"/>
          </a:xfrm>
          <a:prstGeom prst="rect">
            <a:avLst/>
          </a:prstGeom>
          <a:noFill/>
          <a:ln w="9525">
            <a:noFill/>
            <a:miter lim="800000"/>
            <a:headEnd/>
            <a:tailEnd/>
          </a:ln>
        </p:spPr>
        <p:txBody>
          <a:bodyPr/>
          <a:lstStyle/>
          <a:p>
            <a:pPr algn="just">
              <a:spcBef>
                <a:spcPct val="20000"/>
              </a:spcBef>
            </a:pPr>
            <a:r>
              <a:rPr lang="es-ES" sz="2400"/>
              <a:t>Es una </a:t>
            </a:r>
            <a:r>
              <a:rPr lang="es-ES" sz="2400">
                <a:solidFill>
                  <a:schemeClr val="hlink"/>
                </a:solidFill>
              </a:rPr>
              <a:t>forma de control</a:t>
            </a:r>
            <a:r>
              <a:rPr lang="es-ES" sz="2400"/>
              <a:t> de los sistemas, donde dicho control se realiza </a:t>
            </a:r>
            <a:r>
              <a:rPr lang="es-ES" sz="2400">
                <a:solidFill>
                  <a:schemeClr val="hlink"/>
                </a:solidFill>
              </a:rPr>
              <a:t>a la entrada del sistema</a:t>
            </a:r>
            <a:r>
              <a:rPr lang="es-ES" sz="2400"/>
              <a:t>, de tal manera que el mismo no tenga entradas corruptas o malas, de esta forma las fallas no serán consecuencia de las entradas sino de los proceso mismos que componen al sistema. </a:t>
            </a:r>
          </a:p>
        </p:txBody>
      </p:sp>
      <p:sp>
        <p:nvSpPr>
          <p:cNvPr id="76804" name="Rectangle 4"/>
          <p:cNvSpPr>
            <a:spLocks noChangeArrowheads="1"/>
          </p:cNvSpPr>
          <p:nvPr/>
        </p:nvSpPr>
        <p:spPr bwMode="auto">
          <a:xfrm>
            <a:off x="871538" y="1000125"/>
            <a:ext cx="7343775" cy="576263"/>
          </a:xfrm>
          <a:prstGeom prst="rect">
            <a:avLst/>
          </a:prstGeom>
          <a:noFill/>
          <a:ln w="9525">
            <a:noFill/>
            <a:miter lim="800000"/>
            <a:headEnd/>
            <a:tailEnd/>
          </a:ln>
        </p:spPr>
        <p:txBody>
          <a:bodyPr anchor="ctr"/>
          <a:lstStyle/>
          <a:p>
            <a:pPr marL="838200" indent="-838200"/>
            <a:r>
              <a:rPr lang="es-ES" sz="2400" b="1" i="1">
                <a:solidFill>
                  <a:schemeClr val="tx2"/>
                </a:solidFill>
              </a:rPr>
              <a:t>Feed-forward o alimentación delantera</a:t>
            </a:r>
            <a:r>
              <a:rPr lang="es-ES" sz="4400" i="1">
                <a:solidFill>
                  <a:schemeClr val="tx2"/>
                </a:solidFill>
              </a:rPr>
              <a:t> </a:t>
            </a:r>
            <a:r>
              <a:rPr lang="es-ES" sz="2400" b="1" i="1">
                <a:solidFill>
                  <a:schemeClr val="tx2"/>
                </a:solidFill>
              </a:rPr>
              <a:t>:</a:t>
            </a:r>
            <a:r>
              <a:rPr lang="es-ES" sz="2400" b="1">
                <a:solidFill>
                  <a:schemeClr val="tx2"/>
                </a:solidFill>
              </a:rPr>
              <a:t> </a:t>
            </a:r>
            <a:r>
              <a:rPr lang="es-ES" sz="4400">
                <a:solidFill>
                  <a:schemeClr val="tx2"/>
                </a:solidFill>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11188" y="549275"/>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77827" name="Rectangle 3"/>
          <p:cNvSpPr>
            <a:spLocks noChangeArrowheads="1"/>
          </p:cNvSpPr>
          <p:nvPr/>
        </p:nvSpPr>
        <p:spPr bwMode="auto">
          <a:xfrm>
            <a:off x="539750" y="1989138"/>
            <a:ext cx="8280400" cy="4535487"/>
          </a:xfrm>
          <a:prstGeom prst="rect">
            <a:avLst/>
          </a:prstGeom>
          <a:noFill/>
          <a:ln w="9525">
            <a:noFill/>
            <a:miter lim="800000"/>
            <a:headEnd/>
            <a:tailEnd/>
          </a:ln>
        </p:spPr>
        <p:txBody>
          <a:bodyPr/>
          <a:lstStyle/>
          <a:p>
            <a:pPr marL="609600" indent="-609600" algn="just">
              <a:spcBef>
                <a:spcPct val="20000"/>
              </a:spcBef>
            </a:pPr>
            <a:r>
              <a:rPr lang="es-ES" sz="2400" b="1">
                <a:solidFill>
                  <a:srgbClr val="FF3300"/>
                </a:solidFill>
              </a:rPr>
              <a:t>	</a:t>
            </a:r>
            <a:r>
              <a:rPr lang="es-ES" sz="2400">
                <a:solidFill>
                  <a:srgbClr val="FF3300"/>
                </a:solidFill>
              </a:rPr>
              <a:t>La homeostasis</a:t>
            </a:r>
            <a:r>
              <a:rPr lang="es-ES" sz="2400"/>
              <a:t> es la propiedad de un sistema que define su nivel de respuesta y de adaptación al contexto. </a:t>
            </a:r>
          </a:p>
          <a:p>
            <a:pPr marL="609600" indent="-609600" algn="just">
              <a:spcBef>
                <a:spcPct val="20000"/>
              </a:spcBef>
            </a:pPr>
            <a:r>
              <a:rPr lang="es-ES" sz="2400"/>
              <a:t>	Es el nivel de adaptación permanente del sistema o su tendencia a la supervivencia dinámica.</a:t>
            </a:r>
          </a:p>
          <a:p>
            <a:pPr marL="609600" indent="-609600" algn="just">
              <a:spcBef>
                <a:spcPct val="20000"/>
              </a:spcBef>
            </a:pPr>
            <a:r>
              <a:rPr lang="es-ES" sz="2400"/>
              <a:t> 	Los sistemas altamente homeostáticos sufren transformaciones estructurales en igual medida que el contexto sufre transformaciones, ambos actúan como condicionantes del nivel de evolución. </a:t>
            </a:r>
          </a:p>
        </p:txBody>
      </p:sp>
      <p:sp>
        <p:nvSpPr>
          <p:cNvPr id="77828" name="Rectangle 4"/>
          <p:cNvSpPr>
            <a:spLocks noChangeArrowheads="1"/>
          </p:cNvSpPr>
          <p:nvPr/>
        </p:nvSpPr>
        <p:spPr bwMode="auto">
          <a:xfrm>
            <a:off x="1331913" y="1268413"/>
            <a:ext cx="7343775" cy="576262"/>
          </a:xfrm>
          <a:prstGeom prst="rect">
            <a:avLst/>
          </a:prstGeom>
          <a:noFill/>
          <a:ln w="9525">
            <a:noFill/>
            <a:miter lim="800000"/>
            <a:headEnd/>
            <a:tailEnd/>
          </a:ln>
        </p:spPr>
        <p:txBody>
          <a:bodyPr anchor="ctr"/>
          <a:lstStyle/>
          <a:p>
            <a:pPr marL="838200" indent="-838200"/>
            <a:r>
              <a:rPr lang="es-ES" sz="2400" b="1" i="1">
                <a:solidFill>
                  <a:schemeClr val="tx2"/>
                </a:solidFill>
              </a:rPr>
              <a:t>Homeostasis y entropía: </a:t>
            </a:r>
            <a:r>
              <a:rPr lang="es-ES" sz="2400" i="1">
                <a:solidFill>
                  <a:schemeClr val="tx2"/>
                </a:solidFill>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11188" y="549275"/>
            <a:ext cx="5400675" cy="576263"/>
          </a:xfrm>
          <a:prstGeom prst="rect">
            <a:avLst/>
          </a:prstGeom>
          <a:noFill/>
          <a:ln w="9525">
            <a:noFill/>
            <a:miter lim="800000"/>
            <a:headEnd/>
            <a:tailEnd/>
          </a:ln>
        </p:spPr>
        <p:txBody>
          <a:bodyPr anchor="ctr"/>
          <a:lstStyle/>
          <a:p>
            <a:pPr marL="838200" indent="-838200"/>
            <a:r>
              <a:rPr lang="es-ES" sz="2800" b="1">
                <a:solidFill>
                  <a:schemeClr val="tx2"/>
                </a:solidFill>
              </a:rPr>
              <a:t>10. APORTES SEMANTICOS</a:t>
            </a:r>
            <a:r>
              <a:rPr lang="es-ES" sz="4000">
                <a:solidFill>
                  <a:schemeClr val="tx2"/>
                </a:solidFill>
              </a:rPr>
              <a:t> </a:t>
            </a:r>
          </a:p>
        </p:txBody>
      </p:sp>
      <p:sp>
        <p:nvSpPr>
          <p:cNvPr id="78851" name="Rectangle 3"/>
          <p:cNvSpPr>
            <a:spLocks noChangeArrowheads="1"/>
          </p:cNvSpPr>
          <p:nvPr/>
        </p:nvSpPr>
        <p:spPr bwMode="auto">
          <a:xfrm>
            <a:off x="611188" y="1989138"/>
            <a:ext cx="8137525" cy="4535487"/>
          </a:xfrm>
          <a:prstGeom prst="rect">
            <a:avLst/>
          </a:prstGeom>
          <a:noFill/>
          <a:ln w="9525">
            <a:noFill/>
            <a:miter lim="800000"/>
            <a:headEnd/>
            <a:tailEnd/>
          </a:ln>
        </p:spPr>
        <p:txBody>
          <a:bodyPr/>
          <a:lstStyle/>
          <a:p>
            <a:pPr marL="609600" indent="-609600" algn="just">
              <a:spcBef>
                <a:spcPct val="20000"/>
              </a:spcBef>
            </a:pPr>
            <a:r>
              <a:rPr lang="es-ES" sz="2400">
                <a:solidFill>
                  <a:srgbClr val="FF3300"/>
                </a:solidFill>
              </a:rPr>
              <a:t>	La entropía</a:t>
            </a:r>
            <a:r>
              <a:rPr lang="es-ES" sz="2400"/>
              <a:t> de un sistema es el desgaste que el sistema presenta por el transcurso del tiempo o por el funcionamiento del mismo. </a:t>
            </a:r>
          </a:p>
          <a:p>
            <a:pPr marL="609600" indent="-609600" algn="just">
              <a:spcBef>
                <a:spcPct val="20000"/>
              </a:spcBef>
            </a:pPr>
            <a:endParaRPr lang="es-ES" sz="2400"/>
          </a:p>
          <a:p>
            <a:pPr marL="609600" indent="-609600" algn="just">
              <a:spcBef>
                <a:spcPct val="20000"/>
              </a:spcBef>
            </a:pPr>
            <a:r>
              <a:rPr lang="es-ES" sz="2400"/>
              <a:t>	Los sistemas altamente entrópicos tienden a desaparecer por el desgaste generado por su proceso sistémico. Los mismos deben tener rigurosos sistemas de control y mecanismos de revisión, reelaboración y cambio permanente, para evitar su desaparición a través del tiempo. </a:t>
            </a:r>
          </a:p>
        </p:txBody>
      </p:sp>
      <p:sp>
        <p:nvSpPr>
          <p:cNvPr id="78852" name="Rectangle 4"/>
          <p:cNvSpPr>
            <a:spLocks noChangeArrowheads="1"/>
          </p:cNvSpPr>
          <p:nvPr/>
        </p:nvSpPr>
        <p:spPr bwMode="auto">
          <a:xfrm>
            <a:off x="1331913" y="1268413"/>
            <a:ext cx="7343775" cy="576262"/>
          </a:xfrm>
          <a:prstGeom prst="rect">
            <a:avLst/>
          </a:prstGeom>
          <a:noFill/>
          <a:ln w="9525">
            <a:noFill/>
            <a:miter lim="800000"/>
            <a:headEnd/>
            <a:tailEnd/>
          </a:ln>
        </p:spPr>
        <p:txBody>
          <a:bodyPr anchor="ctr"/>
          <a:lstStyle/>
          <a:p>
            <a:pPr marL="838200" indent="-838200"/>
            <a:r>
              <a:rPr lang="es-ES" sz="2400" b="1" i="1">
                <a:solidFill>
                  <a:schemeClr val="tx2"/>
                </a:solidFill>
              </a:rPr>
              <a:t>Homeostasis y entropía: </a:t>
            </a:r>
            <a:r>
              <a:rPr lang="es-ES" sz="2400" i="1">
                <a:solidFill>
                  <a:schemeClr val="tx2"/>
                </a:solidFill>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107950" y="357188"/>
            <a:ext cx="5622925" cy="579437"/>
          </a:xfrm>
          <a:prstGeom prst="rect">
            <a:avLst/>
          </a:prstGeom>
          <a:noFill/>
          <a:ln w="9525">
            <a:noFill/>
            <a:miter lim="800000"/>
            <a:headEnd/>
            <a:tailEnd/>
          </a:ln>
        </p:spPr>
        <p:txBody>
          <a:bodyPr wrap="none" anchor="ctr">
            <a:spAutoFit/>
          </a:bodyPr>
          <a:lstStyle/>
          <a:p>
            <a:pPr marL="538163" lvl="3" algn="just"/>
            <a:r>
              <a:rPr lang="es-ES" sz="3200"/>
              <a:t>APORTES SEMANTICOS </a:t>
            </a:r>
          </a:p>
        </p:txBody>
      </p:sp>
      <p:sp>
        <p:nvSpPr>
          <p:cNvPr id="80899" name="Rectangle 5"/>
          <p:cNvSpPr>
            <a:spLocks noChangeArrowheads="1"/>
          </p:cNvSpPr>
          <p:nvPr/>
        </p:nvSpPr>
        <p:spPr bwMode="auto">
          <a:xfrm>
            <a:off x="684213" y="1285875"/>
            <a:ext cx="7561262" cy="4175125"/>
          </a:xfrm>
          <a:prstGeom prst="rect">
            <a:avLst/>
          </a:prstGeom>
          <a:noFill/>
          <a:ln w="9525">
            <a:noFill/>
            <a:miter lim="800000"/>
            <a:headEnd/>
            <a:tailEnd/>
          </a:ln>
        </p:spPr>
        <p:txBody>
          <a:bodyPr anchor="ctr">
            <a:spAutoFit/>
          </a:bodyPr>
          <a:lstStyle/>
          <a:p>
            <a:pPr algn="just"/>
            <a:r>
              <a:rPr lang="es-ES" sz="2400"/>
              <a:t>PERMEABILIDAD: </a:t>
            </a:r>
          </a:p>
          <a:p>
            <a:pPr algn="just"/>
            <a:endParaRPr lang="es-ES" sz="2400"/>
          </a:p>
          <a:p>
            <a:pPr algn="just"/>
            <a:r>
              <a:rPr lang="es-ES" sz="2000"/>
              <a:t>La permeabilidad de un sistema mide la interacción que este recibe del medio, se dice que a mayor o menor permeabilidad del sistema el mismo será mas o menos abierto. </a:t>
            </a:r>
          </a:p>
          <a:p>
            <a:pPr algn="just"/>
            <a:endParaRPr lang="es-PE" sz="2000"/>
          </a:p>
          <a:p>
            <a:pPr algn="just"/>
            <a:endParaRPr lang="es-ES" sz="1600"/>
          </a:p>
          <a:p>
            <a:pPr algn="just"/>
            <a:r>
              <a:rPr lang="es-ES" sz="2400"/>
              <a:t>INTEGRACIÓN E INDEPENDENCIA:</a:t>
            </a:r>
            <a:r>
              <a:rPr lang="es-ES" sz="2000"/>
              <a:t> </a:t>
            </a:r>
          </a:p>
          <a:p>
            <a:pPr algn="just"/>
            <a:endParaRPr lang="es-ES" sz="2000"/>
          </a:p>
          <a:p>
            <a:pPr algn="just"/>
            <a:r>
              <a:rPr lang="es-ES" sz="2000"/>
              <a:t>Se denomina sistema integrado a aquel en el cual su nivel de coherencia interna hace que un cambio producido en cualquiera de sus subsistemas produzca cambios en los demás subsistemas y hasta en el sistema mismo.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107950" y="285750"/>
            <a:ext cx="5622925" cy="579438"/>
          </a:xfrm>
          <a:prstGeom prst="rect">
            <a:avLst/>
          </a:prstGeom>
          <a:noFill/>
          <a:ln w="9525">
            <a:noFill/>
            <a:miter lim="800000"/>
            <a:headEnd/>
            <a:tailEnd/>
          </a:ln>
        </p:spPr>
        <p:txBody>
          <a:bodyPr wrap="none" anchor="ctr">
            <a:spAutoFit/>
          </a:bodyPr>
          <a:lstStyle/>
          <a:p>
            <a:pPr marL="538163" lvl="3" algn="just"/>
            <a:r>
              <a:rPr lang="es-ES" sz="3200"/>
              <a:t>APORTES SEMANTICOS </a:t>
            </a:r>
          </a:p>
        </p:txBody>
      </p:sp>
      <p:sp>
        <p:nvSpPr>
          <p:cNvPr id="81923" name="Rectangle 5"/>
          <p:cNvSpPr>
            <a:spLocks noChangeArrowheads="1"/>
          </p:cNvSpPr>
          <p:nvPr/>
        </p:nvSpPr>
        <p:spPr bwMode="auto">
          <a:xfrm>
            <a:off x="684213" y="1285875"/>
            <a:ext cx="7704137" cy="4114800"/>
          </a:xfrm>
          <a:prstGeom prst="rect">
            <a:avLst/>
          </a:prstGeom>
          <a:noFill/>
          <a:ln w="9525">
            <a:noFill/>
            <a:miter lim="800000"/>
            <a:headEnd/>
            <a:tailEnd/>
          </a:ln>
        </p:spPr>
        <p:txBody>
          <a:bodyPr anchor="ctr">
            <a:spAutoFit/>
          </a:bodyPr>
          <a:lstStyle/>
          <a:p>
            <a:pPr algn="just"/>
            <a:r>
              <a:rPr lang="es-ES" sz="2400"/>
              <a:t>CENTRALIZACIÓN Y DESCENTRALIZACIÓN: </a:t>
            </a:r>
          </a:p>
          <a:p>
            <a:pPr algn="just"/>
            <a:endParaRPr lang="es-ES" sz="2000"/>
          </a:p>
          <a:p>
            <a:pPr algn="just"/>
            <a:r>
              <a:rPr lang="es-ES" sz="2000"/>
              <a:t>Un sistema se dice centralizado cuando tiene un núcleo que comanda a todos los demás, y estos dependen para su activación del primero, ya que por sí solos no son capaces de generar ningún proceso.</a:t>
            </a:r>
          </a:p>
          <a:p>
            <a:pPr algn="just"/>
            <a:endParaRPr lang="es-PE" sz="2000"/>
          </a:p>
          <a:p>
            <a:pPr algn="just"/>
            <a:endParaRPr lang="es-ES" sz="1600"/>
          </a:p>
          <a:p>
            <a:pPr algn="just"/>
            <a:r>
              <a:rPr lang="es-ES" sz="2400"/>
              <a:t>ADAPTABILIDAD: </a:t>
            </a:r>
          </a:p>
          <a:p>
            <a:pPr algn="just"/>
            <a:endParaRPr lang="es-ES" sz="2000"/>
          </a:p>
          <a:p>
            <a:pPr algn="just"/>
            <a:r>
              <a:rPr lang="es-ES" sz="2000"/>
              <a:t>Es la propiedad que tiene un sistema de aprender y modificar un proceso, un estado o una característica de acuerdo a las modificaciones que sufre el contexto.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179388" y="214313"/>
            <a:ext cx="5622925" cy="579437"/>
          </a:xfrm>
          <a:prstGeom prst="rect">
            <a:avLst/>
          </a:prstGeom>
          <a:noFill/>
          <a:ln w="9525">
            <a:noFill/>
            <a:miter lim="800000"/>
            <a:headEnd/>
            <a:tailEnd/>
          </a:ln>
        </p:spPr>
        <p:txBody>
          <a:bodyPr wrap="none" anchor="ctr">
            <a:spAutoFit/>
          </a:bodyPr>
          <a:lstStyle/>
          <a:p>
            <a:pPr marL="538163" lvl="3" algn="just"/>
            <a:r>
              <a:rPr lang="es-ES" sz="3200"/>
              <a:t>APORTES SEMANTICOS </a:t>
            </a:r>
          </a:p>
        </p:txBody>
      </p:sp>
      <p:sp>
        <p:nvSpPr>
          <p:cNvPr id="82947" name="Rectangle 5"/>
          <p:cNvSpPr>
            <a:spLocks noChangeArrowheads="1"/>
          </p:cNvSpPr>
          <p:nvPr/>
        </p:nvSpPr>
        <p:spPr bwMode="auto">
          <a:xfrm>
            <a:off x="868363" y="1000125"/>
            <a:ext cx="7704137" cy="4905375"/>
          </a:xfrm>
          <a:prstGeom prst="rect">
            <a:avLst/>
          </a:prstGeom>
          <a:noFill/>
          <a:ln w="9525">
            <a:noFill/>
            <a:miter lim="800000"/>
            <a:headEnd/>
            <a:tailEnd/>
          </a:ln>
        </p:spPr>
        <p:txBody>
          <a:bodyPr anchor="ctr">
            <a:spAutoFit/>
          </a:bodyPr>
          <a:lstStyle/>
          <a:p>
            <a:pPr algn="just"/>
            <a:r>
              <a:rPr lang="es-ES" sz="2400"/>
              <a:t>ARMONÍA:</a:t>
            </a:r>
          </a:p>
          <a:p>
            <a:pPr algn="just"/>
            <a:endParaRPr lang="es-ES" sz="2400"/>
          </a:p>
          <a:p>
            <a:pPr algn="just"/>
            <a:r>
              <a:rPr lang="es-ES" sz="2000"/>
              <a:t>Es la propiedad de los sistemas que mide el nivel de compatibilidad con su medio o contexto. Un sistema altamente armónico es aquel que sufre modificaciones en su estructura, proceso o características en la medida que el medio se lo exige y es estático cuando el medio también lo es. </a:t>
            </a:r>
          </a:p>
          <a:p>
            <a:pPr algn="just"/>
            <a:endParaRPr lang="es-ES" sz="2000"/>
          </a:p>
          <a:p>
            <a:pPr algn="just"/>
            <a:r>
              <a:rPr lang="es-ES" sz="2400"/>
              <a:t>MANTENIBILIDAD: </a:t>
            </a:r>
          </a:p>
          <a:p>
            <a:pPr algn="just"/>
            <a:endParaRPr lang="es-ES" sz="2400"/>
          </a:p>
          <a:p>
            <a:pPr algn="just"/>
            <a:r>
              <a:rPr lang="es-ES" sz="2000"/>
              <a:t>Es la propiedad que tiene un sistema de mantenerse constantemente en funcionamiento. Para ello utiliza un mecanismo de mantenimiento que asegure que los distintos subsistemas están balanceados y que el sistema total se mantiene en equilibrio con su medio.</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ChangeArrowheads="1"/>
          </p:cNvSpPr>
          <p:nvPr/>
        </p:nvSpPr>
        <p:spPr bwMode="auto">
          <a:xfrm>
            <a:off x="214313" y="285750"/>
            <a:ext cx="5622925" cy="579438"/>
          </a:xfrm>
          <a:prstGeom prst="rect">
            <a:avLst/>
          </a:prstGeom>
          <a:noFill/>
          <a:ln w="9525">
            <a:noFill/>
            <a:miter lim="800000"/>
            <a:headEnd/>
            <a:tailEnd/>
          </a:ln>
        </p:spPr>
        <p:txBody>
          <a:bodyPr wrap="none" anchor="ctr">
            <a:spAutoFit/>
          </a:bodyPr>
          <a:lstStyle/>
          <a:p>
            <a:pPr marL="538163" lvl="3" algn="just"/>
            <a:r>
              <a:rPr lang="es-ES" sz="3200"/>
              <a:t>APORTES SEMANTICOS </a:t>
            </a:r>
          </a:p>
        </p:txBody>
      </p:sp>
      <p:sp>
        <p:nvSpPr>
          <p:cNvPr id="83971" name="Rectangle 6"/>
          <p:cNvSpPr>
            <a:spLocks noChangeArrowheads="1"/>
          </p:cNvSpPr>
          <p:nvPr/>
        </p:nvSpPr>
        <p:spPr bwMode="auto">
          <a:xfrm>
            <a:off x="868363" y="1071563"/>
            <a:ext cx="7489825" cy="4845050"/>
          </a:xfrm>
          <a:prstGeom prst="rect">
            <a:avLst/>
          </a:prstGeom>
          <a:noFill/>
          <a:ln w="9525">
            <a:noFill/>
            <a:miter lim="800000"/>
            <a:headEnd/>
            <a:tailEnd/>
          </a:ln>
        </p:spPr>
        <p:txBody>
          <a:bodyPr anchor="ctr">
            <a:spAutoFit/>
          </a:bodyPr>
          <a:lstStyle/>
          <a:p>
            <a:pPr algn="just"/>
            <a:r>
              <a:rPr lang="es-ES" sz="2400"/>
              <a:t>ESTABILIDAD: </a:t>
            </a:r>
          </a:p>
          <a:p>
            <a:pPr algn="just"/>
            <a:endParaRPr lang="es-ES" sz="2000"/>
          </a:p>
          <a:p>
            <a:pPr algn="just"/>
            <a:r>
              <a:rPr lang="es-ES" sz="2000"/>
              <a:t>Un sistema se dice estable cuando puede mantenerse en equilibrio a través del flujo continuo de materiales, energía e información. La estabilidad de los sistemas ocurre mientras los mismos pueden mantener su funcionamiento y trabajen de manera efectiva (mantenibilidad).</a:t>
            </a:r>
          </a:p>
          <a:p>
            <a:pPr algn="just"/>
            <a:endParaRPr lang="es-ES" sz="2000"/>
          </a:p>
          <a:p>
            <a:pPr algn="just"/>
            <a:r>
              <a:rPr lang="es-ES" sz="2400"/>
              <a:t>OPTIMIZACIÓN Y SUB-OPTIMIZACIÓN: </a:t>
            </a:r>
          </a:p>
          <a:p>
            <a:pPr algn="just"/>
            <a:endParaRPr lang="es-ES" sz="2400"/>
          </a:p>
          <a:p>
            <a:pPr algn="just"/>
            <a:r>
              <a:rPr lang="es-ES" sz="2000"/>
              <a:t>Optimización modificar el sistema para lograr el alcance de los objetivos. Sub-optimización en cambio es el proceso inverso, se presenta cuando un sistema no alcanza sus objetivos por las restricciones del medio o porque el sistema tiene varios objetivos y los mismos son excluyentes.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163513" y="277813"/>
            <a:ext cx="5622925" cy="579437"/>
          </a:xfrm>
          <a:prstGeom prst="rect">
            <a:avLst/>
          </a:prstGeom>
          <a:noFill/>
          <a:ln w="9525">
            <a:noFill/>
            <a:miter lim="800000"/>
            <a:headEnd/>
            <a:tailEnd/>
          </a:ln>
        </p:spPr>
        <p:txBody>
          <a:bodyPr wrap="none" anchor="ctr">
            <a:spAutoFit/>
          </a:bodyPr>
          <a:lstStyle/>
          <a:p>
            <a:pPr marL="538163" lvl="3" algn="just"/>
            <a:r>
              <a:rPr lang="es-ES" sz="3200"/>
              <a:t>APORTES SEMANTICOS </a:t>
            </a:r>
          </a:p>
        </p:txBody>
      </p:sp>
      <p:sp>
        <p:nvSpPr>
          <p:cNvPr id="84995" name="Rectangle 5"/>
          <p:cNvSpPr>
            <a:spLocks noChangeArrowheads="1"/>
          </p:cNvSpPr>
          <p:nvPr/>
        </p:nvSpPr>
        <p:spPr bwMode="auto">
          <a:xfrm>
            <a:off x="827088" y="1700213"/>
            <a:ext cx="7632700" cy="2651125"/>
          </a:xfrm>
          <a:prstGeom prst="rect">
            <a:avLst/>
          </a:prstGeom>
          <a:noFill/>
          <a:ln w="9525">
            <a:noFill/>
            <a:miter lim="800000"/>
            <a:headEnd/>
            <a:tailEnd/>
          </a:ln>
        </p:spPr>
        <p:txBody>
          <a:bodyPr>
            <a:spAutoFit/>
          </a:bodyPr>
          <a:lstStyle/>
          <a:p>
            <a:r>
              <a:rPr lang="es-ES" sz="2400"/>
              <a:t>ÉXITO: </a:t>
            </a:r>
          </a:p>
          <a:p>
            <a:endParaRPr lang="es-ES" sz="2400"/>
          </a:p>
          <a:p>
            <a:r>
              <a:rPr lang="es-ES" sz="2000"/>
              <a:t>El éxito de los sistemas es la medida en que los mismos alcanzan sus objetivos.</a:t>
            </a:r>
          </a:p>
          <a:p>
            <a:r>
              <a:rPr lang="es-ES" sz="2000"/>
              <a:t>La falta de éxito exige una revisión del sistema ya que no cumple con los objetivos propuestos para el mismo, de modo que se modifique dicho sistema de forma tal que el mismo pueda alcanzar los objetivos determinados.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5"/>
          <p:cNvSpPr>
            <a:spLocks noChangeArrowheads="1"/>
          </p:cNvSpPr>
          <p:nvPr/>
        </p:nvSpPr>
        <p:spPr bwMode="auto">
          <a:xfrm>
            <a:off x="1042988" y="1268413"/>
            <a:ext cx="6985000" cy="3529012"/>
          </a:xfrm>
          <a:prstGeom prst="foldedCorner">
            <a:avLst>
              <a:gd name="adj" fmla="val 12500"/>
            </a:avLst>
          </a:prstGeom>
          <a:solidFill>
            <a:schemeClr val="accent1"/>
          </a:solidFill>
          <a:ln w="9525">
            <a:solidFill>
              <a:schemeClr val="tx1"/>
            </a:solidFill>
            <a:round/>
            <a:headEnd/>
            <a:tailEnd/>
          </a:ln>
        </p:spPr>
        <p:txBody>
          <a:bodyPr wrap="none" anchor="ctr"/>
          <a:lstStyle/>
          <a:p>
            <a:endParaRPr lang="es-ES" sz="4000"/>
          </a:p>
        </p:txBody>
      </p:sp>
      <p:sp>
        <p:nvSpPr>
          <p:cNvPr id="86019" name="Text Box 6"/>
          <p:cNvSpPr txBox="1">
            <a:spLocks noChangeArrowheads="1"/>
          </p:cNvSpPr>
          <p:nvPr/>
        </p:nvSpPr>
        <p:spPr bwMode="auto">
          <a:xfrm>
            <a:off x="1619250" y="2276475"/>
            <a:ext cx="6096000" cy="1311275"/>
          </a:xfrm>
          <a:prstGeom prst="rect">
            <a:avLst/>
          </a:prstGeom>
          <a:noFill/>
          <a:ln w="9525">
            <a:noFill/>
            <a:miter lim="800000"/>
            <a:headEnd/>
            <a:tailEnd/>
          </a:ln>
        </p:spPr>
        <p:txBody>
          <a:bodyPr>
            <a:spAutoFit/>
          </a:bodyPr>
          <a:lstStyle/>
          <a:p>
            <a:pPr lvl="3" algn="ctr"/>
            <a:r>
              <a:rPr lang="es-ES" sz="4000"/>
              <a:t>APORTES METODOLOGICOS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 </a:t>
            </a:r>
            <a:r>
              <a:rPr lang="es-ES" sz="2400" smtClean="0">
                <a:solidFill>
                  <a:schemeClr val="tx2"/>
                </a:solidFill>
              </a:rPr>
              <a:t>Antecedentes[2]</a:t>
            </a:r>
            <a:endParaRPr lang="en-US" sz="2400" smtClean="0">
              <a:solidFill>
                <a:schemeClr val="tx2"/>
              </a:solidFill>
            </a:endParaRPr>
          </a:p>
        </p:txBody>
      </p:sp>
      <p:grpSp>
        <p:nvGrpSpPr>
          <p:cNvPr id="12291" name="Group 102"/>
          <p:cNvGrpSpPr>
            <a:grpSpLocks/>
          </p:cNvGrpSpPr>
          <p:nvPr/>
        </p:nvGrpSpPr>
        <p:grpSpPr bwMode="auto">
          <a:xfrm>
            <a:off x="944563" y="1219200"/>
            <a:ext cx="7848600" cy="4835525"/>
            <a:chOff x="431" y="782"/>
            <a:chExt cx="4944" cy="3046"/>
          </a:xfrm>
        </p:grpSpPr>
        <p:sp>
          <p:nvSpPr>
            <p:cNvPr id="94261" name="Oval 53"/>
            <p:cNvSpPr>
              <a:spLocks noChangeArrowheads="1"/>
            </p:cNvSpPr>
            <p:nvPr/>
          </p:nvSpPr>
          <p:spPr bwMode="auto">
            <a:xfrm>
              <a:off x="1689" y="1224"/>
              <a:ext cx="2383" cy="2342"/>
            </a:xfrm>
            <a:prstGeom prst="ellipse">
              <a:avLst/>
            </a:prstGeom>
            <a:gradFill rotWithShape="1">
              <a:gsLst>
                <a:gs pos="0">
                  <a:schemeClr val="accent2"/>
                </a:gs>
                <a:gs pos="100000">
                  <a:schemeClr val="accent2">
                    <a:gamma/>
                    <a:tint val="0"/>
                    <a:invGamma/>
                  </a:schemeClr>
                </a:gs>
              </a:gsLst>
              <a:lin ang="5400000" scaled="1"/>
            </a:gradFill>
            <a:ln w="9525" algn="ctr">
              <a:solidFill>
                <a:schemeClr val="accent2"/>
              </a:solidFill>
              <a:round/>
              <a:headEnd/>
              <a:tailEnd/>
            </a:ln>
            <a:effectLst/>
          </p:spPr>
          <p:txBody>
            <a:bodyPr wrap="none" anchor="ctr"/>
            <a:lstStyle/>
            <a:p>
              <a:pPr>
                <a:defRPr/>
              </a:pPr>
              <a:endParaRPr lang="es-ES"/>
            </a:p>
          </p:txBody>
        </p:sp>
        <p:grpSp>
          <p:nvGrpSpPr>
            <p:cNvPr id="12293" name="Group 54"/>
            <p:cNvGrpSpPr>
              <a:grpSpLocks/>
            </p:cNvGrpSpPr>
            <p:nvPr/>
          </p:nvGrpSpPr>
          <p:grpSpPr bwMode="auto">
            <a:xfrm>
              <a:off x="2274" y="1809"/>
              <a:ext cx="1213" cy="1261"/>
              <a:chOff x="2016" y="1920"/>
              <a:chExt cx="1680" cy="1680"/>
            </a:xfrm>
          </p:grpSpPr>
          <p:sp>
            <p:nvSpPr>
              <p:cNvPr id="12338" name="Oval 55"/>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noFill/>
                <a:round/>
                <a:headEnd/>
                <a:tailEnd/>
              </a:ln>
            </p:spPr>
            <p:txBody>
              <a:bodyPr wrap="none" anchor="ctr"/>
              <a:lstStyle/>
              <a:p>
                <a:endParaRPr lang="es-ES"/>
              </a:p>
            </p:txBody>
          </p:sp>
          <p:sp>
            <p:nvSpPr>
              <p:cNvPr id="12339" name="Freeform 56"/>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0">
                <a:noFill/>
                <a:round/>
                <a:headEnd/>
                <a:tailEnd/>
              </a:ln>
            </p:spPr>
            <p:txBody>
              <a:bodyPr/>
              <a:lstStyle/>
              <a:p>
                <a:endParaRPr lang="es-ES"/>
              </a:p>
            </p:txBody>
          </p:sp>
        </p:grpSp>
        <p:sp>
          <p:nvSpPr>
            <p:cNvPr id="94265" name="Text Box 57"/>
            <p:cNvSpPr txBox="1">
              <a:spLocks noChangeArrowheads="1"/>
            </p:cNvSpPr>
            <p:nvPr/>
          </p:nvSpPr>
          <p:spPr bwMode="gray">
            <a:xfrm>
              <a:off x="636" y="2351"/>
              <a:ext cx="4564" cy="404"/>
            </a:xfrm>
            <a:prstGeom prst="rect">
              <a:avLst/>
            </a:prstGeom>
            <a:noFill/>
            <a:ln w="9525">
              <a:noFill/>
              <a:miter lim="800000"/>
              <a:headEnd/>
              <a:tailEnd/>
            </a:ln>
            <a:effectLst/>
          </p:spPr>
          <p:txBody>
            <a:bodyPr wrap="none">
              <a:spAutoFit/>
            </a:bodyPr>
            <a:lstStyle/>
            <a:p>
              <a:pPr algn="ctr" eaLnBrk="0" hangingPunct="0"/>
              <a:r>
                <a:rPr lang="en-US" b="1">
                  <a:solidFill>
                    <a:srgbClr val="FFFF00"/>
                  </a:solidFill>
                  <a:effectLst>
                    <a:outerShdw blurRad="38100" dist="38100" dir="2700000" algn="tl">
                      <a:srgbClr val="C0C0C0"/>
                    </a:outerShdw>
                  </a:effectLst>
                </a:rPr>
                <a:t>Concepción de la Idea de Sistema su funcionalidad y estructura. </a:t>
              </a:r>
            </a:p>
            <a:p>
              <a:pPr algn="ctr" eaLnBrk="0" hangingPunct="0"/>
              <a:r>
                <a:rPr lang="en-US" b="1">
                  <a:solidFill>
                    <a:srgbClr val="FFFF00"/>
                  </a:solidFill>
                  <a:effectLst>
                    <a:outerShdw blurRad="38100" dist="38100" dir="2700000" algn="tl">
                      <a:srgbClr val="C0C0C0"/>
                    </a:outerShdw>
                  </a:effectLst>
                </a:rPr>
                <a:t>(Entre Siglos XVI y XIX)</a:t>
              </a:r>
            </a:p>
          </p:txBody>
        </p:sp>
        <p:grpSp>
          <p:nvGrpSpPr>
            <p:cNvPr id="12295" name="Group 58"/>
            <p:cNvGrpSpPr>
              <a:grpSpLocks/>
            </p:cNvGrpSpPr>
            <p:nvPr/>
          </p:nvGrpSpPr>
          <p:grpSpPr bwMode="auto">
            <a:xfrm>
              <a:off x="2633" y="999"/>
              <a:ext cx="405" cy="389"/>
              <a:chOff x="2640" y="1088"/>
              <a:chExt cx="432" cy="415"/>
            </a:xfrm>
          </p:grpSpPr>
          <p:grpSp>
            <p:nvGrpSpPr>
              <p:cNvPr id="12334" name="Group 59"/>
              <p:cNvGrpSpPr>
                <a:grpSpLocks/>
              </p:cNvGrpSpPr>
              <p:nvPr/>
            </p:nvGrpSpPr>
            <p:grpSpPr bwMode="auto">
              <a:xfrm>
                <a:off x="2640" y="1088"/>
                <a:ext cx="432" cy="415"/>
                <a:chOff x="2016" y="1920"/>
                <a:chExt cx="1680" cy="1680"/>
              </a:xfrm>
            </p:grpSpPr>
            <p:sp>
              <p:nvSpPr>
                <p:cNvPr id="94268" name="Oval 60"/>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42353"/>
                        <a:invGamma/>
                      </a:schemeClr>
                    </a:gs>
                  </a:gsLst>
                  <a:lin ang="5400000" scaled="1"/>
                </a:gradFill>
                <a:ln w="9525">
                  <a:noFill/>
                  <a:round/>
                  <a:headEnd/>
                  <a:tailEnd/>
                </a:ln>
                <a:effectLst/>
              </p:spPr>
              <p:txBody>
                <a:bodyPr wrap="none" anchor="ctr"/>
                <a:lstStyle/>
                <a:p>
                  <a:pPr>
                    <a:defRPr/>
                  </a:pPr>
                  <a:endParaRPr lang="es-ES"/>
                </a:p>
              </p:txBody>
            </p:sp>
            <p:sp>
              <p:nvSpPr>
                <p:cNvPr id="12337" name="Freeform 61"/>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headEnd/>
                  <a:tailEnd/>
                </a:ln>
              </p:spPr>
              <p:txBody>
                <a:bodyPr/>
                <a:lstStyle/>
                <a:p>
                  <a:endParaRPr lang="es-ES"/>
                </a:p>
              </p:txBody>
            </p:sp>
          </p:grpSp>
          <p:sp>
            <p:nvSpPr>
              <p:cNvPr id="94270" name="Text Box 62"/>
              <p:cNvSpPr txBox="1">
                <a:spLocks noChangeArrowheads="1"/>
              </p:cNvSpPr>
              <p:nvPr/>
            </p:nvSpPr>
            <p:spPr bwMode="gray">
              <a:xfrm>
                <a:off x="2726" y="1152"/>
                <a:ext cx="279" cy="307"/>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B</a:t>
                </a:r>
              </a:p>
            </p:txBody>
          </p:sp>
        </p:grpSp>
        <p:grpSp>
          <p:nvGrpSpPr>
            <p:cNvPr id="12296" name="Group 63"/>
            <p:cNvGrpSpPr>
              <a:grpSpLocks/>
            </p:cNvGrpSpPr>
            <p:nvPr/>
          </p:nvGrpSpPr>
          <p:grpSpPr bwMode="auto">
            <a:xfrm>
              <a:off x="2255" y="2957"/>
              <a:ext cx="188" cy="165"/>
              <a:chOff x="2236" y="3191"/>
              <a:chExt cx="201" cy="176"/>
            </a:xfrm>
          </p:grpSpPr>
          <p:sp>
            <p:nvSpPr>
              <p:cNvPr id="94272" name="Oval 64"/>
              <p:cNvSpPr>
                <a:spLocks noChangeArrowheads="1"/>
              </p:cNvSpPr>
              <p:nvPr/>
            </p:nvSpPr>
            <p:spPr bwMode="gray">
              <a:xfrm rot="-3372907">
                <a:off x="2239" y="3282"/>
                <a:ext cx="82" cy="87"/>
              </a:xfrm>
              <a:prstGeom prst="ellipse">
                <a:avLst/>
              </a:prstGeom>
              <a:gradFill rotWithShape="1">
                <a:gsLst>
                  <a:gs pos="0">
                    <a:schemeClr val="folHlink"/>
                  </a:gs>
                  <a:gs pos="100000">
                    <a:srgbClr val="276571"/>
                  </a:gs>
                </a:gsLst>
                <a:path path="shape">
                  <a:fillToRect l="50000" t="50000" r="50000" b="50000"/>
                </a:path>
              </a:gradFill>
              <a:ln w="9525">
                <a:noFill/>
                <a:round/>
                <a:headEnd/>
                <a:tailEnd/>
              </a:ln>
            </p:spPr>
            <p:txBody>
              <a:bodyPr vert="eaVert" wrap="none" anchor="ctr"/>
              <a:lstStyle/>
              <a:p>
                <a:pPr>
                  <a:defRPr/>
                </a:pPr>
                <a:endParaRPr lang="es-ES"/>
              </a:p>
            </p:txBody>
          </p:sp>
          <p:sp>
            <p:nvSpPr>
              <p:cNvPr id="94273" name="Oval 65"/>
              <p:cNvSpPr>
                <a:spLocks noChangeArrowheads="1"/>
              </p:cNvSpPr>
              <p:nvPr/>
            </p:nvSpPr>
            <p:spPr bwMode="gray">
              <a:xfrm rot="-3372907">
                <a:off x="2353" y="3188"/>
                <a:ext cx="82" cy="87"/>
              </a:xfrm>
              <a:prstGeom prst="ellipse">
                <a:avLst/>
              </a:prstGeom>
              <a:gradFill rotWithShape="1">
                <a:gsLst>
                  <a:gs pos="0">
                    <a:schemeClr val="folHlink"/>
                  </a:gs>
                  <a:gs pos="100000">
                    <a:srgbClr val="276571"/>
                  </a:gs>
                </a:gsLst>
                <a:path path="shape">
                  <a:fillToRect l="50000" t="50000" r="50000" b="50000"/>
                </a:path>
              </a:gradFill>
              <a:ln w="9525">
                <a:noFill/>
                <a:round/>
                <a:headEnd/>
                <a:tailEnd/>
              </a:ln>
            </p:spPr>
            <p:txBody>
              <a:bodyPr vert="eaVert" wrap="none" anchor="ctr"/>
              <a:lstStyle/>
              <a:p>
                <a:pPr>
                  <a:defRPr/>
                </a:pPr>
                <a:endParaRPr lang="es-ES"/>
              </a:p>
            </p:txBody>
          </p:sp>
        </p:grpSp>
        <p:grpSp>
          <p:nvGrpSpPr>
            <p:cNvPr id="12297" name="Group 66"/>
            <p:cNvGrpSpPr>
              <a:grpSpLocks/>
            </p:cNvGrpSpPr>
            <p:nvPr/>
          </p:nvGrpSpPr>
          <p:grpSpPr bwMode="auto">
            <a:xfrm>
              <a:off x="1869" y="3113"/>
              <a:ext cx="405" cy="405"/>
              <a:chOff x="1824" y="3357"/>
              <a:chExt cx="432" cy="432"/>
            </a:xfrm>
          </p:grpSpPr>
          <p:grpSp>
            <p:nvGrpSpPr>
              <p:cNvPr id="12328" name="Group 67"/>
              <p:cNvGrpSpPr>
                <a:grpSpLocks/>
              </p:cNvGrpSpPr>
              <p:nvPr/>
            </p:nvGrpSpPr>
            <p:grpSpPr bwMode="auto">
              <a:xfrm>
                <a:off x="1824" y="3357"/>
                <a:ext cx="432" cy="432"/>
                <a:chOff x="2016" y="1920"/>
                <a:chExt cx="1680" cy="1680"/>
              </a:xfrm>
            </p:grpSpPr>
            <p:sp>
              <p:nvSpPr>
                <p:cNvPr id="94276" name="Oval 68"/>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a:defRPr/>
                  </a:pPr>
                  <a:endParaRPr lang="es-ES"/>
                </a:p>
              </p:txBody>
            </p:sp>
            <p:sp>
              <p:nvSpPr>
                <p:cNvPr id="12331" name="Freeform 69"/>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round/>
                  <a:headEnd/>
                  <a:tailEnd/>
                </a:ln>
              </p:spPr>
              <p:txBody>
                <a:bodyPr/>
                <a:lstStyle/>
                <a:p>
                  <a:endParaRPr lang="es-ES"/>
                </a:p>
              </p:txBody>
            </p:sp>
          </p:grpSp>
          <p:sp>
            <p:nvSpPr>
              <p:cNvPr id="94278" name="Text Box 70"/>
              <p:cNvSpPr txBox="1">
                <a:spLocks noChangeArrowheads="1"/>
              </p:cNvSpPr>
              <p:nvPr/>
            </p:nvSpPr>
            <p:spPr bwMode="gray">
              <a:xfrm>
                <a:off x="1904" y="3438"/>
                <a:ext cx="263" cy="307"/>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E</a:t>
                </a:r>
              </a:p>
            </p:txBody>
          </p:sp>
        </p:grpSp>
        <p:grpSp>
          <p:nvGrpSpPr>
            <p:cNvPr id="12298" name="Group 71"/>
            <p:cNvGrpSpPr>
              <a:grpSpLocks/>
            </p:cNvGrpSpPr>
            <p:nvPr/>
          </p:nvGrpSpPr>
          <p:grpSpPr bwMode="auto">
            <a:xfrm>
              <a:off x="3849" y="1809"/>
              <a:ext cx="402" cy="410"/>
              <a:chOff x="3938" y="1968"/>
              <a:chExt cx="430" cy="437"/>
            </a:xfrm>
          </p:grpSpPr>
          <p:grpSp>
            <p:nvGrpSpPr>
              <p:cNvPr id="12324" name="Group 72"/>
              <p:cNvGrpSpPr>
                <a:grpSpLocks/>
              </p:cNvGrpSpPr>
              <p:nvPr/>
            </p:nvGrpSpPr>
            <p:grpSpPr bwMode="auto">
              <a:xfrm>
                <a:off x="3938" y="1968"/>
                <a:ext cx="430" cy="437"/>
                <a:chOff x="2016" y="1920"/>
                <a:chExt cx="1680" cy="1680"/>
              </a:xfrm>
            </p:grpSpPr>
            <p:sp>
              <p:nvSpPr>
                <p:cNvPr id="94281" name="Oval 73"/>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62353"/>
                        <a:invGamma/>
                      </a:schemeClr>
                    </a:gs>
                  </a:gsLst>
                  <a:lin ang="5400000" scaled="1"/>
                </a:gradFill>
                <a:ln w="9525">
                  <a:noFill/>
                  <a:round/>
                  <a:headEnd/>
                  <a:tailEnd/>
                </a:ln>
                <a:effectLst/>
              </p:spPr>
              <p:txBody>
                <a:bodyPr wrap="none" anchor="ctr"/>
                <a:lstStyle/>
                <a:p>
                  <a:pPr>
                    <a:defRPr/>
                  </a:pPr>
                  <a:endParaRPr lang="es-ES"/>
                </a:p>
              </p:txBody>
            </p:sp>
            <p:sp>
              <p:nvSpPr>
                <p:cNvPr id="12327" name="Freeform 7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0">
                  <a:noFill/>
                  <a:round/>
                  <a:headEnd/>
                  <a:tailEnd/>
                </a:ln>
              </p:spPr>
              <p:txBody>
                <a:bodyPr/>
                <a:lstStyle/>
                <a:p>
                  <a:endParaRPr lang="es-ES"/>
                </a:p>
              </p:txBody>
            </p:sp>
          </p:grpSp>
          <p:sp>
            <p:nvSpPr>
              <p:cNvPr id="94283" name="Text Box 75"/>
              <p:cNvSpPr txBox="1">
                <a:spLocks noChangeArrowheads="1"/>
              </p:cNvSpPr>
              <p:nvPr/>
            </p:nvSpPr>
            <p:spPr bwMode="gray">
              <a:xfrm>
                <a:off x="4012" y="2028"/>
                <a:ext cx="273" cy="306"/>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C</a:t>
                </a:r>
              </a:p>
            </p:txBody>
          </p:sp>
        </p:grpSp>
        <p:grpSp>
          <p:nvGrpSpPr>
            <p:cNvPr id="12299" name="Group 76"/>
            <p:cNvGrpSpPr>
              <a:grpSpLocks/>
            </p:cNvGrpSpPr>
            <p:nvPr/>
          </p:nvGrpSpPr>
          <p:grpSpPr bwMode="auto">
            <a:xfrm>
              <a:off x="3487" y="3115"/>
              <a:ext cx="386" cy="368"/>
              <a:chOff x="3552" y="3339"/>
              <a:chExt cx="412" cy="392"/>
            </a:xfrm>
          </p:grpSpPr>
          <p:grpSp>
            <p:nvGrpSpPr>
              <p:cNvPr id="12320" name="Group 77"/>
              <p:cNvGrpSpPr>
                <a:grpSpLocks/>
              </p:cNvGrpSpPr>
              <p:nvPr/>
            </p:nvGrpSpPr>
            <p:grpSpPr bwMode="auto">
              <a:xfrm>
                <a:off x="3552" y="3339"/>
                <a:ext cx="412" cy="392"/>
                <a:chOff x="2016" y="1920"/>
                <a:chExt cx="1680" cy="1680"/>
              </a:xfrm>
            </p:grpSpPr>
            <p:sp>
              <p:nvSpPr>
                <p:cNvPr id="94286" name="Oval 78"/>
                <p:cNvSpPr>
                  <a:spLocks noChangeArrowheads="1"/>
                </p:cNvSpPr>
                <p:nvPr/>
              </p:nvSpPr>
              <p:spPr bwMode="gray">
                <a:xfrm>
                  <a:off x="2016" y="1920"/>
                  <a:ext cx="1680" cy="1680"/>
                </a:xfrm>
                <a:prstGeom prst="ellipse">
                  <a:avLst/>
                </a:prstGeom>
                <a:gradFill rotWithShape="1">
                  <a:gsLst>
                    <a:gs pos="0">
                      <a:schemeClr val="bg2"/>
                    </a:gs>
                    <a:gs pos="100000">
                      <a:schemeClr val="bg2">
                        <a:gamma/>
                        <a:shade val="45490"/>
                        <a:invGamma/>
                      </a:schemeClr>
                    </a:gs>
                  </a:gsLst>
                  <a:lin ang="5400000" scaled="1"/>
                </a:gradFill>
                <a:ln w="9525">
                  <a:noFill/>
                  <a:round/>
                  <a:headEnd/>
                  <a:tailEnd/>
                </a:ln>
                <a:effectLst/>
              </p:spPr>
              <p:txBody>
                <a:bodyPr wrap="none" anchor="ctr"/>
                <a:lstStyle/>
                <a:p>
                  <a:pPr>
                    <a:defRPr/>
                  </a:pPr>
                  <a:endParaRPr lang="es-ES"/>
                </a:p>
              </p:txBody>
            </p:sp>
            <p:sp>
              <p:nvSpPr>
                <p:cNvPr id="12323" name="Freeform 79"/>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w="0">
                  <a:noFill/>
                  <a:round/>
                  <a:headEnd/>
                  <a:tailEnd/>
                </a:ln>
              </p:spPr>
              <p:txBody>
                <a:bodyPr/>
                <a:lstStyle/>
                <a:p>
                  <a:endParaRPr lang="es-ES"/>
                </a:p>
              </p:txBody>
            </p:sp>
          </p:grpSp>
          <p:sp>
            <p:nvSpPr>
              <p:cNvPr id="94288" name="Text Box 80"/>
              <p:cNvSpPr txBox="1">
                <a:spLocks noChangeArrowheads="1"/>
              </p:cNvSpPr>
              <p:nvPr/>
            </p:nvSpPr>
            <p:spPr bwMode="gray">
              <a:xfrm>
                <a:off x="3633" y="3360"/>
                <a:ext cx="294" cy="308"/>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D</a:t>
                </a:r>
              </a:p>
            </p:txBody>
          </p:sp>
        </p:grpSp>
        <p:grpSp>
          <p:nvGrpSpPr>
            <p:cNvPr id="12300" name="Group 81"/>
            <p:cNvGrpSpPr>
              <a:grpSpLocks/>
            </p:cNvGrpSpPr>
            <p:nvPr/>
          </p:nvGrpSpPr>
          <p:grpSpPr bwMode="auto">
            <a:xfrm>
              <a:off x="1555" y="1809"/>
              <a:ext cx="404" cy="406"/>
              <a:chOff x="1488" y="1968"/>
              <a:chExt cx="432" cy="432"/>
            </a:xfrm>
          </p:grpSpPr>
          <p:grpSp>
            <p:nvGrpSpPr>
              <p:cNvPr id="12316" name="Group 82"/>
              <p:cNvGrpSpPr>
                <a:grpSpLocks/>
              </p:cNvGrpSpPr>
              <p:nvPr/>
            </p:nvGrpSpPr>
            <p:grpSpPr bwMode="auto">
              <a:xfrm>
                <a:off x="1488" y="1968"/>
                <a:ext cx="432" cy="432"/>
                <a:chOff x="2016" y="1920"/>
                <a:chExt cx="1680" cy="1680"/>
              </a:xfrm>
            </p:grpSpPr>
            <p:sp>
              <p:nvSpPr>
                <p:cNvPr id="94291" name="Oval 83"/>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w="9525">
                  <a:noFill/>
                  <a:round/>
                  <a:headEnd/>
                  <a:tailEnd/>
                </a:ln>
                <a:effectLst/>
              </p:spPr>
              <p:txBody>
                <a:bodyPr wrap="none" anchor="ctr"/>
                <a:lstStyle/>
                <a:p>
                  <a:pPr>
                    <a:defRPr/>
                  </a:pPr>
                  <a:endParaRPr lang="es-ES"/>
                </a:p>
              </p:txBody>
            </p:sp>
            <p:sp>
              <p:nvSpPr>
                <p:cNvPr id="12319" name="Freeform 8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endParaRPr lang="es-ES"/>
                </a:p>
              </p:txBody>
            </p:sp>
          </p:grpSp>
          <p:sp>
            <p:nvSpPr>
              <p:cNvPr id="94293" name="Text Box 85"/>
              <p:cNvSpPr txBox="1">
                <a:spLocks noChangeArrowheads="1"/>
              </p:cNvSpPr>
              <p:nvPr/>
            </p:nvSpPr>
            <p:spPr bwMode="gray">
              <a:xfrm>
                <a:off x="1570" y="2016"/>
                <a:ext cx="283" cy="306"/>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A</a:t>
                </a:r>
              </a:p>
            </p:txBody>
          </p:sp>
        </p:grpSp>
        <p:sp>
          <p:nvSpPr>
            <p:cNvPr id="94294" name="Oval 86"/>
            <p:cNvSpPr>
              <a:spLocks noChangeArrowheads="1"/>
            </p:cNvSpPr>
            <p:nvPr/>
          </p:nvSpPr>
          <p:spPr bwMode="gray">
            <a:xfrm rot="-3372907">
              <a:off x="3444" y="3023"/>
              <a:ext cx="77" cy="82"/>
            </a:xfrm>
            <a:prstGeom prst="ellipse">
              <a:avLst/>
            </a:prstGeom>
            <a:gradFill rotWithShape="1">
              <a:gsLst>
                <a:gs pos="0">
                  <a:schemeClr val="bg2"/>
                </a:gs>
                <a:gs pos="100000">
                  <a:srgbClr val="808080"/>
                </a:gs>
              </a:gsLst>
              <a:path path="shape">
                <a:fillToRect l="50000" t="50000" r="50000" b="50000"/>
              </a:path>
            </a:gradFill>
            <a:ln w="9525">
              <a:noFill/>
              <a:round/>
              <a:headEnd/>
              <a:tailEnd/>
            </a:ln>
          </p:spPr>
          <p:txBody>
            <a:bodyPr vert="eaVert" wrap="none" anchor="ctr"/>
            <a:lstStyle/>
            <a:p>
              <a:pPr>
                <a:defRPr/>
              </a:pPr>
              <a:endParaRPr lang="es-ES"/>
            </a:p>
          </p:txBody>
        </p:sp>
        <p:sp>
          <p:nvSpPr>
            <p:cNvPr id="94295" name="Oval 87"/>
            <p:cNvSpPr>
              <a:spLocks noChangeArrowheads="1"/>
            </p:cNvSpPr>
            <p:nvPr/>
          </p:nvSpPr>
          <p:spPr bwMode="gray">
            <a:xfrm rot="-3372907">
              <a:off x="3354" y="2933"/>
              <a:ext cx="77" cy="82"/>
            </a:xfrm>
            <a:prstGeom prst="ellipse">
              <a:avLst/>
            </a:prstGeom>
            <a:gradFill rotWithShape="1">
              <a:gsLst>
                <a:gs pos="0">
                  <a:schemeClr val="bg2"/>
                </a:gs>
                <a:gs pos="100000">
                  <a:srgbClr val="808080"/>
                </a:gs>
              </a:gsLst>
              <a:path path="shape">
                <a:fillToRect l="50000" t="50000" r="50000" b="50000"/>
              </a:path>
            </a:gradFill>
            <a:ln w="9525">
              <a:noFill/>
              <a:round/>
              <a:headEnd/>
              <a:tailEnd/>
            </a:ln>
          </p:spPr>
          <p:txBody>
            <a:bodyPr vert="eaVert" wrap="none" anchor="ctr"/>
            <a:lstStyle/>
            <a:p>
              <a:pPr>
                <a:defRPr/>
              </a:pPr>
              <a:endParaRPr lang="es-ES"/>
            </a:p>
          </p:txBody>
        </p:sp>
        <p:grpSp>
          <p:nvGrpSpPr>
            <p:cNvPr id="12303" name="Group 88"/>
            <p:cNvGrpSpPr>
              <a:grpSpLocks/>
            </p:cNvGrpSpPr>
            <p:nvPr/>
          </p:nvGrpSpPr>
          <p:grpSpPr bwMode="auto">
            <a:xfrm>
              <a:off x="2004" y="2080"/>
              <a:ext cx="216" cy="122"/>
              <a:chOff x="2016" y="2304"/>
              <a:chExt cx="231" cy="130"/>
            </a:xfrm>
          </p:grpSpPr>
          <p:sp>
            <p:nvSpPr>
              <p:cNvPr id="94297" name="Oval 89"/>
              <p:cNvSpPr>
                <a:spLocks noChangeArrowheads="1"/>
              </p:cNvSpPr>
              <p:nvPr/>
            </p:nvSpPr>
            <p:spPr bwMode="gray">
              <a:xfrm rot="-3372907">
                <a:off x="2019" y="2301"/>
                <a:ext cx="82" cy="87"/>
              </a:xfrm>
              <a:prstGeom prst="ellipse">
                <a:avLst/>
              </a:prstGeom>
              <a:gradFill rotWithShape="1">
                <a:gsLst>
                  <a:gs pos="0">
                    <a:schemeClr val="accent1"/>
                  </a:gs>
                  <a:gs pos="100000">
                    <a:srgbClr val="1C567D"/>
                  </a:gs>
                </a:gsLst>
                <a:path path="shape">
                  <a:fillToRect l="50000" t="50000" r="50000" b="50000"/>
                </a:path>
              </a:gradFill>
              <a:ln w="9525">
                <a:noFill/>
                <a:round/>
                <a:headEnd/>
                <a:tailEnd/>
              </a:ln>
            </p:spPr>
            <p:txBody>
              <a:bodyPr vert="eaVert" wrap="none" anchor="ctr"/>
              <a:lstStyle/>
              <a:p>
                <a:pPr>
                  <a:defRPr/>
                </a:pPr>
                <a:endParaRPr lang="es-ES"/>
              </a:p>
            </p:txBody>
          </p:sp>
          <p:sp>
            <p:nvSpPr>
              <p:cNvPr id="94298" name="Oval 90"/>
              <p:cNvSpPr>
                <a:spLocks noChangeArrowheads="1"/>
              </p:cNvSpPr>
              <p:nvPr/>
            </p:nvSpPr>
            <p:spPr bwMode="gray">
              <a:xfrm rot="-3372907">
                <a:off x="2163" y="2349"/>
                <a:ext cx="82" cy="87"/>
              </a:xfrm>
              <a:prstGeom prst="ellipse">
                <a:avLst/>
              </a:prstGeom>
              <a:gradFill rotWithShape="1">
                <a:gsLst>
                  <a:gs pos="0">
                    <a:schemeClr val="accent1"/>
                  </a:gs>
                  <a:gs pos="100000">
                    <a:srgbClr val="18486A"/>
                  </a:gs>
                </a:gsLst>
                <a:path path="shape">
                  <a:fillToRect l="50000" t="50000" r="50000" b="50000"/>
                </a:path>
              </a:gradFill>
              <a:ln w="9525">
                <a:noFill/>
                <a:round/>
                <a:headEnd/>
                <a:tailEnd/>
              </a:ln>
            </p:spPr>
            <p:txBody>
              <a:bodyPr vert="eaVert" wrap="none" anchor="ctr"/>
              <a:lstStyle/>
              <a:p>
                <a:pPr>
                  <a:defRPr/>
                </a:pPr>
                <a:endParaRPr lang="es-ES"/>
              </a:p>
            </p:txBody>
          </p:sp>
        </p:grpSp>
        <p:grpSp>
          <p:nvGrpSpPr>
            <p:cNvPr id="12304" name="Group 91"/>
            <p:cNvGrpSpPr>
              <a:grpSpLocks/>
            </p:cNvGrpSpPr>
            <p:nvPr/>
          </p:nvGrpSpPr>
          <p:grpSpPr bwMode="auto">
            <a:xfrm>
              <a:off x="2813" y="1475"/>
              <a:ext cx="82" cy="244"/>
              <a:chOff x="2832" y="1612"/>
              <a:chExt cx="87" cy="260"/>
            </a:xfrm>
          </p:grpSpPr>
          <p:sp>
            <p:nvSpPr>
              <p:cNvPr id="94300" name="Oval 92"/>
              <p:cNvSpPr>
                <a:spLocks noChangeArrowheads="1"/>
              </p:cNvSpPr>
              <p:nvPr/>
            </p:nvSpPr>
            <p:spPr bwMode="gray">
              <a:xfrm rot="-3372907">
                <a:off x="2835" y="1609"/>
                <a:ext cx="82" cy="87"/>
              </a:xfrm>
              <a:prstGeom prst="ellipse">
                <a:avLst/>
              </a:prstGeom>
              <a:gradFill rotWithShape="1">
                <a:gsLst>
                  <a:gs pos="0">
                    <a:schemeClr val="accent2"/>
                  </a:gs>
                  <a:gs pos="100000">
                    <a:srgbClr val="2D5870"/>
                  </a:gs>
                </a:gsLst>
                <a:path path="shape">
                  <a:fillToRect l="50000" t="50000" r="50000" b="50000"/>
                </a:path>
              </a:gradFill>
              <a:ln w="9525">
                <a:noFill/>
                <a:round/>
                <a:headEnd/>
                <a:tailEnd/>
              </a:ln>
            </p:spPr>
            <p:txBody>
              <a:bodyPr vert="eaVert" wrap="none" anchor="ctr"/>
              <a:lstStyle/>
              <a:p>
                <a:pPr>
                  <a:defRPr/>
                </a:pPr>
                <a:endParaRPr lang="es-ES"/>
              </a:p>
            </p:txBody>
          </p:sp>
          <p:sp>
            <p:nvSpPr>
              <p:cNvPr id="94301" name="Oval 93"/>
              <p:cNvSpPr>
                <a:spLocks noChangeArrowheads="1"/>
              </p:cNvSpPr>
              <p:nvPr/>
            </p:nvSpPr>
            <p:spPr bwMode="gray">
              <a:xfrm rot="-3372907">
                <a:off x="2835" y="1787"/>
                <a:ext cx="82" cy="87"/>
              </a:xfrm>
              <a:prstGeom prst="ellipse">
                <a:avLst/>
              </a:prstGeom>
              <a:gradFill rotWithShape="1">
                <a:gsLst>
                  <a:gs pos="0">
                    <a:schemeClr val="accent2"/>
                  </a:gs>
                  <a:gs pos="100000">
                    <a:srgbClr val="305E78"/>
                  </a:gs>
                </a:gsLst>
                <a:path path="shape">
                  <a:fillToRect l="50000" t="50000" r="50000" b="50000"/>
                </a:path>
              </a:gradFill>
              <a:ln w="9525">
                <a:noFill/>
                <a:round/>
                <a:headEnd/>
                <a:tailEnd/>
              </a:ln>
            </p:spPr>
            <p:txBody>
              <a:bodyPr vert="eaVert" wrap="none" anchor="ctr"/>
              <a:lstStyle/>
              <a:p>
                <a:pPr>
                  <a:defRPr/>
                </a:pPr>
                <a:endParaRPr lang="es-ES"/>
              </a:p>
            </p:txBody>
          </p:sp>
        </p:grpSp>
        <p:sp>
          <p:nvSpPr>
            <p:cNvPr id="94302" name="Oval 94"/>
            <p:cNvSpPr>
              <a:spLocks noChangeArrowheads="1"/>
            </p:cNvSpPr>
            <p:nvPr/>
          </p:nvSpPr>
          <p:spPr bwMode="gray">
            <a:xfrm rot="-3372907">
              <a:off x="3681" y="2094"/>
              <a:ext cx="76" cy="82"/>
            </a:xfrm>
            <a:prstGeom prst="ellipse">
              <a:avLst/>
            </a:prstGeom>
            <a:gradFill rotWithShape="1">
              <a:gsLst>
                <a:gs pos="0">
                  <a:schemeClr val="hlink"/>
                </a:gs>
                <a:gs pos="100000">
                  <a:srgbClr val="1D336B"/>
                </a:gs>
              </a:gsLst>
              <a:path path="shape">
                <a:fillToRect l="50000" t="50000" r="50000" b="50000"/>
              </a:path>
            </a:gradFill>
            <a:ln w="9525">
              <a:noFill/>
              <a:round/>
              <a:headEnd/>
              <a:tailEnd/>
            </a:ln>
          </p:spPr>
          <p:txBody>
            <a:bodyPr vert="eaVert" wrap="none" anchor="ctr"/>
            <a:lstStyle/>
            <a:p>
              <a:pPr>
                <a:defRPr/>
              </a:pPr>
              <a:endParaRPr lang="es-ES"/>
            </a:p>
          </p:txBody>
        </p:sp>
        <p:sp>
          <p:nvSpPr>
            <p:cNvPr id="94303" name="Oval 95"/>
            <p:cNvSpPr>
              <a:spLocks noChangeArrowheads="1"/>
            </p:cNvSpPr>
            <p:nvPr/>
          </p:nvSpPr>
          <p:spPr bwMode="gray">
            <a:xfrm rot="-3372907">
              <a:off x="3534" y="2168"/>
              <a:ext cx="77" cy="82"/>
            </a:xfrm>
            <a:prstGeom prst="ellipse">
              <a:avLst/>
            </a:prstGeom>
            <a:gradFill rotWithShape="1">
              <a:gsLst>
                <a:gs pos="0">
                  <a:schemeClr val="hlink"/>
                </a:gs>
                <a:gs pos="100000">
                  <a:srgbClr val="1D336B"/>
                </a:gs>
              </a:gsLst>
              <a:path path="shape">
                <a:fillToRect l="50000" t="50000" r="50000" b="50000"/>
              </a:path>
            </a:gradFill>
            <a:ln w="9525">
              <a:noFill/>
              <a:round/>
              <a:headEnd/>
              <a:tailEnd/>
            </a:ln>
          </p:spPr>
          <p:txBody>
            <a:bodyPr vert="eaVert" wrap="none" anchor="ctr"/>
            <a:lstStyle/>
            <a:p>
              <a:pPr>
                <a:defRPr/>
              </a:pPr>
              <a:endParaRPr lang="es-ES"/>
            </a:p>
          </p:txBody>
        </p:sp>
        <p:sp>
          <p:nvSpPr>
            <p:cNvPr id="12307" name="Text Box 96"/>
            <p:cNvSpPr txBox="1">
              <a:spLocks noChangeArrowheads="1"/>
            </p:cNvSpPr>
            <p:nvPr/>
          </p:nvSpPr>
          <p:spPr bwMode="auto">
            <a:xfrm>
              <a:off x="431" y="1899"/>
              <a:ext cx="1124" cy="404"/>
            </a:xfrm>
            <a:prstGeom prst="rect">
              <a:avLst/>
            </a:prstGeom>
            <a:noFill/>
            <a:ln w="9525">
              <a:noFill/>
              <a:miter lim="800000"/>
              <a:headEnd/>
              <a:tailEnd/>
            </a:ln>
          </p:spPr>
          <p:txBody>
            <a:bodyPr>
              <a:spAutoFit/>
            </a:bodyPr>
            <a:lstStyle/>
            <a:p>
              <a:pPr algn="ctr" eaLnBrk="0" hangingPunct="0"/>
              <a:r>
                <a:rPr lang="es-ES" b="1"/>
                <a:t>Augusto Comte</a:t>
              </a:r>
              <a:endParaRPr lang="en-US" b="1"/>
            </a:p>
          </p:txBody>
        </p:sp>
        <p:sp>
          <p:nvSpPr>
            <p:cNvPr id="12308" name="Text Box 97"/>
            <p:cNvSpPr txBox="1">
              <a:spLocks noChangeArrowheads="1"/>
            </p:cNvSpPr>
            <p:nvPr/>
          </p:nvSpPr>
          <p:spPr bwMode="auto">
            <a:xfrm>
              <a:off x="2274" y="782"/>
              <a:ext cx="1332" cy="231"/>
            </a:xfrm>
            <a:prstGeom prst="rect">
              <a:avLst/>
            </a:prstGeom>
            <a:noFill/>
            <a:ln w="9525">
              <a:noFill/>
              <a:miter lim="800000"/>
              <a:headEnd/>
              <a:tailEnd/>
            </a:ln>
          </p:spPr>
          <p:txBody>
            <a:bodyPr>
              <a:spAutoFit/>
            </a:bodyPr>
            <a:lstStyle/>
            <a:p>
              <a:pPr algn="ctr" eaLnBrk="0" hangingPunct="0"/>
              <a:r>
                <a:rPr lang="es-ES" b="1"/>
                <a:t>René Descartes</a:t>
              </a:r>
              <a:endParaRPr lang="en-US" b="1"/>
            </a:p>
          </p:txBody>
        </p:sp>
        <p:sp>
          <p:nvSpPr>
            <p:cNvPr id="12309" name="Text Box 98"/>
            <p:cNvSpPr txBox="1">
              <a:spLocks noChangeArrowheads="1"/>
            </p:cNvSpPr>
            <p:nvPr/>
          </p:nvSpPr>
          <p:spPr bwMode="auto">
            <a:xfrm>
              <a:off x="4251" y="1908"/>
              <a:ext cx="1124" cy="404"/>
            </a:xfrm>
            <a:prstGeom prst="rect">
              <a:avLst/>
            </a:prstGeom>
            <a:noFill/>
            <a:ln w="9525">
              <a:noFill/>
              <a:miter lim="800000"/>
              <a:headEnd/>
              <a:tailEnd/>
            </a:ln>
          </p:spPr>
          <p:txBody>
            <a:bodyPr>
              <a:spAutoFit/>
            </a:bodyPr>
            <a:lstStyle/>
            <a:p>
              <a:pPr algn="ctr" eaLnBrk="0" hangingPunct="0"/>
              <a:r>
                <a:rPr lang="es-ES" b="1"/>
                <a:t>Baruch Spinoza</a:t>
              </a:r>
              <a:endParaRPr lang="en-US" b="1"/>
            </a:p>
          </p:txBody>
        </p:sp>
        <p:sp>
          <p:nvSpPr>
            <p:cNvPr id="12310" name="Text Box 99"/>
            <p:cNvSpPr txBox="1">
              <a:spLocks noChangeArrowheads="1"/>
            </p:cNvSpPr>
            <p:nvPr/>
          </p:nvSpPr>
          <p:spPr bwMode="auto">
            <a:xfrm>
              <a:off x="656" y="3251"/>
              <a:ext cx="1123" cy="404"/>
            </a:xfrm>
            <a:prstGeom prst="rect">
              <a:avLst/>
            </a:prstGeom>
            <a:noFill/>
            <a:ln w="9525">
              <a:noFill/>
              <a:miter lim="800000"/>
              <a:headEnd/>
              <a:tailEnd/>
            </a:ln>
          </p:spPr>
          <p:txBody>
            <a:bodyPr>
              <a:spAutoFit/>
            </a:bodyPr>
            <a:lstStyle/>
            <a:p>
              <a:pPr algn="ctr" eaLnBrk="0" hangingPunct="0"/>
              <a:r>
                <a:rPr lang="es-ES" b="1"/>
                <a:t>Immanuel Kant</a:t>
              </a:r>
              <a:endParaRPr lang="en-US" b="1"/>
            </a:p>
          </p:txBody>
        </p:sp>
        <p:sp>
          <p:nvSpPr>
            <p:cNvPr id="12311" name="Text Box 100"/>
            <p:cNvSpPr txBox="1">
              <a:spLocks noChangeArrowheads="1"/>
            </p:cNvSpPr>
            <p:nvPr/>
          </p:nvSpPr>
          <p:spPr bwMode="auto">
            <a:xfrm>
              <a:off x="3892" y="3251"/>
              <a:ext cx="1123" cy="577"/>
            </a:xfrm>
            <a:prstGeom prst="rect">
              <a:avLst/>
            </a:prstGeom>
            <a:noFill/>
            <a:ln w="9525">
              <a:noFill/>
              <a:miter lim="800000"/>
              <a:headEnd/>
              <a:tailEnd/>
            </a:ln>
          </p:spPr>
          <p:txBody>
            <a:bodyPr>
              <a:spAutoFit/>
            </a:bodyPr>
            <a:lstStyle/>
            <a:p>
              <a:pPr algn="ctr" eaLnBrk="0" hangingPunct="0"/>
              <a:r>
                <a:rPr lang="es-ES" b="1"/>
                <a:t>Gottfried Wilhem Leibniz</a:t>
              </a:r>
              <a:endParaRPr lang="en-US" b="1"/>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4"/>
          <p:cNvSpPr>
            <a:spLocks noChangeArrowheads="1"/>
          </p:cNvSpPr>
          <p:nvPr/>
        </p:nvSpPr>
        <p:spPr bwMode="auto">
          <a:xfrm>
            <a:off x="755650" y="442913"/>
            <a:ext cx="6507163" cy="579437"/>
          </a:xfrm>
          <a:prstGeom prst="rect">
            <a:avLst/>
          </a:prstGeom>
          <a:noFill/>
          <a:ln w="9525">
            <a:noFill/>
            <a:miter lim="800000"/>
            <a:headEnd/>
            <a:tailEnd/>
          </a:ln>
        </p:spPr>
        <p:txBody>
          <a:bodyPr wrap="none" anchor="ctr">
            <a:spAutoFit/>
          </a:bodyPr>
          <a:lstStyle/>
          <a:p>
            <a:pPr algn="just"/>
            <a:r>
              <a:rPr lang="es-ES" sz="3200"/>
              <a:t>JERARQUÍA DE LOS SISTEMAS </a:t>
            </a:r>
          </a:p>
        </p:txBody>
      </p:sp>
      <p:sp>
        <p:nvSpPr>
          <p:cNvPr id="87043" name="Rectangle 15"/>
          <p:cNvSpPr>
            <a:spLocks noChangeArrowheads="1"/>
          </p:cNvSpPr>
          <p:nvPr/>
        </p:nvSpPr>
        <p:spPr bwMode="auto">
          <a:xfrm>
            <a:off x="827088" y="1636713"/>
            <a:ext cx="3168650" cy="2014537"/>
          </a:xfrm>
          <a:prstGeom prst="rect">
            <a:avLst/>
          </a:prstGeom>
          <a:noFill/>
          <a:ln w="9525">
            <a:noFill/>
            <a:miter lim="800000"/>
            <a:headEnd/>
            <a:tailEnd/>
          </a:ln>
        </p:spPr>
        <p:txBody>
          <a:bodyPr anchor="ctr">
            <a:spAutoFit/>
          </a:bodyPr>
          <a:lstStyle/>
          <a:p>
            <a:pPr algn="just"/>
            <a:r>
              <a:rPr lang="es-ES"/>
              <a:t>Al considerar los distintos tipos de sistemas del universo Kennet Boulding proporciona una clasificación útil de los sistemas donde establece los siguientes niveles jerárquicos: </a:t>
            </a:r>
          </a:p>
        </p:txBody>
      </p:sp>
      <p:grpSp>
        <p:nvGrpSpPr>
          <p:cNvPr id="87044" name="Group 27"/>
          <p:cNvGrpSpPr>
            <a:grpSpLocks/>
          </p:cNvGrpSpPr>
          <p:nvPr/>
        </p:nvGrpSpPr>
        <p:grpSpPr bwMode="auto">
          <a:xfrm>
            <a:off x="4860925" y="1557338"/>
            <a:ext cx="3671888" cy="4537075"/>
            <a:chOff x="3016" y="1162"/>
            <a:chExt cx="2313" cy="2858"/>
          </a:xfrm>
        </p:grpSpPr>
        <p:sp>
          <p:nvSpPr>
            <p:cNvPr id="87054" name="AutoShape 5"/>
            <p:cNvSpPr>
              <a:spLocks noChangeArrowheads="1"/>
            </p:cNvSpPr>
            <p:nvPr/>
          </p:nvSpPr>
          <p:spPr bwMode="auto">
            <a:xfrm>
              <a:off x="3016" y="1480"/>
              <a:ext cx="2312" cy="317"/>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87055" name="AutoShape 6"/>
            <p:cNvSpPr>
              <a:spLocks noChangeArrowheads="1"/>
            </p:cNvSpPr>
            <p:nvPr/>
          </p:nvSpPr>
          <p:spPr bwMode="auto">
            <a:xfrm>
              <a:off x="3017" y="1162"/>
              <a:ext cx="2312" cy="317"/>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87056" name="AutoShape 7"/>
            <p:cNvSpPr>
              <a:spLocks noChangeArrowheads="1"/>
            </p:cNvSpPr>
            <p:nvPr/>
          </p:nvSpPr>
          <p:spPr bwMode="auto">
            <a:xfrm>
              <a:off x="3016" y="1798"/>
              <a:ext cx="2312" cy="317"/>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87057" name="AutoShape 8"/>
            <p:cNvSpPr>
              <a:spLocks noChangeArrowheads="1"/>
            </p:cNvSpPr>
            <p:nvPr/>
          </p:nvSpPr>
          <p:spPr bwMode="auto">
            <a:xfrm>
              <a:off x="3016" y="2115"/>
              <a:ext cx="2312" cy="317"/>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87058" name="AutoShape 9"/>
            <p:cNvSpPr>
              <a:spLocks noChangeArrowheads="1"/>
            </p:cNvSpPr>
            <p:nvPr/>
          </p:nvSpPr>
          <p:spPr bwMode="auto">
            <a:xfrm>
              <a:off x="3016" y="2433"/>
              <a:ext cx="2312" cy="317"/>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87059" name="AutoShape 10"/>
            <p:cNvSpPr>
              <a:spLocks noChangeArrowheads="1"/>
            </p:cNvSpPr>
            <p:nvPr/>
          </p:nvSpPr>
          <p:spPr bwMode="auto">
            <a:xfrm>
              <a:off x="3017" y="2750"/>
              <a:ext cx="2312" cy="317"/>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87060" name="AutoShape 11"/>
            <p:cNvSpPr>
              <a:spLocks noChangeArrowheads="1"/>
            </p:cNvSpPr>
            <p:nvPr/>
          </p:nvSpPr>
          <p:spPr bwMode="auto">
            <a:xfrm>
              <a:off x="3017" y="3068"/>
              <a:ext cx="2312" cy="317"/>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87061" name="AutoShape 12"/>
            <p:cNvSpPr>
              <a:spLocks noChangeArrowheads="1"/>
            </p:cNvSpPr>
            <p:nvPr/>
          </p:nvSpPr>
          <p:spPr bwMode="auto">
            <a:xfrm>
              <a:off x="3016" y="3385"/>
              <a:ext cx="2312" cy="317"/>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87062" name="AutoShape 13"/>
            <p:cNvSpPr>
              <a:spLocks noChangeArrowheads="1"/>
            </p:cNvSpPr>
            <p:nvPr/>
          </p:nvSpPr>
          <p:spPr bwMode="auto">
            <a:xfrm>
              <a:off x="3016" y="3703"/>
              <a:ext cx="2312" cy="317"/>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87063" name="Text Box 17"/>
            <p:cNvSpPr txBox="1">
              <a:spLocks noChangeArrowheads="1"/>
            </p:cNvSpPr>
            <p:nvPr/>
          </p:nvSpPr>
          <p:spPr bwMode="auto">
            <a:xfrm>
              <a:off x="3198" y="3748"/>
              <a:ext cx="1950" cy="212"/>
            </a:xfrm>
            <a:prstGeom prst="rect">
              <a:avLst/>
            </a:prstGeom>
            <a:noFill/>
            <a:ln w="9525">
              <a:noFill/>
              <a:miter lim="800000"/>
              <a:headEnd/>
              <a:tailEnd/>
            </a:ln>
          </p:spPr>
          <p:txBody>
            <a:bodyPr>
              <a:spAutoFit/>
            </a:bodyPr>
            <a:lstStyle/>
            <a:p>
              <a:pPr algn="ctr">
                <a:spcBef>
                  <a:spcPct val="50000"/>
                </a:spcBef>
              </a:pPr>
              <a:r>
                <a:rPr lang="es-PE" sz="1600"/>
                <a:t>ESTRUCTURA ESTATICA</a:t>
              </a:r>
              <a:endParaRPr lang="es-ES" sz="1600"/>
            </a:p>
          </p:txBody>
        </p:sp>
        <p:sp>
          <p:nvSpPr>
            <p:cNvPr id="87064" name="Text Box 18"/>
            <p:cNvSpPr txBox="1">
              <a:spLocks noChangeArrowheads="1"/>
            </p:cNvSpPr>
            <p:nvPr/>
          </p:nvSpPr>
          <p:spPr bwMode="auto">
            <a:xfrm>
              <a:off x="3107" y="3430"/>
              <a:ext cx="2087" cy="212"/>
            </a:xfrm>
            <a:prstGeom prst="rect">
              <a:avLst/>
            </a:prstGeom>
            <a:noFill/>
            <a:ln w="9525">
              <a:noFill/>
              <a:miter lim="800000"/>
              <a:headEnd/>
              <a:tailEnd/>
            </a:ln>
          </p:spPr>
          <p:txBody>
            <a:bodyPr>
              <a:spAutoFit/>
            </a:bodyPr>
            <a:lstStyle/>
            <a:p>
              <a:pPr algn="ctr">
                <a:spcBef>
                  <a:spcPct val="50000"/>
                </a:spcBef>
              </a:pPr>
              <a:r>
                <a:rPr lang="es-PE" sz="1600"/>
                <a:t>SISTEMA DINAMICO SIMPLE</a:t>
              </a:r>
              <a:endParaRPr lang="es-ES" sz="1600"/>
            </a:p>
          </p:txBody>
        </p:sp>
        <p:sp>
          <p:nvSpPr>
            <p:cNvPr id="87065" name="Text Box 19"/>
            <p:cNvSpPr txBox="1">
              <a:spLocks noChangeArrowheads="1"/>
            </p:cNvSpPr>
            <p:nvPr/>
          </p:nvSpPr>
          <p:spPr bwMode="auto">
            <a:xfrm>
              <a:off x="3107" y="3113"/>
              <a:ext cx="2132" cy="212"/>
            </a:xfrm>
            <a:prstGeom prst="rect">
              <a:avLst/>
            </a:prstGeom>
            <a:noFill/>
            <a:ln w="9525">
              <a:noFill/>
              <a:miter lim="800000"/>
              <a:headEnd/>
              <a:tailEnd/>
            </a:ln>
          </p:spPr>
          <p:txBody>
            <a:bodyPr>
              <a:spAutoFit/>
            </a:bodyPr>
            <a:lstStyle/>
            <a:p>
              <a:pPr algn="ctr">
                <a:spcBef>
                  <a:spcPct val="50000"/>
                </a:spcBef>
              </a:pPr>
              <a:r>
                <a:rPr lang="es-PE" sz="1600"/>
                <a:t>SISTEMA CIBERNETICO</a:t>
              </a:r>
              <a:endParaRPr lang="es-ES" sz="1600"/>
            </a:p>
          </p:txBody>
        </p:sp>
        <p:sp>
          <p:nvSpPr>
            <p:cNvPr id="87066" name="Text Box 21"/>
            <p:cNvSpPr txBox="1">
              <a:spLocks noChangeArrowheads="1"/>
            </p:cNvSpPr>
            <p:nvPr/>
          </p:nvSpPr>
          <p:spPr bwMode="auto">
            <a:xfrm>
              <a:off x="3152" y="2795"/>
              <a:ext cx="2042" cy="212"/>
            </a:xfrm>
            <a:prstGeom prst="rect">
              <a:avLst/>
            </a:prstGeom>
            <a:noFill/>
            <a:ln w="9525">
              <a:noFill/>
              <a:miter lim="800000"/>
              <a:headEnd/>
              <a:tailEnd/>
            </a:ln>
          </p:spPr>
          <p:txBody>
            <a:bodyPr>
              <a:spAutoFit/>
            </a:bodyPr>
            <a:lstStyle/>
            <a:p>
              <a:pPr algn="ctr">
                <a:spcBef>
                  <a:spcPct val="50000"/>
                </a:spcBef>
              </a:pPr>
              <a:r>
                <a:rPr lang="es-PE" sz="1600"/>
                <a:t>SISTEMA ABIERTO</a:t>
              </a:r>
              <a:endParaRPr lang="es-ES" sz="1600"/>
            </a:p>
          </p:txBody>
        </p:sp>
        <p:sp>
          <p:nvSpPr>
            <p:cNvPr id="87067" name="Text Box 22"/>
            <p:cNvSpPr txBox="1">
              <a:spLocks noChangeArrowheads="1"/>
            </p:cNvSpPr>
            <p:nvPr/>
          </p:nvSpPr>
          <p:spPr bwMode="auto">
            <a:xfrm>
              <a:off x="3243" y="2478"/>
              <a:ext cx="1859" cy="212"/>
            </a:xfrm>
            <a:prstGeom prst="rect">
              <a:avLst/>
            </a:prstGeom>
            <a:noFill/>
            <a:ln w="9525">
              <a:noFill/>
              <a:miter lim="800000"/>
              <a:headEnd/>
              <a:tailEnd/>
            </a:ln>
          </p:spPr>
          <p:txBody>
            <a:bodyPr>
              <a:spAutoFit/>
            </a:bodyPr>
            <a:lstStyle/>
            <a:p>
              <a:pPr algn="ctr">
                <a:spcBef>
                  <a:spcPct val="50000"/>
                </a:spcBef>
              </a:pPr>
              <a:r>
                <a:rPr lang="es-PE" sz="1600"/>
                <a:t>GENETICO - SOCIAL</a:t>
              </a:r>
              <a:endParaRPr lang="es-ES" sz="1600"/>
            </a:p>
          </p:txBody>
        </p:sp>
        <p:sp>
          <p:nvSpPr>
            <p:cNvPr id="87068" name="Text Box 23"/>
            <p:cNvSpPr txBox="1">
              <a:spLocks noChangeArrowheads="1"/>
            </p:cNvSpPr>
            <p:nvPr/>
          </p:nvSpPr>
          <p:spPr bwMode="auto">
            <a:xfrm>
              <a:off x="3243" y="2160"/>
              <a:ext cx="1859" cy="212"/>
            </a:xfrm>
            <a:prstGeom prst="rect">
              <a:avLst/>
            </a:prstGeom>
            <a:noFill/>
            <a:ln w="9525">
              <a:noFill/>
              <a:miter lim="800000"/>
              <a:headEnd/>
              <a:tailEnd/>
            </a:ln>
          </p:spPr>
          <p:txBody>
            <a:bodyPr>
              <a:spAutoFit/>
            </a:bodyPr>
            <a:lstStyle/>
            <a:p>
              <a:pPr algn="ctr">
                <a:spcBef>
                  <a:spcPct val="50000"/>
                </a:spcBef>
              </a:pPr>
              <a:r>
                <a:rPr lang="es-PE" sz="1600"/>
                <a:t>SISTEMA ANIMAL</a:t>
              </a:r>
              <a:endParaRPr lang="es-ES" sz="1600"/>
            </a:p>
          </p:txBody>
        </p:sp>
        <p:sp>
          <p:nvSpPr>
            <p:cNvPr id="87069" name="Text Box 24"/>
            <p:cNvSpPr txBox="1">
              <a:spLocks noChangeArrowheads="1"/>
            </p:cNvSpPr>
            <p:nvPr/>
          </p:nvSpPr>
          <p:spPr bwMode="auto">
            <a:xfrm>
              <a:off x="3243" y="1525"/>
              <a:ext cx="1859" cy="212"/>
            </a:xfrm>
            <a:prstGeom prst="rect">
              <a:avLst/>
            </a:prstGeom>
            <a:noFill/>
            <a:ln w="9525">
              <a:noFill/>
              <a:miter lim="800000"/>
              <a:headEnd/>
              <a:tailEnd/>
            </a:ln>
          </p:spPr>
          <p:txBody>
            <a:bodyPr>
              <a:spAutoFit/>
            </a:bodyPr>
            <a:lstStyle/>
            <a:p>
              <a:pPr algn="ctr">
                <a:spcBef>
                  <a:spcPct val="50000"/>
                </a:spcBef>
              </a:pPr>
              <a:r>
                <a:rPr lang="es-PE" sz="1600"/>
                <a:t>SISTEMA  SOCIAL</a:t>
              </a:r>
              <a:endParaRPr lang="es-ES" sz="1600"/>
            </a:p>
          </p:txBody>
        </p:sp>
        <p:sp>
          <p:nvSpPr>
            <p:cNvPr id="87070" name="Text Box 25"/>
            <p:cNvSpPr txBox="1">
              <a:spLocks noChangeArrowheads="1"/>
            </p:cNvSpPr>
            <p:nvPr/>
          </p:nvSpPr>
          <p:spPr bwMode="auto">
            <a:xfrm>
              <a:off x="3243" y="1842"/>
              <a:ext cx="1859" cy="212"/>
            </a:xfrm>
            <a:prstGeom prst="rect">
              <a:avLst/>
            </a:prstGeom>
            <a:noFill/>
            <a:ln w="9525">
              <a:noFill/>
              <a:miter lim="800000"/>
              <a:headEnd/>
              <a:tailEnd/>
            </a:ln>
          </p:spPr>
          <p:txBody>
            <a:bodyPr>
              <a:spAutoFit/>
            </a:bodyPr>
            <a:lstStyle/>
            <a:p>
              <a:pPr algn="ctr">
                <a:spcBef>
                  <a:spcPct val="50000"/>
                </a:spcBef>
              </a:pPr>
              <a:r>
                <a:rPr lang="es-PE" sz="1600"/>
                <a:t>SISTEMA HUMANO</a:t>
              </a:r>
              <a:endParaRPr lang="es-ES" sz="1600"/>
            </a:p>
          </p:txBody>
        </p:sp>
        <p:sp>
          <p:nvSpPr>
            <p:cNvPr id="87071" name="Text Box 26"/>
            <p:cNvSpPr txBox="1">
              <a:spLocks noChangeArrowheads="1"/>
            </p:cNvSpPr>
            <p:nvPr/>
          </p:nvSpPr>
          <p:spPr bwMode="auto">
            <a:xfrm>
              <a:off x="3243" y="1207"/>
              <a:ext cx="1859" cy="212"/>
            </a:xfrm>
            <a:prstGeom prst="rect">
              <a:avLst/>
            </a:prstGeom>
            <a:noFill/>
            <a:ln w="9525">
              <a:noFill/>
              <a:miter lim="800000"/>
              <a:headEnd/>
              <a:tailEnd/>
            </a:ln>
          </p:spPr>
          <p:txBody>
            <a:bodyPr>
              <a:spAutoFit/>
            </a:bodyPr>
            <a:lstStyle/>
            <a:p>
              <a:pPr algn="ctr">
                <a:spcBef>
                  <a:spcPct val="50000"/>
                </a:spcBef>
              </a:pPr>
              <a:r>
                <a:rPr lang="es-PE" sz="1600"/>
                <a:t>SISTEMA TRASCENDENTAL</a:t>
              </a:r>
              <a:endParaRPr lang="es-ES" sz="1600"/>
            </a:p>
          </p:txBody>
        </p:sp>
      </p:grpSp>
      <p:sp>
        <p:nvSpPr>
          <p:cNvPr id="87045" name="Text Box 29"/>
          <p:cNvSpPr txBox="1">
            <a:spLocks noChangeArrowheads="1"/>
          </p:cNvSpPr>
          <p:nvPr/>
        </p:nvSpPr>
        <p:spPr bwMode="auto">
          <a:xfrm>
            <a:off x="4356100" y="2133600"/>
            <a:ext cx="431800" cy="336550"/>
          </a:xfrm>
          <a:prstGeom prst="rect">
            <a:avLst/>
          </a:prstGeom>
          <a:noFill/>
          <a:ln w="9525">
            <a:noFill/>
            <a:miter lim="800000"/>
            <a:headEnd/>
            <a:tailEnd/>
          </a:ln>
        </p:spPr>
        <p:txBody>
          <a:bodyPr>
            <a:spAutoFit/>
          </a:bodyPr>
          <a:lstStyle/>
          <a:p>
            <a:pPr algn="ctr">
              <a:spcBef>
                <a:spcPct val="50000"/>
              </a:spcBef>
            </a:pPr>
            <a:r>
              <a:rPr lang="es-PE" sz="1600"/>
              <a:t>8</a:t>
            </a:r>
          </a:p>
        </p:txBody>
      </p:sp>
      <p:sp>
        <p:nvSpPr>
          <p:cNvPr id="87046" name="Text Box 30"/>
          <p:cNvSpPr txBox="1">
            <a:spLocks noChangeArrowheads="1"/>
          </p:cNvSpPr>
          <p:nvPr/>
        </p:nvSpPr>
        <p:spPr bwMode="auto">
          <a:xfrm>
            <a:off x="4356100" y="2636838"/>
            <a:ext cx="431800" cy="336550"/>
          </a:xfrm>
          <a:prstGeom prst="rect">
            <a:avLst/>
          </a:prstGeom>
          <a:noFill/>
          <a:ln w="9525">
            <a:noFill/>
            <a:miter lim="800000"/>
            <a:headEnd/>
            <a:tailEnd/>
          </a:ln>
        </p:spPr>
        <p:txBody>
          <a:bodyPr>
            <a:spAutoFit/>
          </a:bodyPr>
          <a:lstStyle/>
          <a:p>
            <a:pPr algn="ctr">
              <a:spcBef>
                <a:spcPct val="50000"/>
              </a:spcBef>
            </a:pPr>
            <a:r>
              <a:rPr lang="es-PE" sz="1600"/>
              <a:t>7</a:t>
            </a:r>
          </a:p>
        </p:txBody>
      </p:sp>
      <p:sp>
        <p:nvSpPr>
          <p:cNvPr id="87047" name="Text Box 31"/>
          <p:cNvSpPr txBox="1">
            <a:spLocks noChangeArrowheads="1"/>
          </p:cNvSpPr>
          <p:nvPr/>
        </p:nvSpPr>
        <p:spPr bwMode="auto">
          <a:xfrm>
            <a:off x="4356100" y="1628775"/>
            <a:ext cx="431800" cy="336550"/>
          </a:xfrm>
          <a:prstGeom prst="rect">
            <a:avLst/>
          </a:prstGeom>
          <a:noFill/>
          <a:ln w="9525">
            <a:noFill/>
            <a:miter lim="800000"/>
            <a:headEnd/>
            <a:tailEnd/>
          </a:ln>
        </p:spPr>
        <p:txBody>
          <a:bodyPr>
            <a:spAutoFit/>
          </a:bodyPr>
          <a:lstStyle/>
          <a:p>
            <a:pPr algn="ctr">
              <a:spcBef>
                <a:spcPct val="50000"/>
              </a:spcBef>
            </a:pPr>
            <a:r>
              <a:rPr lang="es-PE" sz="1600"/>
              <a:t>9</a:t>
            </a:r>
          </a:p>
        </p:txBody>
      </p:sp>
      <p:sp>
        <p:nvSpPr>
          <p:cNvPr id="87048" name="Text Box 32"/>
          <p:cNvSpPr txBox="1">
            <a:spLocks noChangeArrowheads="1"/>
          </p:cNvSpPr>
          <p:nvPr/>
        </p:nvSpPr>
        <p:spPr bwMode="auto">
          <a:xfrm>
            <a:off x="4356100" y="3141663"/>
            <a:ext cx="431800" cy="336550"/>
          </a:xfrm>
          <a:prstGeom prst="rect">
            <a:avLst/>
          </a:prstGeom>
          <a:noFill/>
          <a:ln w="9525">
            <a:noFill/>
            <a:miter lim="800000"/>
            <a:headEnd/>
            <a:tailEnd/>
          </a:ln>
        </p:spPr>
        <p:txBody>
          <a:bodyPr>
            <a:spAutoFit/>
          </a:bodyPr>
          <a:lstStyle/>
          <a:p>
            <a:pPr algn="ctr">
              <a:spcBef>
                <a:spcPct val="50000"/>
              </a:spcBef>
            </a:pPr>
            <a:r>
              <a:rPr lang="es-PE" sz="1600"/>
              <a:t>6</a:t>
            </a:r>
          </a:p>
        </p:txBody>
      </p:sp>
      <p:sp>
        <p:nvSpPr>
          <p:cNvPr id="87049" name="Text Box 33"/>
          <p:cNvSpPr txBox="1">
            <a:spLocks noChangeArrowheads="1"/>
          </p:cNvSpPr>
          <p:nvPr/>
        </p:nvSpPr>
        <p:spPr bwMode="auto">
          <a:xfrm>
            <a:off x="4356100" y="3668713"/>
            <a:ext cx="431800" cy="336550"/>
          </a:xfrm>
          <a:prstGeom prst="rect">
            <a:avLst/>
          </a:prstGeom>
          <a:noFill/>
          <a:ln w="9525">
            <a:noFill/>
            <a:miter lim="800000"/>
            <a:headEnd/>
            <a:tailEnd/>
          </a:ln>
        </p:spPr>
        <p:txBody>
          <a:bodyPr>
            <a:spAutoFit/>
          </a:bodyPr>
          <a:lstStyle/>
          <a:p>
            <a:pPr algn="ctr">
              <a:spcBef>
                <a:spcPct val="50000"/>
              </a:spcBef>
            </a:pPr>
            <a:r>
              <a:rPr lang="es-PE" sz="1600"/>
              <a:t>5</a:t>
            </a:r>
          </a:p>
        </p:txBody>
      </p:sp>
      <p:sp>
        <p:nvSpPr>
          <p:cNvPr id="87050" name="Text Box 34"/>
          <p:cNvSpPr txBox="1">
            <a:spLocks noChangeArrowheads="1"/>
          </p:cNvSpPr>
          <p:nvPr/>
        </p:nvSpPr>
        <p:spPr bwMode="auto">
          <a:xfrm>
            <a:off x="4356100" y="4171950"/>
            <a:ext cx="431800" cy="336550"/>
          </a:xfrm>
          <a:prstGeom prst="rect">
            <a:avLst/>
          </a:prstGeom>
          <a:noFill/>
          <a:ln w="9525">
            <a:noFill/>
            <a:miter lim="800000"/>
            <a:headEnd/>
            <a:tailEnd/>
          </a:ln>
        </p:spPr>
        <p:txBody>
          <a:bodyPr>
            <a:spAutoFit/>
          </a:bodyPr>
          <a:lstStyle/>
          <a:p>
            <a:pPr algn="ctr">
              <a:spcBef>
                <a:spcPct val="50000"/>
              </a:spcBef>
            </a:pPr>
            <a:r>
              <a:rPr lang="es-PE" sz="1600"/>
              <a:t>4</a:t>
            </a:r>
          </a:p>
        </p:txBody>
      </p:sp>
      <p:sp>
        <p:nvSpPr>
          <p:cNvPr id="87051" name="Text Box 35"/>
          <p:cNvSpPr txBox="1">
            <a:spLocks noChangeArrowheads="1"/>
          </p:cNvSpPr>
          <p:nvPr/>
        </p:nvSpPr>
        <p:spPr bwMode="auto">
          <a:xfrm>
            <a:off x="4356100" y="4676775"/>
            <a:ext cx="431800" cy="336550"/>
          </a:xfrm>
          <a:prstGeom prst="rect">
            <a:avLst/>
          </a:prstGeom>
          <a:noFill/>
          <a:ln w="9525">
            <a:noFill/>
            <a:miter lim="800000"/>
            <a:headEnd/>
            <a:tailEnd/>
          </a:ln>
        </p:spPr>
        <p:txBody>
          <a:bodyPr>
            <a:spAutoFit/>
          </a:bodyPr>
          <a:lstStyle/>
          <a:p>
            <a:pPr algn="ctr">
              <a:spcBef>
                <a:spcPct val="50000"/>
              </a:spcBef>
            </a:pPr>
            <a:r>
              <a:rPr lang="es-PE" sz="1600"/>
              <a:t>3</a:t>
            </a:r>
          </a:p>
        </p:txBody>
      </p:sp>
      <p:sp>
        <p:nvSpPr>
          <p:cNvPr id="87052" name="Text Box 36"/>
          <p:cNvSpPr txBox="1">
            <a:spLocks noChangeArrowheads="1"/>
          </p:cNvSpPr>
          <p:nvPr/>
        </p:nvSpPr>
        <p:spPr bwMode="auto">
          <a:xfrm>
            <a:off x="4356100" y="5180013"/>
            <a:ext cx="431800" cy="336550"/>
          </a:xfrm>
          <a:prstGeom prst="rect">
            <a:avLst/>
          </a:prstGeom>
          <a:noFill/>
          <a:ln w="9525">
            <a:noFill/>
            <a:miter lim="800000"/>
            <a:headEnd/>
            <a:tailEnd/>
          </a:ln>
        </p:spPr>
        <p:txBody>
          <a:bodyPr>
            <a:spAutoFit/>
          </a:bodyPr>
          <a:lstStyle/>
          <a:p>
            <a:pPr algn="ctr">
              <a:spcBef>
                <a:spcPct val="50000"/>
              </a:spcBef>
            </a:pPr>
            <a:r>
              <a:rPr lang="es-PE" sz="1600"/>
              <a:t>2</a:t>
            </a:r>
          </a:p>
        </p:txBody>
      </p:sp>
      <p:sp>
        <p:nvSpPr>
          <p:cNvPr id="87053" name="Text Box 37"/>
          <p:cNvSpPr txBox="1">
            <a:spLocks noChangeArrowheads="1"/>
          </p:cNvSpPr>
          <p:nvPr/>
        </p:nvSpPr>
        <p:spPr bwMode="auto">
          <a:xfrm>
            <a:off x="4356100" y="5684838"/>
            <a:ext cx="431800" cy="336550"/>
          </a:xfrm>
          <a:prstGeom prst="rect">
            <a:avLst/>
          </a:prstGeom>
          <a:noFill/>
          <a:ln w="9525">
            <a:noFill/>
            <a:miter lim="800000"/>
            <a:headEnd/>
            <a:tailEnd/>
          </a:ln>
        </p:spPr>
        <p:txBody>
          <a:bodyPr>
            <a:spAutoFit/>
          </a:bodyPr>
          <a:lstStyle/>
          <a:p>
            <a:pPr algn="ctr">
              <a:spcBef>
                <a:spcPct val="50000"/>
              </a:spcBef>
            </a:pPr>
            <a:r>
              <a:rPr lang="es-PE" sz="1600"/>
              <a:t>1</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714375" y="361950"/>
            <a:ext cx="7489825" cy="1066800"/>
          </a:xfrm>
          <a:prstGeom prst="rect">
            <a:avLst/>
          </a:prstGeom>
          <a:noFill/>
          <a:ln w="9525">
            <a:noFill/>
            <a:miter lim="800000"/>
            <a:headEnd/>
            <a:tailEnd/>
          </a:ln>
        </p:spPr>
        <p:txBody>
          <a:bodyPr anchor="ctr">
            <a:spAutoFit/>
          </a:bodyPr>
          <a:lstStyle/>
          <a:p>
            <a:pPr algn="just"/>
            <a:r>
              <a:rPr lang="es-ES" sz="3200"/>
              <a:t>TEORÍA ANALÓGICA O MODELO DE ISOMORFISMO SISTÉMICO: </a:t>
            </a:r>
          </a:p>
        </p:txBody>
      </p:sp>
      <p:sp>
        <p:nvSpPr>
          <p:cNvPr id="88067" name="Rectangle 5"/>
          <p:cNvSpPr>
            <a:spLocks noChangeArrowheads="1"/>
          </p:cNvSpPr>
          <p:nvPr/>
        </p:nvSpPr>
        <p:spPr bwMode="auto">
          <a:xfrm>
            <a:off x="827088" y="2249488"/>
            <a:ext cx="7777162" cy="2835275"/>
          </a:xfrm>
          <a:prstGeom prst="rect">
            <a:avLst/>
          </a:prstGeom>
          <a:noFill/>
          <a:ln w="9525">
            <a:noFill/>
            <a:miter lim="800000"/>
            <a:headEnd/>
            <a:tailEnd/>
          </a:ln>
        </p:spPr>
        <p:txBody>
          <a:bodyPr anchor="ctr">
            <a:spAutoFit/>
          </a:bodyPr>
          <a:lstStyle/>
          <a:p>
            <a:pPr algn="just"/>
            <a:r>
              <a:rPr lang="es-ES" sz="2000"/>
              <a:t>Este modelo busca integrar las relaciones entre fenómenos de las distintas ciencias. La detección de estos fenómenos permite el armado de modelos de aplicación para distintas áreas de las ciencias. </a:t>
            </a:r>
          </a:p>
          <a:p>
            <a:pPr algn="just"/>
            <a:endParaRPr lang="es-ES" sz="2000"/>
          </a:p>
          <a:p>
            <a:pPr algn="just"/>
            <a:r>
              <a:rPr lang="es-ES" sz="2000"/>
              <a:t>Se pretende por comparaciones sucesivas, una aproximación metodológica, a la vez que facilitar la identificación de los elementos equivalentes o comunes, y permitir una correspondencia biunívoca entre las distintas ciencias.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611188" y="428625"/>
            <a:ext cx="7489825" cy="1066800"/>
          </a:xfrm>
          <a:prstGeom prst="rect">
            <a:avLst/>
          </a:prstGeom>
          <a:noFill/>
          <a:ln w="9525">
            <a:noFill/>
            <a:miter lim="800000"/>
            <a:headEnd/>
            <a:tailEnd/>
          </a:ln>
        </p:spPr>
        <p:txBody>
          <a:bodyPr anchor="ctr">
            <a:spAutoFit/>
          </a:bodyPr>
          <a:lstStyle/>
          <a:p>
            <a:pPr algn="just"/>
            <a:r>
              <a:rPr lang="es-ES" sz="3200"/>
              <a:t>MODELO PROCESAL O DEL SISTEMA ADAPTATIVO COMPLEJO: </a:t>
            </a:r>
          </a:p>
        </p:txBody>
      </p:sp>
      <p:sp>
        <p:nvSpPr>
          <p:cNvPr id="89091" name="Rectangle 5"/>
          <p:cNvSpPr>
            <a:spLocks noChangeArrowheads="1"/>
          </p:cNvSpPr>
          <p:nvPr/>
        </p:nvSpPr>
        <p:spPr bwMode="auto">
          <a:xfrm>
            <a:off x="755650" y="2244725"/>
            <a:ext cx="7632700" cy="1616075"/>
          </a:xfrm>
          <a:prstGeom prst="rect">
            <a:avLst/>
          </a:prstGeom>
          <a:noFill/>
          <a:ln w="9525">
            <a:noFill/>
            <a:miter lim="800000"/>
            <a:headEnd/>
            <a:tailEnd/>
          </a:ln>
        </p:spPr>
        <p:txBody>
          <a:bodyPr anchor="ctr">
            <a:spAutoFit/>
          </a:bodyPr>
          <a:lstStyle/>
          <a:p>
            <a:pPr algn="just"/>
            <a:r>
              <a:rPr lang="es-ES" sz="2000"/>
              <a:t>Este modelo implica por asociación la aplicación previa del modelo del rango. </a:t>
            </a:r>
          </a:p>
          <a:p>
            <a:pPr algn="just"/>
            <a:r>
              <a:rPr lang="es-ES" sz="2000"/>
              <a:t>Dado que las organizaciones se encuentran dentro del nivel 8, critica y logra la demolición de los modelos existentes tanto dentro de la sociología como dentro de la administración.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971550" y="1989138"/>
            <a:ext cx="6813550" cy="396875"/>
          </a:xfrm>
          <a:prstGeom prst="rect">
            <a:avLst/>
          </a:prstGeom>
          <a:noFill/>
          <a:ln w="9525">
            <a:noFill/>
            <a:miter lim="800000"/>
            <a:headEnd/>
            <a:tailEnd/>
          </a:ln>
        </p:spPr>
        <p:txBody>
          <a:bodyPr wrap="none" anchor="ctr">
            <a:spAutoFit/>
          </a:bodyPr>
          <a:lstStyle/>
          <a:p>
            <a:r>
              <a:rPr lang="es-ES" sz="2000"/>
              <a:t>Buckley, categoriza a los modelos existentes en dos tipos: </a:t>
            </a:r>
          </a:p>
        </p:txBody>
      </p:sp>
      <p:sp>
        <p:nvSpPr>
          <p:cNvPr id="90115" name="Rectangle 5"/>
          <p:cNvSpPr>
            <a:spLocks noChangeArrowheads="1"/>
          </p:cNvSpPr>
          <p:nvPr/>
        </p:nvSpPr>
        <p:spPr bwMode="auto">
          <a:xfrm>
            <a:off x="611188" y="357188"/>
            <a:ext cx="7489825" cy="1066800"/>
          </a:xfrm>
          <a:prstGeom prst="rect">
            <a:avLst/>
          </a:prstGeom>
          <a:noFill/>
          <a:ln w="9525">
            <a:noFill/>
            <a:miter lim="800000"/>
            <a:headEnd/>
            <a:tailEnd/>
          </a:ln>
        </p:spPr>
        <p:txBody>
          <a:bodyPr anchor="ctr">
            <a:spAutoFit/>
          </a:bodyPr>
          <a:lstStyle/>
          <a:p>
            <a:pPr algn="just"/>
            <a:r>
              <a:rPr lang="es-ES" sz="3200"/>
              <a:t>MODELO PROCESAL O DEL SISTEMA ADAPTATIVO COMPLEJO: </a:t>
            </a:r>
          </a:p>
        </p:txBody>
      </p:sp>
      <p:grpSp>
        <p:nvGrpSpPr>
          <p:cNvPr id="90116" name="Group 16"/>
          <p:cNvGrpSpPr>
            <a:grpSpLocks/>
          </p:cNvGrpSpPr>
          <p:nvPr/>
        </p:nvGrpSpPr>
        <p:grpSpPr bwMode="auto">
          <a:xfrm>
            <a:off x="1116013" y="2663825"/>
            <a:ext cx="6408737" cy="2349500"/>
            <a:chOff x="703" y="1678"/>
            <a:chExt cx="4037" cy="1480"/>
          </a:xfrm>
        </p:grpSpPr>
        <p:sp>
          <p:nvSpPr>
            <p:cNvPr id="90117" name="AutoShape 6"/>
            <p:cNvSpPr>
              <a:spLocks noChangeArrowheads="1"/>
            </p:cNvSpPr>
            <p:nvPr/>
          </p:nvSpPr>
          <p:spPr bwMode="auto">
            <a:xfrm>
              <a:off x="703" y="2556"/>
              <a:ext cx="1711" cy="602"/>
            </a:xfrm>
            <a:prstGeom prst="foldedCorner">
              <a:avLst>
                <a:gd name="adj" fmla="val 12500"/>
              </a:avLst>
            </a:prstGeom>
            <a:solidFill>
              <a:schemeClr val="accent1"/>
            </a:solidFill>
            <a:ln w="9525">
              <a:solidFill>
                <a:schemeClr val="tx1"/>
              </a:solidFill>
              <a:round/>
              <a:headEnd/>
              <a:tailEnd/>
            </a:ln>
          </p:spPr>
          <p:txBody>
            <a:bodyPr wrap="none" anchor="ctr"/>
            <a:lstStyle/>
            <a:p>
              <a:endParaRPr lang="es-ES"/>
            </a:p>
          </p:txBody>
        </p:sp>
        <p:sp>
          <p:nvSpPr>
            <p:cNvPr id="90118" name="AutoShape 7"/>
            <p:cNvSpPr>
              <a:spLocks noChangeArrowheads="1"/>
            </p:cNvSpPr>
            <p:nvPr/>
          </p:nvSpPr>
          <p:spPr bwMode="auto">
            <a:xfrm>
              <a:off x="2946" y="2523"/>
              <a:ext cx="1794" cy="635"/>
            </a:xfrm>
            <a:prstGeom prst="foldedCorner">
              <a:avLst>
                <a:gd name="adj" fmla="val 12500"/>
              </a:avLst>
            </a:prstGeom>
            <a:solidFill>
              <a:schemeClr val="accent1"/>
            </a:solidFill>
            <a:ln w="9525">
              <a:solidFill>
                <a:schemeClr val="tx1"/>
              </a:solidFill>
              <a:round/>
              <a:headEnd/>
              <a:tailEnd/>
            </a:ln>
          </p:spPr>
          <p:txBody>
            <a:bodyPr wrap="none" anchor="ctr"/>
            <a:lstStyle/>
            <a:p>
              <a:endParaRPr lang="es-ES"/>
            </a:p>
          </p:txBody>
        </p:sp>
        <p:sp>
          <p:nvSpPr>
            <p:cNvPr id="90119" name="AutoShape 8"/>
            <p:cNvSpPr>
              <a:spLocks noChangeArrowheads="1"/>
            </p:cNvSpPr>
            <p:nvPr/>
          </p:nvSpPr>
          <p:spPr bwMode="auto">
            <a:xfrm rot="2415342">
              <a:off x="1368" y="1678"/>
              <a:ext cx="280" cy="1007"/>
            </a:xfrm>
            <a:prstGeom prst="curvedRightArrow">
              <a:avLst>
                <a:gd name="adj1" fmla="val 71929"/>
                <a:gd name="adj2" fmla="val 143857"/>
                <a:gd name="adj3" fmla="val 33333"/>
              </a:avLst>
            </a:prstGeom>
            <a:solidFill>
              <a:schemeClr val="accent1"/>
            </a:solidFill>
            <a:ln w="9525">
              <a:solidFill>
                <a:schemeClr val="tx1"/>
              </a:solidFill>
              <a:miter lim="800000"/>
              <a:headEnd/>
              <a:tailEnd/>
            </a:ln>
          </p:spPr>
          <p:txBody>
            <a:bodyPr wrap="none" anchor="ctr"/>
            <a:lstStyle/>
            <a:p>
              <a:endParaRPr lang="es-ES"/>
            </a:p>
          </p:txBody>
        </p:sp>
        <p:sp>
          <p:nvSpPr>
            <p:cNvPr id="90120" name="AutoShape 9"/>
            <p:cNvSpPr>
              <a:spLocks noChangeArrowheads="1"/>
            </p:cNvSpPr>
            <p:nvPr/>
          </p:nvSpPr>
          <p:spPr bwMode="auto">
            <a:xfrm rot="-1340641">
              <a:off x="3560" y="1752"/>
              <a:ext cx="481" cy="836"/>
            </a:xfrm>
            <a:prstGeom prst="curvedLeftArrow">
              <a:avLst>
                <a:gd name="adj1" fmla="val 34761"/>
                <a:gd name="adj2" fmla="val 69522"/>
                <a:gd name="adj3" fmla="val 33333"/>
              </a:avLst>
            </a:prstGeom>
            <a:solidFill>
              <a:schemeClr val="accent1"/>
            </a:solidFill>
            <a:ln w="9525">
              <a:solidFill>
                <a:schemeClr val="tx1"/>
              </a:solidFill>
              <a:miter lim="800000"/>
              <a:headEnd/>
              <a:tailEnd/>
            </a:ln>
          </p:spPr>
          <p:txBody>
            <a:bodyPr wrap="none" anchor="ctr"/>
            <a:lstStyle/>
            <a:p>
              <a:endParaRPr lang="es-ES"/>
            </a:p>
          </p:txBody>
        </p:sp>
        <p:sp>
          <p:nvSpPr>
            <p:cNvPr id="90121" name="Rectangle 10"/>
            <p:cNvSpPr>
              <a:spLocks noChangeArrowheads="1"/>
            </p:cNvSpPr>
            <p:nvPr/>
          </p:nvSpPr>
          <p:spPr bwMode="auto">
            <a:xfrm>
              <a:off x="884" y="2510"/>
              <a:ext cx="1366" cy="577"/>
            </a:xfrm>
            <a:prstGeom prst="rect">
              <a:avLst/>
            </a:prstGeom>
            <a:noFill/>
            <a:ln w="9525">
              <a:noFill/>
              <a:miter lim="800000"/>
              <a:headEnd/>
              <a:tailEnd/>
            </a:ln>
          </p:spPr>
          <p:txBody>
            <a:bodyPr anchor="ctr">
              <a:spAutoFit/>
            </a:bodyPr>
            <a:lstStyle/>
            <a:p>
              <a:pPr algn="ctr"/>
              <a:r>
                <a:rPr lang="es-ES"/>
                <a:t>Aquellos de extracción y origen mecánico </a:t>
              </a:r>
            </a:p>
          </p:txBody>
        </p:sp>
        <p:sp>
          <p:nvSpPr>
            <p:cNvPr id="90122" name="Rectangle 11"/>
            <p:cNvSpPr>
              <a:spLocks noChangeArrowheads="1"/>
            </p:cNvSpPr>
            <p:nvPr/>
          </p:nvSpPr>
          <p:spPr bwMode="auto">
            <a:xfrm>
              <a:off x="3068" y="2511"/>
              <a:ext cx="1495" cy="577"/>
            </a:xfrm>
            <a:prstGeom prst="rect">
              <a:avLst/>
            </a:prstGeom>
            <a:noFill/>
            <a:ln w="9525">
              <a:noFill/>
              <a:miter lim="800000"/>
              <a:headEnd/>
              <a:tailEnd/>
            </a:ln>
          </p:spPr>
          <p:txBody>
            <a:bodyPr anchor="ctr">
              <a:spAutoFit/>
            </a:bodyPr>
            <a:lstStyle/>
            <a:p>
              <a:pPr algn="ctr"/>
              <a:r>
                <a:rPr lang="es-ES"/>
                <a:t>Aquellos de extracción y origen biológico </a:t>
              </a: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6"/>
          <p:cNvSpPr>
            <a:spLocks noChangeArrowheads="1"/>
          </p:cNvSpPr>
          <p:nvPr/>
        </p:nvSpPr>
        <p:spPr bwMode="auto">
          <a:xfrm>
            <a:off x="1330325" y="1341438"/>
            <a:ext cx="6697663" cy="3743325"/>
          </a:xfrm>
          <a:prstGeom prst="foldedCorner">
            <a:avLst>
              <a:gd name="adj" fmla="val 12500"/>
            </a:avLst>
          </a:prstGeom>
          <a:solidFill>
            <a:schemeClr val="accent1"/>
          </a:solidFill>
          <a:ln w="9525">
            <a:solidFill>
              <a:schemeClr val="tx1"/>
            </a:solidFill>
            <a:round/>
            <a:headEnd/>
            <a:tailEnd/>
          </a:ln>
        </p:spPr>
        <p:txBody>
          <a:bodyPr wrap="none" anchor="ctr"/>
          <a:lstStyle/>
          <a:p>
            <a:endParaRPr lang="es-ES"/>
          </a:p>
        </p:txBody>
      </p:sp>
      <p:sp>
        <p:nvSpPr>
          <p:cNvPr id="91139" name="Rectangle 7"/>
          <p:cNvSpPr>
            <a:spLocks noChangeArrowheads="1"/>
          </p:cNvSpPr>
          <p:nvPr/>
        </p:nvSpPr>
        <p:spPr bwMode="auto">
          <a:xfrm>
            <a:off x="2124075" y="2293938"/>
            <a:ext cx="4968875" cy="1920875"/>
          </a:xfrm>
          <a:prstGeom prst="rect">
            <a:avLst/>
          </a:prstGeom>
          <a:noFill/>
          <a:ln w="9525">
            <a:noFill/>
            <a:miter lim="800000"/>
            <a:headEnd/>
            <a:tailEnd/>
          </a:ln>
        </p:spPr>
        <p:txBody>
          <a:bodyPr>
            <a:spAutoFit/>
          </a:bodyPr>
          <a:lstStyle/>
          <a:p>
            <a:pPr algn="ctr"/>
            <a:r>
              <a:rPr lang="es-ES" sz="4000"/>
              <a:t>LAS ORGANIZACIONES COMO SISTEMAS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8"/>
          <p:cNvSpPr>
            <a:spLocks noChangeArrowheads="1"/>
          </p:cNvSpPr>
          <p:nvPr/>
        </p:nvSpPr>
        <p:spPr bwMode="auto">
          <a:xfrm>
            <a:off x="1763713" y="981075"/>
            <a:ext cx="5761037" cy="1223963"/>
          </a:xfrm>
          <a:prstGeom prst="downArrowCallout">
            <a:avLst>
              <a:gd name="adj1" fmla="val 117672"/>
              <a:gd name="adj2" fmla="val 117672"/>
              <a:gd name="adj3" fmla="val 16667"/>
              <a:gd name="adj4" fmla="val 66667"/>
            </a:avLst>
          </a:prstGeom>
          <a:solidFill>
            <a:schemeClr val="accent1"/>
          </a:solidFill>
          <a:ln w="9525">
            <a:solidFill>
              <a:schemeClr val="tx1"/>
            </a:solidFill>
            <a:miter lim="800000"/>
            <a:headEnd/>
            <a:tailEnd/>
          </a:ln>
        </p:spPr>
        <p:txBody>
          <a:bodyPr wrap="none" anchor="ctr"/>
          <a:lstStyle/>
          <a:p>
            <a:endParaRPr lang="es-ES"/>
          </a:p>
        </p:txBody>
      </p:sp>
      <p:sp>
        <p:nvSpPr>
          <p:cNvPr id="92163" name="Rectangle 10"/>
          <p:cNvSpPr>
            <a:spLocks noChangeArrowheads="1"/>
          </p:cNvSpPr>
          <p:nvPr/>
        </p:nvSpPr>
        <p:spPr bwMode="auto">
          <a:xfrm>
            <a:off x="1763713" y="1196975"/>
            <a:ext cx="5637212" cy="396875"/>
          </a:xfrm>
          <a:prstGeom prst="rect">
            <a:avLst/>
          </a:prstGeom>
          <a:noFill/>
          <a:ln w="9525">
            <a:noFill/>
            <a:miter lim="800000"/>
            <a:headEnd/>
            <a:tailEnd/>
          </a:ln>
        </p:spPr>
        <p:txBody>
          <a:bodyPr wrap="none" anchor="ctr">
            <a:spAutoFit/>
          </a:bodyPr>
          <a:lstStyle/>
          <a:p>
            <a:pPr algn="ctr"/>
            <a:r>
              <a:rPr lang="es-ES" sz="2000"/>
              <a:t>SUBSISTEMAS QUE FORMAN LA EMPRESA </a:t>
            </a:r>
          </a:p>
        </p:txBody>
      </p:sp>
      <p:sp>
        <p:nvSpPr>
          <p:cNvPr id="92164" name="AutoShape 11"/>
          <p:cNvSpPr>
            <a:spLocks noChangeArrowheads="1"/>
          </p:cNvSpPr>
          <p:nvPr/>
        </p:nvSpPr>
        <p:spPr bwMode="auto">
          <a:xfrm>
            <a:off x="755650" y="3860800"/>
            <a:ext cx="2376488" cy="1368425"/>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92165" name="AutoShape 12"/>
          <p:cNvSpPr>
            <a:spLocks noChangeArrowheads="1"/>
          </p:cNvSpPr>
          <p:nvPr/>
        </p:nvSpPr>
        <p:spPr bwMode="auto">
          <a:xfrm>
            <a:off x="3419475" y="3860800"/>
            <a:ext cx="2376488" cy="1368425"/>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92166" name="AutoShape 13"/>
          <p:cNvSpPr>
            <a:spLocks noChangeArrowheads="1"/>
          </p:cNvSpPr>
          <p:nvPr/>
        </p:nvSpPr>
        <p:spPr bwMode="auto">
          <a:xfrm>
            <a:off x="6084888" y="3860800"/>
            <a:ext cx="2376487" cy="1368425"/>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s-ES"/>
          </a:p>
        </p:txBody>
      </p:sp>
      <p:sp>
        <p:nvSpPr>
          <p:cNvPr id="92167" name="AutoShape 18"/>
          <p:cNvSpPr>
            <a:spLocks noChangeArrowheads="1"/>
          </p:cNvSpPr>
          <p:nvPr/>
        </p:nvSpPr>
        <p:spPr bwMode="auto">
          <a:xfrm>
            <a:off x="4356100" y="2565400"/>
            <a:ext cx="647700" cy="10795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s-ES"/>
          </a:p>
        </p:txBody>
      </p:sp>
      <p:sp>
        <p:nvSpPr>
          <p:cNvPr id="92168" name="AutoShape 20"/>
          <p:cNvSpPr>
            <a:spLocks noChangeArrowheads="1"/>
          </p:cNvSpPr>
          <p:nvPr/>
        </p:nvSpPr>
        <p:spPr bwMode="auto">
          <a:xfrm>
            <a:off x="6877050" y="2565400"/>
            <a:ext cx="647700" cy="10795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s-ES"/>
          </a:p>
        </p:txBody>
      </p:sp>
      <p:sp>
        <p:nvSpPr>
          <p:cNvPr id="92169" name="AutoShape 21"/>
          <p:cNvSpPr>
            <a:spLocks noChangeArrowheads="1"/>
          </p:cNvSpPr>
          <p:nvPr/>
        </p:nvSpPr>
        <p:spPr bwMode="auto">
          <a:xfrm>
            <a:off x="1620838" y="2565400"/>
            <a:ext cx="647700" cy="10795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s-ES"/>
          </a:p>
        </p:txBody>
      </p:sp>
      <p:sp>
        <p:nvSpPr>
          <p:cNvPr id="92170" name="Rectangle 22"/>
          <p:cNvSpPr>
            <a:spLocks noChangeArrowheads="1"/>
          </p:cNvSpPr>
          <p:nvPr/>
        </p:nvSpPr>
        <p:spPr bwMode="auto">
          <a:xfrm>
            <a:off x="900113" y="4227513"/>
            <a:ext cx="2016125" cy="641350"/>
          </a:xfrm>
          <a:prstGeom prst="rect">
            <a:avLst/>
          </a:prstGeom>
          <a:noFill/>
          <a:ln w="9525">
            <a:noFill/>
            <a:miter lim="800000"/>
            <a:headEnd/>
            <a:tailEnd/>
          </a:ln>
        </p:spPr>
        <p:txBody>
          <a:bodyPr anchor="ctr">
            <a:spAutoFit/>
          </a:bodyPr>
          <a:lstStyle/>
          <a:p>
            <a:pPr algn="ctr"/>
            <a:r>
              <a:rPr lang="es-ES"/>
              <a:t>SUBSISTEMA PSICOSOCIAL </a:t>
            </a:r>
          </a:p>
        </p:txBody>
      </p:sp>
      <p:sp>
        <p:nvSpPr>
          <p:cNvPr id="92171" name="Rectangle 23"/>
          <p:cNvSpPr>
            <a:spLocks noChangeArrowheads="1"/>
          </p:cNvSpPr>
          <p:nvPr/>
        </p:nvSpPr>
        <p:spPr bwMode="auto">
          <a:xfrm>
            <a:off x="3563938" y="4257675"/>
            <a:ext cx="1944687" cy="641350"/>
          </a:xfrm>
          <a:prstGeom prst="rect">
            <a:avLst/>
          </a:prstGeom>
          <a:noFill/>
          <a:ln w="9525">
            <a:noFill/>
            <a:miter lim="800000"/>
            <a:headEnd/>
            <a:tailEnd/>
          </a:ln>
        </p:spPr>
        <p:txBody>
          <a:bodyPr anchor="ctr">
            <a:spAutoFit/>
          </a:bodyPr>
          <a:lstStyle/>
          <a:p>
            <a:pPr algn="ctr"/>
            <a:r>
              <a:rPr lang="es-ES"/>
              <a:t>SUBSISTEMA TÉCNICO</a:t>
            </a:r>
          </a:p>
        </p:txBody>
      </p:sp>
      <p:sp>
        <p:nvSpPr>
          <p:cNvPr id="92172" name="Rectangle 24"/>
          <p:cNvSpPr>
            <a:spLocks noChangeArrowheads="1"/>
          </p:cNvSpPr>
          <p:nvPr/>
        </p:nvSpPr>
        <p:spPr bwMode="auto">
          <a:xfrm>
            <a:off x="6156325" y="4227513"/>
            <a:ext cx="2232025" cy="641350"/>
          </a:xfrm>
          <a:prstGeom prst="rect">
            <a:avLst/>
          </a:prstGeom>
          <a:noFill/>
          <a:ln w="9525">
            <a:noFill/>
            <a:miter lim="800000"/>
            <a:headEnd/>
            <a:tailEnd/>
          </a:ln>
        </p:spPr>
        <p:txBody>
          <a:bodyPr anchor="ctr">
            <a:spAutoFit/>
          </a:bodyPr>
          <a:lstStyle/>
          <a:p>
            <a:pPr algn="ctr"/>
            <a:r>
              <a:rPr lang="es-ES"/>
              <a:t>SUBSISTEMA ADMINISTRATIVO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bwMode="gray">
          <a:xfrm>
            <a:off x="0" y="1357313"/>
            <a:ext cx="6786563" cy="1066800"/>
          </a:xfrm>
          <a:effectLst/>
        </p:spPr>
        <p:txBody>
          <a:bodyPr/>
          <a:lstStyle/>
          <a:p>
            <a:pPr marL="174625" eaLnBrk="1" hangingPunct="1"/>
            <a:r>
              <a:rPr lang="es-ES" sz="3200" smtClean="0">
                <a:ea typeface="Times New Roman" charset="0"/>
              </a:rPr>
              <a:t>METODOLOGIA DE APLICACION DE LA T. G. S. PARA EL ANALISIS Y</a:t>
            </a:r>
            <a:r>
              <a:rPr lang="es-ES" sz="3200" i="1" smtClean="0">
                <a:ea typeface="Times New Roman" charset="0"/>
              </a:rPr>
              <a:t> </a:t>
            </a:r>
            <a:r>
              <a:rPr lang="es-ES" sz="3200" smtClean="0">
                <a:ea typeface="Times New Roman" charset="0"/>
              </a:rPr>
              <a:t>DISEÑO DE SISTEMAS</a:t>
            </a:r>
            <a:endParaRPr lang="es-ES" sz="3200" smtClean="0">
              <a:solidFill>
                <a:schemeClr val="tx1"/>
              </a:solidFill>
              <a:ea typeface="Times New Roman" charset="0"/>
            </a:endParaRPr>
          </a:p>
        </p:txBody>
      </p:sp>
      <p:sp>
        <p:nvSpPr>
          <p:cNvPr id="8" name="2 CuadroTexto"/>
          <p:cNvSpPr>
            <a:spLocks noGrp="1" noChangeArrowheads="1"/>
          </p:cNvSpPr>
          <p:nvPr>
            <p:ph type="subTitle" idx="1"/>
          </p:nvPr>
        </p:nvSpPr>
        <p:spPr bwMode="auto">
          <a:xfrm>
            <a:off x="611188" y="4357688"/>
            <a:ext cx="5562600" cy="396875"/>
          </a:xfrm>
        </p:spPr>
        <p:txBody>
          <a:bodyPr>
            <a:spAutoFit/>
          </a:bodyPr>
          <a:lstStyle/>
          <a:p>
            <a:pPr eaLnBrk="1" hangingPunct="1"/>
            <a:endParaRPr lang="es-ES" sz="2000" smtClean="0">
              <a:effectLst>
                <a:outerShdw blurRad="38100" dist="38100" dir="2700000" algn="tl">
                  <a:srgbClr val="C0C0C0"/>
                </a:outerShdw>
              </a:effectLst>
              <a:latin typeface="Gill Sans MT"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7188" y="357188"/>
            <a:ext cx="8229600" cy="1143000"/>
          </a:xfrm>
        </p:spPr>
        <p:txBody>
          <a:bodyPr/>
          <a:lstStyle/>
          <a:p>
            <a:pPr algn="just" eaLnBrk="1" hangingPunct="1"/>
            <a:r>
              <a:rPr lang="es-ES" sz="2400" smtClean="0"/>
              <a:t>METODOLOGIA DE APLICACION DE LA T. G. S. PARA EL ANALISIS Y</a:t>
            </a:r>
            <a:r>
              <a:rPr lang="es-ES" sz="2400" i="1" smtClean="0"/>
              <a:t> </a:t>
            </a:r>
            <a:r>
              <a:rPr lang="es-ES" sz="2400" smtClean="0"/>
              <a:t>DISEÑO DE SISTEMAS</a:t>
            </a:r>
          </a:p>
        </p:txBody>
      </p:sp>
      <p:sp>
        <p:nvSpPr>
          <p:cNvPr id="3075" name="Rectangle 3"/>
          <p:cNvSpPr>
            <a:spLocks noGrp="1" noChangeArrowheads="1"/>
          </p:cNvSpPr>
          <p:nvPr>
            <p:ph type="body" sz="half" idx="1"/>
          </p:nvPr>
        </p:nvSpPr>
        <p:spPr/>
        <p:txBody>
          <a:bodyPr/>
          <a:lstStyle/>
          <a:p>
            <a:pPr marL="609600" indent="-609600" eaLnBrk="1" hangingPunct="1">
              <a:buFontTx/>
              <a:buAutoNum type="arabicPeriod"/>
            </a:pPr>
            <a:r>
              <a:rPr lang="es-ES" sz="1800" smtClean="0"/>
              <a:t>Definición de objetivo:</a:t>
            </a:r>
            <a:r>
              <a:rPr lang="es-ES" smtClean="0"/>
              <a:t> </a:t>
            </a:r>
          </a:p>
        </p:txBody>
      </p:sp>
      <p:pic>
        <p:nvPicPr>
          <p:cNvPr id="3076" name="Picture 4" descr="1 (480)"/>
          <p:cNvPicPr>
            <a:picLocks noGrp="1" noChangeAspect="1" noChangeArrowheads="1"/>
          </p:cNvPicPr>
          <p:nvPr>
            <p:ph sz="quarter" idx="2"/>
          </p:nvPr>
        </p:nvPicPr>
        <p:blipFill>
          <a:blip r:embed="rId2" cstate="print"/>
          <a:srcRect/>
          <a:stretch>
            <a:fillRect/>
          </a:stretch>
        </p:blipFill>
        <p:spPr>
          <a:xfrm>
            <a:off x="611188" y="2276475"/>
            <a:ext cx="2185987" cy="2185988"/>
          </a:xfrm>
          <a:noFill/>
        </p:spPr>
      </p:pic>
      <p:sp>
        <p:nvSpPr>
          <p:cNvPr id="3078" name="AutoShape 6"/>
          <p:cNvSpPr>
            <a:spLocks noChangeArrowheads="1"/>
          </p:cNvSpPr>
          <p:nvPr/>
        </p:nvSpPr>
        <p:spPr bwMode="auto">
          <a:xfrm>
            <a:off x="3059113" y="3141663"/>
            <a:ext cx="792162" cy="485775"/>
          </a:xfrm>
          <a:prstGeom prst="rightArrow">
            <a:avLst>
              <a:gd name="adj1" fmla="val 50000"/>
              <a:gd name="adj2" fmla="val 40768"/>
            </a:avLst>
          </a:prstGeom>
          <a:solidFill>
            <a:schemeClr val="folHlink"/>
          </a:solidFill>
          <a:ln w="9525">
            <a:solidFill>
              <a:schemeClr val="tx1"/>
            </a:solidFill>
            <a:miter lim="800000"/>
            <a:headEnd/>
            <a:tailEnd/>
          </a:ln>
        </p:spPr>
        <p:txBody>
          <a:bodyPr wrap="none" anchor="ctr"/>
          <a:lstStyle/>
          <a:p>
            <a:endParaRPr lang="es-ES"/>
          </a:p>
        </p:txBody>
      </p:sp>
      <p:sp>
        <p:nvSpPr>
          <p:cNvPr id="3079" name="Rectangle 7"/>
          <p:cNvSpPr>
            <a:spLocks noChangeArrowheads="1"/>
          </p:cNvSpPr>
          <p:nvPr/>
        </p:nvSpPr>
        <p:spPr bwMode="auto">
          <a:xfrm>
            <a:off x="4067175" y="3068638"/>
            <a:ext cx="1439863" cy="720725"/>
          </a:xfrm>
          <a:prstGeom prst="rect">
            <a:avLst/>
          </a:prstGeom>
          <a:solidFill>
            <a:schemeClr val="accent1"/>
          </a:solidFill>
          <a:ln w="9525">
            <a:solidFill>
              <a:schemeClr val="tx1"/>
            </a:solidFill>
            <a:miter lim="800000"/>
            <a:headEnd/>
            <a:tailEnd/>
          </a:ln>
        </p:spPr>
        <p:txBody>
          <a:bodyPr wrap="none" anchor="ctr"/>
          <a:lstStyle/>
          <a:p>
            <a:pPr algn="ctr"/>
            <a:r>
              <a:rPr lang="es-PE"/>
              <a:t>EFECTOS</a:t>
            </a:r>
            <a:endParaRPr lang="es-ES"/>
          </a:p>
        </p:txBody>
      </p:sp>
      <p:sp>
        <p:nvSpPr>
          <p:cNvPr id="3080" name="Rectangle 8"/>
          <p:cNvSpPr>
            <a:spLocks noChangeArrowheads="1"/>
          </p:cNvSpPr>
          <p:nvPr/>
        </p:nvSpPr>
        <p:spPr bwMode="auto">
          <a:xfrm>
            <a:off x="2771775" y="2565400"/>
            <a:ext cx="1136650" cy="366713"/>
          </a:xfrm>
          <a:prstGeom prst="rect">
            <a:avLst/>
          </a:prstGeom>
          <a:noFill/>
          <a:ln w="9525">
            <a:noFill/>
            <a:miter lim="800000"/>
            <a:headEnd/>
            <a:tailEnd/>
          </a:ln>
        </p:spPr>
        <p:txBody>
          <a:bodyPr wrap="none">
            <a:spAutoFit/>
          </a:bodyPr>
          <a:lstStyle/>
          <a:p>
            <a:r>
              <a:rPr lang="es-ES" b="1"/>
              <a:t>Plantean</a:t>
            </a:r>
          </a:p>
        </p:txBody>
      </p:sp>
      <p:sp>
        <p:nvSpPr>
          <p:cNvPr id="3082" name="Rectangle 10"/>
          <p:cNvSpPr>
            <a:spLocks noChangeArrowheads="1"/>
          </p:cNvSpPr>
          <p:nvPr/>
        </p:nvSpPr>
        <p:spPr bwMode="auto">
          <a:xfrm>
            <a:off x="6732588" y="3068638"/>
            <a:ext cx="1439862" cy="720725"/>
          </a:xfrm>
          <a:prstGeom prst="rect">
            <a:avLst/>
          </a:prstGeom>
          <a:solidFill>
            <a:srgbClr val="FFFF99"/>
          </a:solidFill>
          <a:ln w="9525">
            <a:solidFill>
              <a:schemeClr val="tx1"/>
            </a:solidFill>
            <a:miter lim="800000"/>
            <a:headEnd/>
            <a:tailEnd/>
          </a:ln>
        </p:spPr>
        <p:txBody>
          <a:bodyPr wrap="none" anchor="ctr"/>
          <a:lstStyle/>
          <a:p>
            <a:pPr algn="ctr"/>
            <a:r>
              <a:rPr lang="es-PE"/>
              <a:t>CAUSAS</a:t>
            </a:r>
            <a:endParaRPr lang="es-ES"/>
          </a:p>
        </p:txBody>
      </p:sp>
      <p:sp>
        <p:nvSpPr>
          <p:cNvPr id="3083" name="AutoShape 11"/>
          <p:cNvSpPr>
            <a:spLocks noChangeArrowheads="1"/>
          </p:cNvSpPr>
          <p:nvPr/>
        </p:nvSpPr>
        <p:spPr bwMode="auto">
          <a:xfrm>
            <a:off x="5795963" y="3213100"/>
            <a:ext cx="792162" cy="485775"/>
          </a:xfrm>
          <a:prstGeom prst="rightArrow">
            <a:avLst>
              <a:gd name="adj1" fmla="val 50000"/>
              <a:gd name="adj2" fmla="val 40768"/>
            </a:avLst>
          </a:prstGeom>
          <a:solidFill>
            <a:schemeClr val="folHlink"/>
          </a:solidFill>
          <a:ln w="9525">
            <a:solidFill>
              <a:schemeClr val="tx1"/>
            </a:solidFill>
            <a:miter lim="800000"/>
            <a:headEnd/>
            <a:tailEnd/>
          </a:ln>
        </p:spPr>
        <p:txBody>
          <a:bodyPr wrap="none" anchor="ctr"/>
          <a:lstStyle/>
          <a:p>
            <a:endParaRPr lang="es-ES"/>
          </a:p>
        </p:txBody>
      </p:sp>
      <p:sp>
        <p:nvSpPr>
          <p:cNvPr id="3086" name="Rectangle 14"/>
          <p:cNvSpPr>
            <a:spLocks noChangeArrowheads="1"/>
          </p:cNvSpPr>
          <p:nvPr/>
        </p:nvSpPr>
        <p:spPr bwMode="auto">
          <a:xfrm>
            <a:off x="1476375" y="4652963"/>
            <a:ext cx="1073150" cy="366712"/>
          </a:xfrm>
          <a:prstGeom prst="rect">
            <a:avLst/>
          </a:prstGeom>
          <a:noFill/>
          <a:ln w="9525">
            <a:noFill/>
            <a:miter lim="800000"/>
            <a:headEnd/>
            <a:tailEnd/>
          </a:ln>
        </p:spPr>
        <p:txBody>
          <a:bodyPr wrap="none">
            <a:spAutoFit/>
          </a:bodyPr>
          <a:lstStyle/>
          <a:p>
            <a:r>
              <a:rPr lang="es-PE" b="1"/>
              <a:t>Analista</a:t>
            </a:r>
            <a:endParaRPr lang="es-ES" b="1"/>
          </a:p>
        </p:txBody>
      </p:sp>
      <p:pic>
        <p:nvPicPr>
          <p:cNvPr id="3087" name="Picture 15" descr="1 (217)"/>
          <p:cNvPicPr>
            <a:picLocks noGrp="1" noChangeAspect="1" noChangeArrowheads="1"/>
          </p:cNvPicPr>
          <p:nvPr>
            <p:ph sz="quarter" idx="3"/>
          </p:nvPr>
        </p:nvPicPr>
        <p:blipFill>
          <a:blip r:embed="rId3" cstate="print"/>
          <a:srcRect/>
          <a:stretch>
            <a:fillRect/>
          </a:stretch>
        </p:blipFill>
        <p:spPr>
          <a:xfrm>
            <a:off x="5795963" y="3068638"/>
            <a:ext cx="792162" cy="7921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86"/>
                                        </p:tgtEl>
                                        <p:attrNameLst>
                                          <p:attrName>style.visibility</p:attrName>
                                        </p:attrNameLst>
                                      </p:cBhvr>
                                      <p:to>
                                        <p:strVal val="visible"/>
                                      </p:to>
                                    </p:set>
                                    <p:animEffect transition="in" filter="blinds(horizontal)">
                                      <p:cBhvr>
                                        <p:cTn id="20" dur="500"/>
                                        <p:tgtEl>
                                          <p:spTgt spid="308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box(in)">
                                      <p:cBhvr>
                                        <p:cTn id="25" dur="500"/>
                                        <p:tgtEl>
                                          <p:spTgt spid="307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080"/>
                                        </p:tgtEl>
                                        <p:attrNameLst>
                                          <p:attrName>style.visibility</p:attrName>
                                        </p:attrNameLst>
                                      </p:cBhvr>
                                      <p:to>
                                        <p:strVal val="visible"/>
                                      </p:to>
                                    </p:set>
                                    <p:animEffect transition="in" filter="box(in)">
                                      <p:cBhvr>
                                        <p:cTn id="30" dur="500"/>
                                        <p:tgtEl>
                                          <p:spTgt spid="308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dissolve">
                                      <p:cBhvr>
                                        <p:cTn id="35" dur="500"/>
                                        <p:tgtEl>
                                          <p:spTgt spid="3079"/>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diamond(in)">
                                      <p:cBhvr>
                                        <p:cTn id="40" dur="2000"/>
                                        <p:tgtEl>
                                          <p:spTgt spid="3083"/>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082"/>
                                        </p:tgtEl>
                                        <p:attrNameLst>
                                          <p:attrName>style.visibility</p:attrName>
                                        </p:attrNameLst>
                                      </p:cBhvr>
                                      <p:to>
                                        <p:strVal val="visible"/>
                                      </p:to>
                                    </p:set>
                                    <p:animEffect transition="in" filter="diamond(in)">
                                      <p:cBhvr>
                                        <p:cTn id="43" dur="2000"/>
                                        <p:tgtEl>
                                          <p:spTgt spid="308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087"/>
                                        </p:tgtEl>
                                        <p:attrNameLst>
                                          <p:attrName>style.visibility</p:attrName>
                                        </p:attrNameLst>
                                      </p:cBhvr>
                                      <p:to>
                                        <p:strVal val="visible"/>
                                      </p:to>
                                    </p:set>
                                    <p:animEffect transition="in" filter="wipe(down)">
                                      <p:cBhvr>
                                        <p:cTn id="48"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8" grpId="0" animBg="1"/>
      <p:bldP spid="3079" grpId="0" animBg="1"/>
      <p:bldP spid="3080" grpId="0"/>
      <p:bldP spid="3082" grpId="0" animBg="1"/>
      <p:bldP spid="3083" grpId="0" animBg="1"/>
      <p:bldP spid="308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4313" y="650875"/>
            <a:ext cx="8286750" cy="563563"/>
          </a:xfrm>
        </p:spPr>
        <p:txBody>
          <a:bodyPr/>
          <a:lstStyle/>
          <a:p>
            <a:pPr defTabSz="898525" eaLnBrk="1" hangingPunct="1">
              <a:tabLst>
                <a:tab pos="87313" algn="l"/>
              </a:tabLst>
            </a:pPr>
            <a:r>
              <a:rPr lang="es-ES" sz="2400" smtClean="0"/>
              <a:t>METODOLOGIA DE APLICACION DE LA T. G. S. 	PARA EL ANALISIS Y</a:t>
            </a:r>
            <a:r>
              <a:rPr lang="es-ES" sz="2400" i="1" smtClean="0"/>
              <a:t> </a:t>
            </a:r>
            <a:r>
              <a:rPr lang="es-ES" sz="2400" smtClean="0"/>
              <a:t>DISEÑO DE SISTEMAS(1)</a:t>
            </a:r>
          </a:p>
        </p:txBody>
      </p:sp>
      <p:sp>
        <p:nvSpPr>
          <p:cNvPr id="5123" name="Rectangle 3"/>
          <p:cNvSpPr>
            <a:spLocks noGrp="1" noChangeArrowheads="1"/>
          </p:cNvSpPr>
          <p:nvPr>
            <p:ph type="body" idx="1"/>
          </p:nvPr>
        </p:nvSpPr>
        <p:spPr>
          <a:xfrm>
            <a:off x="468313" y="1341438"/>
            <a:ext cx="8229600" cy="4813300"/>
          </a:xfrm>
        </p:spPr>
        <p:txBody>
          <a:bodyPr/>
          <a:lstStyle/>
          <a:p>
            <a:pPr marL="609600" indent="-609600" eaLnBrk="1" hangingPunct="1">
              <a:buFontTx/>
              <a:buNone/>
            </a:pPr>
            <a:r>
              <a:rPr lang="es-PE" sz="1800" smtClean="0"/>
              <a:t>2. </a:t>
            </a:r>
            <a:r>
              <a:rPr lang="es-ES" sz="1800" smtClean="0"/>
              <a:t>Formulación del plan de trabajo: </a:t>
            </a:r>
          </a:p>
        </p:txBody>
      </p:sp>
      <p:pic>
        <p:nvPicPr>
          <p:cNvPr id="5124" name="Picture 4" descr="1 (480)"/>
          <p:cNvPicPr>
            <a:picLocks noChangeAspect="1" noChangeArrowheads="1"/>
          </p:cNvPicPr>
          <p:nvPr/>
        </p:nvPicPr>
        <p:blipFill>
          <a:blip r:embed="rId2" cstate="print"/>
          <a:srcRect/>
          <a:stretch>
            <a:fillRect/>
          </a:stretch>
        </p:blipFill>
        <p:spPr bwMode="auto">
          <a:xfrm>
            <a:off x="323850" y="2997200"/>
            <a:ext cx="1871663" cy="1655763"/>
          </a:xfrm>
          <a:prstGeom prst="rect">
            <a:avLst/>
          </a:prstGeom>
          <a:noFill/>
          <a:ln w="9525">
            <a:noFill/>
            <a:miter lim="800000"/>
            <a:headEnd/>
            <a:tailEnd/>
          </a:ln>
        </p:spPr>
      </p:pic>
      <p:sp>
        <p:nvSpPr>
          <p:cNvPr id="5125" name="Rectangle 5"/>
          <p:cNvSpPr>
            <a:spLocks noChangeArrowheads="1"/>
          </p:cNvSpPr>
          <p:nvPr/>
        </p:nvSpPr>
        <p:spPr bwMode="auto">
          <a:xfrm>
            <a:off x="906463" y="4797425"/>
            <a:ext cx="1073150" cy="366713"/>
          </a:xfrm>
          <a:prstGeom prst="rect">
            <a:avLst/>
          </a:prstGeom>
          <a:noFill/>
          <a:ln w="9525">
            <a:noFill/>
            <a:miter lim="800000"/>
            <a:headEnd/>
            <a:tailEnd/>
          </a:ln>
        </p:spPr>
        <p:txBody>
          <a:bodyPr wrap="none">
            <a:spAutoFit/>
          </a:bodyPr>
          <a:lstStyle/>
          <a:p>
            <a:r>
              <a:rPr lang="es-PE" b="1"/>
              <a:t>Analista</a:t>
            </a:r>
            <a:endParaRPr lang="es-ES" b="1"/>
          </a:p>
        </p:txBody>
      </p:sp>
      <p:sp>
        <p:nvSpPr>
          <p:cNvPr id="5126" name="AutoShape 6"/>
          <p:cNvSpPr>
            <a:spLocks noChangeArrowheads="1"/>
          </p:cNvSpPr>
          <p:nvPr/>
        </p:nvSpPr>
        <p:spPr bwMode="auto">
          <a:xfrm>
            <a:off x="2268538" y="3644900"/>
            <a:ext cx="574675" cy="485775"/>
          </a:xfrm>
          <a:prstGeom prst="rightArrow">
            <a:avLst>
              <a:gd name="adj1" fmla="val 50000"/>
              <a:gd name="adj2" fmla="val 29575"/>
            </a:avLst>
          </a:prstGeom>
          <a:solidFill>
            <a:schemeClr val="folHlink"/>
          </a:solidFill>
          <a:ln w="9525">
            <a:solidFill>
              <a:schemeClr val="tx1"/>
            </a:solidFill>
            <a:miter lim="800000"/>
            <a:headEnd/>
            <a:tailEnd/>
          </a:ln>
        </p:spPr>
        <p:txBody>
          <a:bodyPr wrap="none" anchor="ctr"/>
          <a:lstStyle/>
          <a:p>
            <a:endParaRPr lang="es-ES"/>
          </a:p>
        </p:txBody>
      </p:sp>
      <p:sp>
        <p:nvSpPr>
          <p:cNvPr id="5128" name="Rectangle 8"/>
          <p:cNvSpPr>
            <a:spLocks noChangeArrowheads="1"/>
          </p:cNvSpPr>
          <p:nvPr/>
        </p:nvSpPr>
        <p:spPr bwMode="auto">
          <a:xfrm>
            <a:off x="3059113" y="1989138"/>
            <a:ext cx="3168650" cy="287337"/>
          </a:xfrm>
          <a:prstGeom prst="rect">
            <a:avLst/>
          </a:prstGeom>
          <a:solidFill>
            <a:schemeClr val="accent1"/>
          </a:solidFill>
          <a:ln w="9525">
            <a:solidFill>
              <a:schemeClr val="tx1"/>
            </a:solidFill>
            <a:miter lim="800000"/>
            <a:headEnd/>
            <a:tailEnd/>
          </a:ln>
        </p:spPr>
        <p:txBody>
          <a:bodyPr wrap="none" anchor="ctr"/>
          <a:lstStyle/>
          <a:p>
            <a:pPr algn="ctr"/>
            <a:r>
              <a:rPr lang="es-ES_tradnl"/>
              <a:t>Limites de Interés de estudio</a:t>
            </a:r>
          </a:p>
        </p:txBody>
      </p:sp>
      <p:sp>
        <p:nvSpPr>
          <p:cNvPr id="5129" name="Rectangle 9"/>
          <p:cNvSpPr>
            <a:spLocks noChangeArrowheads="1"/>
          </p:cNvSpPr>
          <p:nvPr/>
        </p:nvSpPr>
        <p:spPr bwMode="auto">
          <a:xfrm>
            <a:off x="3059113" y="2709863"/>
            <a:ext cx="3168650" cy="287337"/>
          </a:xfrm>
          <a:prstGeom prst="rect">
            <a:avLst/>
          </a:prstGeom>
          <a:solidFill>
            <a:schemeClr val="accent1"/>
          </a:solidFill>
          <a:ln w="9525">
            <a:solidFill>
              <a:schemeClr val="tx1"/>
            </a:solidFill>
            <a:miter lim="800000"/>
            <a:headEnd/>
            <a:tailEnd/>
          </a:ln>
        </p:spPr>
        <p:txBody>
          <a:bodyPr wrap="none" anchor="ctr"/>
          <a:lstStyle/>
          <a:p>
            <a:pPr algn="ctr"/>
            <a:r>
              <a:rPr lang="es-ES_tradnl"/>
              <a:t>La Metodología</a:t>
            </a:r>
          </a:p>
        </p:txBody>
      </p:sp>
      <p:sp>
        <p:nvSpPr>
          <p:cNvPr id="5130" name="Rectangle 10"/>
          <p:cNvSpPr>
            <a:spLocks noChangeArrowheads="1"/>
          </p:cNvSpPr>
          <p:nvPr/>
        </p:nvSpPr>
        <p:spPr bwMode="auto">
          <a:xfrm>
            <a:off x="2916238" y="3429000"/>
            <a:ext cx="3384550" cy="287338"/>
          </a:xfrm>
          <a:prstGeom prst="rect">
            <a:avLst/>
          </a:prstGeom>
          <a:solidFill>
            <a:schemeClr val="accent1"/>
          </a:solidFill>
          <a:ln w="9525">
            <a:solidFill>
              <a:schemeClr val="tx1"/>
            </a:solidFill>
            <a:miter lim="800000"/>
            <a:headEnd/>
            <a:tailEnd/>
          </a:ln>
        </p:spPr>
        <p:txBody>
          <a:bodyPr wrap="none" anchor="ctr"/>
          <a:lstStyle/>
          <a:p>
            <a:pPr algn="ctr"/>
            <a:r>
              <a:rPr lang="es-ES_tradnl"/>
              <a:t>Recursos Materiales y Humanos</a:t>
            </a:r>
          </a:p>
        </p:txBody>
      </p:sp>
      <p:sp>
        <p:nvSpPr>
          <p:cNvPr id="5133" name="Rectangle 13"/>
          <p:cNvSpPr>
            <a:spLocks noChangeArrowheads="1"/>
          </p:cNvSpPr>
          <p:nvPr/>
        </p:nvSpPr>
        <p:spPr bwMode="auto">
          <a:xfrm>
            <a:off x="2987675" y="4149725"/>
            <a:ext cx="3168650" cy="287338"/>
          </a:xfrm>
          <a:prstGeom prst="rect">
            <a:avLst/>
          </a:prstGeom>
          <a:solidFill>
            <a:schemeClr val="accent1"/>
          </a:solidFill>
          <a:ln w="9525">
            <a:solidFill>
              <a:schemeClr val="tx1"/>
            </a:solidFill>
            <a:miter lim="800000"/>
            <a:headEnd/>
            <a:tailEnd/>
          </a:ln>
        </p:spPr>
        <p:txBody>
          <a:bodyPr wrap="none" anchor="ctr"/>
          <a:lstStyle/>
          <a:p>
            <a:pPr algn="ctr"/>
            <a:r>
              <a:rPr lang="es-ES_tradnl"/>
              <a:t>Tiempo Insumirá el Trabajo</a:t>
            </a:r>
          </a:p>
        </p:txBody>
      </p:sp>
      <p:sp>
        <p:nvSpPr>
          <p:cNvPr id="5134" name="Rectangle 14"/>
          <p:cNvSpPr>
            <a:spLocks noChangeArrowheads="1"/>
          </p:cNvSpPr>
          <p:nvPr/>
        </p:nvSpPr>
        <p:spPr bwMode="auto">
          <a:xfrm>
            <a:off x="2987675" y="4868863"/>
            <a:ext cx="3168650" cy="287337"/>
          </a:xfrm>
          <a:prstGeom prst="rect">
            <a:avLst/>
          </a:prstGeom>
          <a:solidFill>
            <a:schemeClr val="accent1"/>
          </a:solidFill>
          <a:ln w="9525">
            <a:solidFill>
              <a:schemeClr val="tx1"/>
            </a:solidFill>
            <a:miter lim="800000"/>
            <a:headEnd/>
            <a:tailEnd/>
          </a:ln>
        </p:spPr>
        <p:txBody>
          <a:bodyPr wrap="none" anchor="ctr"/>
          <a:lstStyle/>
          <a:p>
            <a:pPr algn="ctr"/>
            <a:r>
              <a:rPr lang="es-ES_tradnl"/>
              <a:t>Costo</a:t>
            </a:r>
          </a:p>
        </p:txBody>
      </p:sp>
      <p:sp>
        <p:nvSpPr>
          <p:cNvPr id="5137" name="AutoShape 17"/>
          <p:cNvSpPr>
            <a:spLocks/>
          </p:cNvSpPr>
          <p:nvPr/>
        </p:nvSpPr>
        <p:spPr bwMode="auto">
          <a:xfrm>
            <a:off x="6300788" y="2060575"/>
            <a:ext cx="431800" cy="3097213"/>
          </a:xfrm>
          <a:prstGeom prst="rightBrace">
            <a:avLst>
              <a:gd name="adj1" fmla="val 59773"/>
              <a:gd name="adj2" fmla="val 50000"/>
            </a:avLst>
          </a:prstGeom>
          <a:noFill/>
          <a:ln w="9525">
            <a:solidFill>
              <a:schemeClr val="tx1"/>
            </a:solidFill>
            <a:round/>
            <a:headEnd/>
            <a:tailEnd/>
          </a:ln>
        </p:spPr>
        <p:txBody>
          <a:bodyPr wrap="none" anchor="ctr"/>
          <a:lstStyle/>
          <a:p>
            <a:endParaRPr lang="es-ES"/>
          </a:p>
        </p:txBody>
      </p:sp>
      <p:sp>
        <p:nvSpPr>
          <p:cNvPr id="5138" name="Rectangle 18"/>
          <p:cNvSpPr>
            <a:spLocks noChangeArrowheads="1"/>
          </p:cNvSpPr>
          <p:nvPr/>
        </p:nvSpPr>
        <p:spPr bwMode="auto">
          <a:xfrm>
            <a:off x="6732588" y="3357563"/>
            <a:ext cx="2268537" cy="576262"/>
          </a:xfrm>
          <a:prstGeom prst="rect">
            <a:avLst/>
          </a:prstGeom>
          <a:solidFill>
            <a:schemeClr val="accent1"/>
          </a:solidFill>
          <a:ln w="9525">
            <a:solidFill>
              <a:schemeClr val="tx1"/>
            </a:solidFill>
            <a:miter lim="800000"/>
            <a:headEnd/>
            <a:tailEnd/>
          </a:ln>
        </p:spPr>
        <p:txBody>
          <a:bodyPr wrap="none" anchor="ctr"/>
          <a:lstStyle/>
          <a:p>
            <a:pPr algn="ctr"/>
            <a:r>
              <a:rPr lang="es-ES_tradnl"/>
              <a:t>Propuesta de Servicio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ox(in)">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dissolve">
                                      <p:cBhvr>
                                        <p:cTn id="17" dur="500"/>
                                        <p:tgtEl>
                                          <p:spTgt spid="512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dissolve">
                                      <p:cBhvr>
                                        <p:cTn id="20" dur="500"/>
                                        <p:tgtEl>
                                          <p:spTgt spid="51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blinds(horizontal)">
                                      <p:cBhvr>
                                        <p:cTn id="25" dur="500"/>
                                        <p:tgtEl>
                                          <p:spTgt spid="512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checkerboard(across)">
                                      <p:cBhvr>
                                        <p:cTn id="30" dur="500"/>
                                        <p:tgtEl>
                                          <p:spTgt spid="512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5129"/>
                                        </p:tgtEl>
                                        <p:attrNameLst>
                                          <p:attrName>style.visibility</p:attrName>
                                        </p:attrNameLst>
                                      </p:cBhvr>
                                      <p:to>
                                        <p:strVal val="visible"/>
                                      </p:to>
                                    </p:set>
                                    <p:animEffect transition="in" filter="checkerboard(across)">
                                      <p:cBhvr>
                                        <p:cTn id="35" dur="500"/>
                                        <p:tgtEl>
                                          <p:spTgt spid="512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5130"/>
                                        </p:tgtEl>
                                        <p:attrNameLst>
                                          <p:attrName>style.visibility</p:attrName>
                                        </p:attrNameLst>
                                      </p:cBhvr>
                                      <p:to>
                                        <p:strVal val="visible"/>
                                      </p:to>
                                    </p:set>
                                    <p:animEffect transition="in" filter="checkerboard(across)">
                                      <p:cBhvr>
                                        <p:cTn id="40" dur="500"/>
                                        <p:tgtEl>
                                          <p:spTgt spid="5130"/>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5133"/>
                                        </p:tgtEl>
                                        <p:attrNameLst>
                                          <p:attrName>style.visibility</p:attrName>
                                        </p:attrNameLst>
                                      </p:cBhvr>
                                      <p:to>
                                        <p:strVal val="visible"/>
                                      </p:to>
                                    </p:set>
                                    <p:animEffect transition="in" filter="checkerboard(across)">
                                      <p:cBhvr>
                                        <p:cTn id="45" dur="500"/>
                                        <p:tgtEl>
                                          <p:spTgt spid="513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5134"/>
                                        </p:tgtEl>
                                        <p:attrNameLst>
                                          <p:attrName>style.visibility</p:attrName>
                                        </p:attrNameLst>
                                      </p:cBhvr>
                                      <p:to>
                                        <p:strVal val="visible"/>
                                      </p:to>
                                    </p:set>
                                    <p:animEffect transition="in" filter="checkerboard(across)">
                                      <p:cBhvr>
                                        <p:cTn id="50" dur="500"/>
                                        <p:tgtEl>
                                          <p:spTgt spid="5134"/>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5137"/>
                                        </p:tgtEl>
                                        <p:attrNameLst>
                                          <p:attrName>style.visibility</p:attrName>
                                        </p:attrNameLst>
                                      </p:cBhvr>
                                      <p:to>
                                        <p:strVal val="visible"/>
                                      </p:to>
                                    </p:set>
                                    <p:animEffect transition="in" filter="diamond(in)">
                                      <p:cBhvr>
                                        <p:cTn id="55" dur="2000"/>
                                        <p:tgtEl>
                                          <p:spTgt spid="5137"/>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5138"/>
                                        </p:tgtEl>
                                        <p:attrNameLst>
                                          <p:attrName>style.visibility</p:attrName>
                                        </p:attrNameLst>
                                      </p:cBhvr>
                                      <p:to>
                                        <p:strVal val="visible"/>
                                      </p:to>
                                    </p:set>
                                    <p:animEffect transition="in" filter="checkerboard(across)">
                                      <p:cBhvr>
                                        <p:cTn id="60" dur="500"/>
                                        <p:tgtEl>
                                          <p:spTgt spid="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5" grpId="0"/>
      <p:bldP spid="5126" grpId="0" animBg="1"/>
      <p:bldP spid="5128" grpId="0" animBg="1"/>
      <p:bldP spid="5129" grpId="0" animBg="1"/>
      <p:bldP spid="5130" grpId="0" animBg="1"/>
      <p:bldP spid="5133" grpId="0" animBg="1"/>
      <p:bldP spid="5134" grpId="0" animBg="1"/>
      <p:bldP spid="5137" grpId="0" animBg="1"/>
      <p:bldP spid="513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8625" y="285750"/>
            <a:ext cx="8472488" cy="563563"/>
          </a:xfrm>
        </p:spPr>
        <p:txBody>
          <a:bodyPr/>
          <a:lstStyle/>
          <a:p>
            <a:pPr eaLnBrk="1" hangingPunct="1"/>
            <a:r>
              <a:rPr lang="es-ES" sz="2400" smtClean="0"/>
              <a:t>METODOLOGIA DE APLICACION DE LA T. G. S. PARA EL ANALISIS Y</a:t>
            </a:r>
            <a:r>
              <a:rPr lang="es-ES" sz="2400" i="1" smtClean="0"/>
              <a:t> </a:t>
            </a:r>
            <a:r>
              <a:rPr lang="es-ES" sz="2400" smtClean="0"/>
              <a:t>DISEÑO DE SISTEMAS(2)</a:t>
            </a:r>
            <a:endParaRPr lang="es-ES_tradnl" sz="2400" smtClean="0"/>
          </a:p>
        </p:txBody>
      </p:sp>
      <p:sp>
        <p:nvSpPr>
          <p:cNvPr id="7171" name="Rectangle 3"/>
          <p:cNvSpPr>
            <a:spLocks noGrp="1" noChangeArrowheads="1"/>
          </p:cNvSpPr>
          <p:nvPr>
            <p:ph type="body" idx="1"/>
          </p:nvPr>
        </p:nvSpPr>
        <p:spPr/>
        <p:txBody>
          <a:bodyPr/>
          <a:lstStyle/>
          <a:p>
            <a:pPr eaLnBrk="1" hangingPunct="1">
              <a:buFontTx/>
              <a:buNone/>
            </a:pPr>
            <a:r>
              <a:rPr lang="es-ES_tradnl" sz="1800" smtClean="0"/>
              <a:t>3.-Relevamiento:</a:t>
            </a:r>
          </a:p>
        </p:txBody>
      </p:sp>
      <p:pic>
        <p:nvPicPr>
          <p:cNvPr id="7172" name="Picture 4" descr="MCj03571030000[1]"/>
          <p:cNvPicPr>
            <a:picLocks noChangeAspect="1" noChangeArrowheads="1"/>
          </p:cNvPicPr>
          <p:nvPr/>
        </p:nvPicPr>
        <p:blipFill>
          <a:blip r:embed="rId2" cstate="print"/>
          <a:srcRect/>
          <a:stretch>
            <a:fillRect/>
          </a:stretch>
        </p:blipFill>
        <p:spPr bwMode="auto">
          <a:xfrm flipH="1">
            <a:off x="971550" y="2060575"/>
            <a:ext cx="1439863" cy="1281113"/>
          </a:xfrm>
          <a:prstGeom prst="rect">
            <a:avLst/>
          </a:prstGeom>
          <a:noFill/>
          <a:ln w="9525">
            <a:noFill/>
            <a:miter lim="800000"/>
            <a:headEnd/>
            <a:tailEnd/>
          </a:ln>
        </p:spPr>
      </p:pic>
      <p:pic>
        <p:nvPicPr>
          <p:cNvPr id="7173" name="Picture 5" descr="1 (145)"/>
          <p:cNvPicPr>
            <a:picLocks noChangeAspect="1" noChangeArrowheads="1"/>
          </p:cNvPicPr>
          <p:nvPr/>
        </p:nvPicPr>
        <p:blipFill>
          <a:blip r:embed="rId3" cstate="print"/>
          <a:srcRect/>
          <a:stretch>
            <a:fillRect/>
          </a:stretch>
        </p:blipFill>
        <p:spPr bwMode="auto">
          <a:xfrm>
            <a:off x="4211638" y="2133600"/>
            <a:ext cx="1154112" cy="1366838"/>
          </a:xfrm>
          <a:prstGeom prst="rect">
            <a:avLst/>
          </a:prstGeom>
          <a:noFill/>
          <a:ln w="9525">
            <a:noFill/>
            <a:miter lim="800000"/>
            <a:headEnd/>
            <a:tailEnd/>
          </a:ln>
        </p:spPr>
      </p:pic>
      <p:sp>
        <p:nvSpPr>
          <p:cNvPr id="7174" name="AutoShape 6"/>
          <p:cNvSpPr>
            <a:spLocks noChangeArrowheads="1"/>
          </p:cNvSpPr>
          <p:nvPr/>
        </p:nvSpPr>
        <p:spPr bwMode="auto">
          <a:xfrm>
            <a:off x="3203575" y="2565400"/>
            <a:ext cx="574675" cy="485775"/>
          </a:xfrm>
          <a:prstGeom prst="rightArrow">
            <a:avLst>
              <a:gd name="adj1" fmla="val 50000"/>
              <a:gd name="adj2" fmla="val 29575"/>
            </a:avLst>
          </a:prstGeom>
          <a:solidFill>
            <a:schemeClr val="folHlink"/>
          </a:solidFill>
          <a:ln w="9525">
            <a:solidFill>
              <a:schemeClr val="tx1"/>
            </a:solidFill>
            <a:miter lim="800000"/>
            <a:headEnd/>
            <a:tailEnd/>
          </a:ln>
        </p:spPr>
        <p:txBody>
          <a:bodyPr wrap="none" anchor="ctr"/>
          <a:lstStyle/>
          <a:p>
            <a:endParaRPr lang="es-ES"/>
          </a:p>
        </p:txBody>
      </p:sp>
      <p:sp>
        <p:nvSpPr>
          <p:cNvPr id="7175" name="Rectangle 7"/>
          <p:cNvSpPr>
            <a:spLocks noChangeArrowheads="1"/>
          </p:cNvSpPr>
          <p:nvPr/>
        </p:nvSpPr>
        <p:spPr bwMode="auto">
          <a:xfrm>
            <a:off x="1258888" y="3357563"/>
            <a:ext cx="1073150" cy="366712"/>
          </a:xfrm>
          <a:prstGeom prst="rect">
            <a:avLst/>
          </a:prstGeom>
          <a:noFill/>
          <a:ln w="9525">
            <a:noFill/>
            <a:miter lim="800000"/>
            <a:headEnd/>
            <a:tailEnd/>
          </a:ln>
        </p:spPr>
        <p:txBody>
          <a:bodyPr wrap="none">
            <a:spAutoFit/>
          </a:bodyPr>
          <a:lstStyle/>
          <a:p>
            <a:r>
              <a:rPr lang="es-PE" b="1"/>
              <a:t>Analista</a:t>
            </a:r>
            <a:endParaRPr lang="es-ES" b="1"/>
          </a:p>
        </p:txBody>
      </p:sp>
      <p:sp>
        <p:nvSpPr>
          <p:cNvPr id="7176" name="Rectangle 8"/>
          <p:cNvSpPr>
            <a:spLocks noChangeArrowheads="1"/>
          </p:cNvSpPr>
          <p:nvPr/>
        </p:nvSpPr>
        <p:spPr bwMode="auto">
          <a:xfrm>
            <a:off x="2916238" y="2205038"/>
            <a:ext cx="992187" cy="304800"/>
          </a:xfrm>
          <a:prstGeom prst="rect">
            <a:avLst/>
          </a:prstGeom>
          <a:noFill/>
          <a:ln w="9525">
            <a:noFill/>
            <a:miter lim="800000"/>
            <a:headEnd/>
            <a:tailEnd/>
          </a:ln>
        </p:spPr>
        <p:txBody>
          <a:bodyPr wrap="none">
            <a:spAutoFit/>
          </a:bodyPr>
          <a:lstStyle/>
          <a:p>
            <a:r>
              <a:rPr lang="es-PE" sz="1400" b="1"/>
              <a:t>Recopilar</a:t>
            </a:r>
            <a:endParaRPr lang="es-ES" sz="1400" b="1"/>
          </a:p>
        </p:txBody>
      </p:sp>
      <p:sp>
        <p:nvSpPr>
          <p:cNvPr id="7177" name="Rectangle 9"/>
          <p:cNvSpPr>
            <a:spLocks noChangeArrowheads="1"/>
          </p:cNvSpPr>
          <p:nvPr/>
        </p:nvSpPr>
        <p:spPr bwMode="auto">
          <a:xfrm>
            <a:off x="611188" y="3789363"/>
            <a:ext cx="1835150" cy="366712"/>
          </a:xfrm>
          <a:prstGeom prst="rect">
            <a:avLst/>
          </a:prstGeom>
          <a:noFill/>
          <a:ln w="9525">
            <a:noFill/>
            <a:miter lim="800000"/>
            <a:headEnd/>
            <a:tailEnd/>
          </a:ln>
        </p:spPr>
        <p:txBody>
          <a:bodyPr wrap="none">
            <a:spAutoFit/>
          </a:bodyPr>
          <a:lstStyle/>
          <a:p>
            <a:pPr>
              <a:spcBef>
                <a:spcPct val="20000"/>
              </a:spcBef>
            </a:pPr>
            <a:r>
              <a:rPr lang="es-ES_tradnl" b="1"/>
              <a:t>4.-Diagnostico:</a:t>
            </a:r>
          </a:p>
        </p:txBody>
      </p:sp>
      <p:pic>
        <p:nvPicPr>
          <p:cNvPr id="7178" name="Picture 10" descr="BS02064_"/>
          <p:cNvPicPr>
            <a:picLocks noChangeAspect="1" noChangeArrowheads="1"/>
          </p:cNvPicPr>
          <p:nvPr/>
        </p:nvPicPr>
        <p:blipFill>
          <a:blip r:embed="rId4" cstate="print"/>
          <a:srcRect/>
          <a:stretch>
            <a:fillRect/>
          </a:stretch>
        </p:blipFill>
        <p:spPr bwMode="auto">
          <a:xfrm>
            <a:off x="971550" y="4365625"/>
            <a:ext cx="1800225" cy="1790700"/>
          </a:xfrm>
          <a:prstGeom prst="rect">
            <a:avLst/>
          </a:prstGeom>
          <a:noFill/>
          <a:ln w="9525">
            <a:noFill/>
            <a:miter lim="800000"/>
            <a:headEnd/>
            <a:tailEnd/>
          </a:ln>
        </p:spPr>
      </p:pic>
      <p:sp>
        <p:nvSpPr>
          <p:cNvPr id="7179" name="AutoShape 11"/>
          <p:cNvSpPr>
            <a:spLocks noChangeArrowheads="1"/>
          </p:cNvSpPr>
          <p:nvPr/>
        </p:nvSpPr>
        <p:spPr bwMode="auto">
          <a:xfrm>
            <a:off x="3203575" y="4724400"/>
            <a:ext cx="574675" cy="485775"/>
          </a:xfrm>
          <a:prstGeom prst="rightArrow">
            <a:avLst>
              <a:gd name="adj1" fmla="val 50000"/>
              <a:gd name="adj2" fmla="val 29575"/>
            </a:avLst>
          </a:prstGeom>
          <a:solidFill>
            <a:schemeClr val="folHlink"/>
          </a:solidFill>
          <a:ln w="9525">
            <a:solidFill>
              <a:schemeClr val="tx1"/>
            </a:solidFill>
            <a:miter lim="800000"/>
            <a:headEnd/>
            <a:tailEnd/>
          </a:ln>
        </p:spPr>
        <p:txBody>
          <a:bodyPr wrap="none" anchor="ctr"/>
          <a:lstStyle/>
          <a:p>
            <a:endParaRPr lang="es-ES"/>
          </a:p>
        </p:txBody>
      </p:sp>
      <p:sp>
        <p:nvSpPr>
          <p:cNvPr id="7180" name="Rectangle 12"/>
          <p:cNvSpPr>
            <a:spLocks noChangeArrowheads="1"/>
          </p:cNvSpPr>
          <p:nvPr/>
        </p:nvSpPr>
        <p:spPr bwMode="auto">
          <a:xfrm>
            <a:off x="3122613" y="4276725"/>
            <a:ext cx="657225" cy="304800"/>
          </a:xfrm>
          <a:prstGeom prst="rect">
            <a:avLst/>
          </a:prstGeom>
          <a:noFill/>
          <a:ln w="9525">
            <a:noFill/>
            <a:miter lim="800000"/>
            <a:headEnd/>
            <a:tailEnd/>
          </a:ln>
        </p:spPr>
        <p:txBody>
          <a:bodyPr wrap="none">
            <a:spAutoFit/>
          </a:bodyPr>
          <a:lstStyle/>
          <a:p>
            <a:r>
              <a:rPr lang="es-PE" sz="1400" b="1"/>
              <a:t>Medir</a:t>
            </a:r>
            <a:endParaRPr lang="es-ES" sz="1400" b="1"/>
          </a:p>
        </p:txBody>
      </p:sp>
      <p:sp>
        <p:nvSpPr>
          <p:cNvPr id="7181" name="Rectangle 13"/>
          <p:cNvSpPr>
            <a:spLocks noChangeArrowheads="1"/>
          </p:cNvSpPr>
          <p:nvPr/>
        </p:nvSpPr>
        <p:spPr bwMode="auto">
          <a:xfrm>
            <a:off x="1785938" y="5857875"/>
            <a:ext cx="1073150" cy="366713"/>
          </a:xfrm>
          <a:prstGeom prst="rect">
            <a:avLst/>
          </a:prstGeom>
          <a:noFill/>
          <a:ln w="9525">
            <a:noFill/>
            <a:miter lim="800000"/>
            <a:headEnd/>
            <a:tailEnd/>
          </a:ln>
        </p:spPr>
        <p:txBody>
          <a:bodyPr wrap="none">
            <a:spAutoFit/>
          </a:bodyPr>
          <a:lstStyle/>
          <a:p>
            <a:r>
              <a:rPr lang="es-PE" b="1"/>
              <a:t>Analista</a:t>
            </a:r>
            <a:endParaRPr lang="es-ES" b="1"/>
          </a:p>
        </p:txBody>
      </p:sp>
      <p:sp>
        <p:nvSpPr>
          <p:cNvPr id="7182" name="Rectangle 14"/>
          <p:cNvSpPr>
            <a:spLocks noChangeArrowheads="1"/>
          </p:cNvSpPr>
          <p:nvPr/>
        </p:nvSpPr>
        <p:spPr bwMode="auto">
          <a:xfrm>
            <a:off x="4284663" y="4437063"/>
            <a:ext cx="1871662" cy="287337"/>
          </a:xfrm>
          <a:prstGeom prst="rect">
            <a:avLst/>
          </a:prstGeom>
          <a:solidFill>
            <a:schemeClr val="accent1"/>
          </a:solidFill>
          <a:ln w="9525">
            <a:solidFill>
              <a:schemeClr val="tx1"/>
            </a:solidFill>
            <a:miter lim="800000"/>
            <a:headEnd/>
            <a:tailEnd/>
          </a:ln>
        </p:spPr>
        <p:txBody>
          <a:bodyPr wrap="none" anchor="ctr"/>
          <a:lstStyle/>
          <a:p>
            <a:pPr algn="ctr"/>
            <a:r>
              <a:rPr lang="es-ES_tradnl"/>
              <a:t>Eficacia</a:t>
            </a:r>
          </a:p>
        </p:txBody>
      </p:sp>
      <p:sp>
        <p:nvSpPr>
          <p:cNvPr id="7183" name="Rectangle 15"/>
          <p:cNvSpPr>
            <a:spLocks noChangeArrowheads="1"/>
          </p:cNvSpPr>
          <p:nvPr/>
        </p:nvSpPr>
        <p:spPr bwMode="auto">
          <a:xfrm>
            <a:off x="4284663" y="5300663"/>
            <a:ext cx="1871662" cy="287337"/>
          </a:xfrm>
          <a:prstGeom prst="rect">
            <a:avLst/>
          </a:prstGeom>
          <a:solidFill>
            <a:schemeClr val="accent1"/>
          </a:solidFill>
          <a:ln w="9525">
            <a:solidFill>
              <a:schemeClr val="tx1"/>
            </a:solidFill>
            <a:miter lim="800000"/>
            <a:headEnd/>
            <a:tailEnd/>
          </a:ln>
        </p:spPr>
        <p:txBody>
          <a:bodyPr wrap="none" anchor="ctr"/>
          <a:lstStyle/>
          <a:p>
            <a:pPr algn="ctr"/>
            <a:r>
              <a:rPr lang="es-ES_tradnl"/>
              <a:t>Eficiencia</a:t>
            </a:r>
          </a:p>
        </p:txBody>
      </p:sp>
      <p:sp>
        <p:nvSpPr>
          <p:cNvPr id="7184" name="AutoShape 16"/>
          <p:cNvSpPr>
            <a:spLocks/>
          </p:cNvSpPr>
          <p:nvPr/>
        </p:nvSpPr>
        <p:spPr bwMode="auto">
          <a:xfrm>
            <a:off x="6300788" y="4292600"/>
            <a:ext cx="431800" cy="1512888"/>
          </a:xfrm>
          <a:prstGeom prst="rightBrace">
            <a:avLst>
              <a:gd name="adj1" fmla="val 29197"/>
              <a:gd name="adj2" fmla="val 50000"/>
            </a:avLst>
          </a:prstGeom>
          <a:noFill/>
          <a:ln w="9525">
            <a:solidFill>
              <a:schemeClr val="tx1"/>
            </a:solidFill>
            <a:round/>
            <a:headEnd/>
            <a:tailEnd/>
          </a:ln>
        </p:spPr>
        <p:txBody>
          <a:bodyPr wrap="none" anchor="ctr"/>
          <a:lstStyle/>
          <a:p>
            <a:endParaRPr lang="es-ES"/>
          </a:p>
        </p:txBody>
      </p:sp>
      <p:sp>
        <p:nvSpPr>
          <p:cNvPr id="7186" name="Rectangle 18"/>
          <p:cNvSpPr>
            <a:spLocks noChangeArrowheads="1"/>
          </p:cNvSpPr>
          <p:nvPr/>
        </p:nvSpPr>
        <p:spPr bwMode="auto">
          <a:xfrm>
            <a:off x="6804025" y="4868863"/>
            <a:ext cx="1871663" cy="287337"/>
          </a:xfrm>
          <a:prstGeom prst="rect">
            <a:avLst/>
          </a:prstGeom>
          <a:solidFill>
            <a:schemeClr val="accent1"/>
          </a:solidFill>
          <a:ln w="9525">
            <a:solidFill>
              <a:schemeClr val="tx1"/>
            </a:solidFill>
            <a:miter lim="800000"/>
            <a:headEnd/>
            <a:tailEnd/>
          </a:ln>
        </p:spPr>
        <p:txBody>
          <a:bodyPr wrap="none" anchor="ctr"/>
          <a:lstStyle/>
          <a:p>
            <a:pPr algn="ctr"/>
            <a:r>
              <a:rPr lang="es-ES_tradnl"/>
              <a:t>Sistema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down)">
                                      <p:cBhvr>
                                        <p:cTn id="12" dur="5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diamond(in)">
                                      <p:cBhvr>
                                        <p:cTn id="17" dur="2000"/>
                                        <p:tgtEl>
                                          <p:spTgt spid="7172"/>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7175"/>
                                        </p:tgtEl>
                                        <p:attrNameLst>
                                          <p:attrName>style.visibility</p:attrName>
                                        </p:attrNameLst>
                                      </p:cBhvr>
                                      <p:to>
                                        <p:strVal val="visible"/>
                                      </p:to>
                                    </p:set>
                                    <p:animEffect transition="in" filter="diamond(in)">
                                      <p:cBhvr>
                                        <p:cTn id="20" dur="2000"/>
                                        <p:tgtEl>
                                          <p:spTgt spid="717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blinds(horizontal)">
                                      <p:cBhvr>
                                        <p:cTn id="25" dur="500"/>
                                        <p:tgtEl>
                                          <p:spTgt spid="717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176"/>
                                        </p:tgtEl>
                                        <p:attrNameLst>
                                          <p:attrName>style.visibility</p:attrName>
                                        </p:attrNameLst>
                                      </p:cBhvr>
                                      <p:to>
                                        <p:strVal val="visible"/>
                                      </p:to>
                                    </p:set>
                                    <p:animEffect transition="in" filter="blinds(horizontal)">
                                      <p:cBhvr>
                                        <p:cTn id="28" dur="500"/>
                                        <p:tgtEl>
                                          <p:spTgt spid="717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173"/>
                                        </p:tgtEl>
                                        <p:attrNameLst>
                                          <p:attrName>style.visibility</p:attrName>
                                        </p:attrNameLst>
                                      </p:cBhvr>
                                      <p:to>
                                        <p:strVal val="visible"/>
                                      </p:to>
                                    </p:set>
                                    <p:animEffect transition="in" filter="wipe(down)">
                                      <p:cBhvr>
                                        <p:cTn id="33" dur="500"/>
                                        <p:tgtEl>
                                          <p:spTgt spid="717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7177"/>
                                        </p:tgtEl>
                                        <p:attrNameLst>
                                          <p:attrName>style.visibility</p:attrName>
                                        </p:attrNameLst>
                                      </p:cBhvr>
                                      <p:to>
                                        <p:strVal val="visible"/>
                                      </p:to>
                                    </p:set>
                                    <p:animEffect transition="in" filter="strips(downLeft)">
                                      <p:cBhvr>
                                        <p:cTn id="38" dur="500"/>
                                        <p:tgtEl>
                                          <p:spTgt spid="717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7178"/>
                                        </p:tgtEl>
                                        <p:attrNameLst>
                                          <p:attrName>style.visibility</p:attrName>
                                        </p:attrNameLst>
                                      </p:cBhvr>
                                      <p:to>
                                        <p:strVal val="visible"/>
                                      </p:to>
                                    </p:set>
                                    <p:animEffect transition="in" filter="box(in)">
                                      <p:cBhvr>
                                        <p:cTn id="43" dur="500"/>
                                        <p:tgtEl>
                                          <p:spTgt spid="7178"/>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7181"/>
                                        </p:tgtEl>
                                        <p:attrNameLst>
                                          <p:attrName>style.visibility</p:attrName>
                                        </p:attrNameLst>
                                      </p:cBhvr>
                                      <p:to>
                                        <p:strVal val="visible"/>
                                      </p:to>
                                    </p:set>
                                    <p:animEffect transition="in" filter="box(in)">
                                      <p:cBhvr>
                                        <p:cTn id="46" dur="500"/>
                                        <p:tgtEl>
                                          <p:spTgt spid="718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179"/>
                                        </p:tgtEl>
                                        <p:attrNameLst>
                                          <p:attrName>style.visibility</p:attrName>
                                        </p:attrNameLst>
                                      </p:cBhvr>
                                      <p:to>
                                        <p:strVal val="visible"/>
                                      </p:to>
                                    </p:set>
                                    <p:animEffect transition="in" filter="wipe(down)">
                                      <p:cBhvr>
                                        <p:cTn id="51" dur="500"/>
                                        <p:tgtEl>
                                          <p:spTgt spid="717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180"/>
                                        </p:tgtEl>
                                        <p:attrNameLst>
                                          <p:attrName>style.visibility</p:attrName>
                                        </p:attrNameLst>
                                      </p:cBhvr>
                                      <p:to>
                                        <p:strVal val="visible"/>
                                      </p:to>
                                    </p:set>
                                    <p:animEffect transition="in" filter="wipe(down)">
                                      <p:cBhvr>
                                        <p:cTn id="54" dur="500"/>
                                        <p:tgtEl>
                                          <p:spTgt spid="7180"/>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1" nodeType="clickEffect">
                                  <p:stCondLst>
                                    <p:cond delay="0"/>
                                  </p:stCondLst>
                                  <p:childTnLst>
                                    <p:set>
                                      <p:cBhvr>
                                        <p:cTn id="58" dur="1" fill="hold">
                                          <p:stCondLst>
                                            <p:cond delay="0"/>
                                          </p:stCondLst>
                                        </p:cTn>
                                        <p:tgtEl>
                                          <p:spTgt spid="7179"/>
                                        </p:tgtEl>
                                        <p:attrNameLst>
                                          <p:attrName>style.visibility</p:attrName>
                                        </p:attrNameLst>
                                      </p:cBhvr>
                                      <p:to>
                                        <p:strVal val="visible"/>
                                      </p:to>
                                    </p:set>
                                    <p:animEffect transition="in" filter="strips(downLeft)">
                                      <p:cBhvr>
                                        <p:cTn id="59" dur="500"/>
                                        <p:tgtEl>
                                          <p:spTgt spid="7179"/>
                                        </p:tgtEl>
                                      </p:cBhvr>
                                    </p:animEffect>
                                  </p:childTnLst>
                                </p:cTn>
                              </p:par>
                              <p:par>
                                <p:cTn id="60" presetID="18" presetClass="entr" presetSubtype="12" fill="hold" grpId="1" nodeType="withEffect">
                                  <p:stCondLst>
                                    <p:cond delay="0"/>
                                  </p:stCondLst>
                                  <p:childTnLst>
                                    <p:set>
                                      <p:cBhvr>
                                        <p:cTn id="61" dur="1" fill="hold">
                                          <p:stCondLst>
                                            <p:cond delay="0"/>
                                          </p:stCondLst>
                                        </p:cTn>
                                        <p:tgtEl>
                                          <p:spTgt spid="7180"/>
                                        </p:tgtEl>
                                        <p:attrNameLst>
                                          <p:attrName>style.visibility</p:attrName>
                                        </p:attrNameLst>
                                      </p:cBhvr>
                                      <p:to>
                                        <p:strVal val="visible"/>
                                      </p:to>
                                    </p:set>
                                    <p:animEffect transition="in" filter="strips(downLeft)">
                                      <p:cBhvr>
                                        <p:cTn id="62" dur="500"/>
                                        <p:tgtEl>
                                          <p:spTgt spid="7180"/>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7182"/>
                                        </p:tgtEl>
                                        <p:attrNameLst>
                                          <p:attrName>style.visibility</p:attrName>
                                        </p:attrNameLst>
                                      </p:cBhvr>
                                      <p:to>
                                        <p:strVal val="visible"/>
                                      </p:to>
                                    </p:set>
                                    <p:animEffect transition="in" filter="strips(downLeft)">
                                      <p:cBhvr>
                                        <p:cTn id="65" dur="500"/>
                                        <p:tgtEl>
                                          <p:spTgt spid="7182"/>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7183"/>
                                        </p:tgtEl>
                                        <p:attrNameLst>
                                          <p:attrName>style.visibility</p:attrName>
                                        </p:attrNameLst>
                                      </p:cBhvr>
                                      <p:to>
                                        <p:strVal val="visible"/>
                                      </p:to>
                                    </p:set>
                                    <p:animEffect transition="in" filter="strips(downLeft)">
                                      <p:cBhvr>
                                        <p:cTn id="70" dur="500"/>
                                        <p:tgtEl>
                                          <p:spTgt spid="7183"/>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7184"/>
                                        </p:tgtEl>
                                        <p:attrNameLst>
                                          <p:attrName>style.visibility</p:attrName>
                                        </p:attrNameLst>
                                      </p:cBhvr>
                                      <p:to>
                                        <p:strVal val="visible"/>
                                      </p:to>
                                    </p:set>
                                    <p:animEffect transition="in" filter="diamond(in)">
                                      <p:cBhvr>
                                        <p:cTn id="75" dur="2000"/>
                                        <p:tgtEl>
                                          <p:spTgt spid="7184"/>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7186"/>
                                        </p:tgtEl>
                                        <p:attrNameLst>
                                          <p:attrName>style.visibility</p:attrName>
                                        </p:attrNameLst>
                                      </p:cBhvr>
                                      <p:to>
                                        <p:strVal val="visible"/>
                                      </p:to>
                                    </p:set>
                                    <p:animEffect transition="in" filter="strips(downLeft)">
                                      <p:cBhvr>
                                        <p:cTn id="80"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7174" grpId="0" animBg="1"/>
      <p:bldP spid="7175" grpId="0"/>
      <p:bldP spid="7176" grpId="0"/>
      <p:bldP spid="7177" grpId="0"/>
      <p:bldP spid="7179" grpId="0" animBg="1"/>
      <p:bldP spid="7179" grpId="1" animBg="1"/>
      <p:bldP spid="7180" grpId="0"/>
      <p:bldP spid="7180" grpId="1"/>
      <p:bldP spid="7181" grpId="0"/>
      <p:bldP spid="7182" grpId="0" animBg="1"/>
      <p:bldP spid="7183" grpId="0" animBg="1"/>
      <p:bldP spid="7184" grpId="0" animBg="1"/>
      <p:bldP spid="71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417513"/>
            <a:ext cx="7696200" cy="563562"/>
          </a:xfrm>
        </p:spPr>
        <p:txBody>
          <a:bodyPr/>
          <a:lstStyle/>
          <a:p>
            <a:pPr eaLnBrk="1" hangingPunct="1"/>
            <a:r>
              <a:rPr lang="en-US" smtClean="0"/>
              <a:t> </a:t>
            </a:r>
            <a:r>
              <a:rPr lang="es-ES" sz="2400" smtClean="0">
                <a:solidFill>
                  <a:schemeClr val="tx2"/>
                </a:solidFill>
              </a:rPr>
              <a:t>Antecedentes[3]</a:t>
            </a:r>
            <a:endParaRPr lang="en-US" sz="2400" smtClean="0">
              <a:solidFill>
                <a:schemeClr val="tx2"/>
              </a:solidFill>
            </a:endParaRPr>
          </a:p>
        </p:txBody>
      </p:sp>
      <p:grpSp>
        <p:nvGrpSpPr>
          <p:cNvPr id="13315" name="Group 3"/>
          <p:cNvGrpSpPr>
            <a:grpSpLocks/>
          </p:cNvGrpSpPr>
          <p:nvPr/>
        </p:nvGrpSpPr>
        <p:grpSpPr bwMode="auto">
          <a:xfrm>
            <a:off x="900113" y="2058988"/>
            <a:ext cx="1800225" cy="3602037"/>
            <a:chOff x="720" y="1296"/>
            <a:chExt cx="1367" cy="2542"/>
          </a:xfrm>
        </p:grpSpPr>
        <p:sp>
          <p:nvSpPr>
            <p:cNvPr id="13359"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es-ES"/>
            </a:p>
          </p:txBody>
        </p:sp>
        <p:sp>
          <p:nvSpPr>
            <p:cNvPr id="13360"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es-ES"/>
            </a:p>
          </p:txBody>
        </p:sp>
        <p:sp>
          <p:nvSpPr>
            <p:cNvPr id="13361"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es-ES"/>
            </a:p>
          </p:txBody>
        </p:sp>
        <p:sp>
          <p:nvSpPr>
            <p:cNvPr id="13362"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es-ES"/>
            </a:p>
          </p:txBody>
        </p:sp>
        <p:sp>
          <p:nvSpPr>
            <p:cNvPr id="13363"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rgbClr val="EAEAEA"/>
                </a:gs>
              </a:gsLst>
              <a:lin ang="5400000" scaled="1"/>
            </a:gradFill>
            <a:ln w="9525">
              <a:noFill/>
              <a:round/>
              <a:headEnd/>
              <a:tailEnd/>
            </a:ln>
          </p:spPr>
          <p:txBody>
            <a:bodyPr wrap="none" anchor="ctr"/>
            <a:lstStyle/>
            <a:p>
              <a:endParaRPr lang="es-ES"/>
            </a:p>
          </p:txBody>
        </p:sp>
        <p:sp>
          <p:nvSpPr>
            <p:cNvPr id="13364"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rgbClr val="EAEAEA"/>
                </a:gs>
              </a:gsLst>
              <a:lin ang="5400000" scaled="1"/>
            </a:gradFill>
            <a:ln w="9525">
              <a:noFill/>
              <a:round/>
              <a:headEnd/>
              <a:tailEnd/>
            </a:ln>
          </p:spPr>
          <p:txBody>
            <a:bodyPr wrap="none" anchor="ctr"/>
            <a:lstStyle/>
            <a:p>
              <a:endParaRPr lang="es-ES"/>
            </a:p>
          </p:txBody>
        </p:sp>
        <p:grpSp>
          <p:nvGrpSpPr>
            <p:cNvPr id="13365" name="Group 10"/>
            <p:cNvGrpSpPr>
              <a:grpSpLocks/>
            </p:cNvGrpSpPr>
            <p:nvPr/>
          </p:nvGrpSpPr>
          <p:grpSpPr bwMode="auto">
            <a:xfrm>
              <a:off x="1189" y="1296"/>
              <a:ext cx="405" cy="405"/>
              <a:chOff x="1289" y="582"/>
              <a:chExt cx="668" cy="668"/>
            </a:xfrm>
          </p:grpSpPr>
          <p:sp>
            <p:nvSpPr>
              <p:cNvPr id="13368" name="Oval 1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s-ES"/>
              </a:p>
            </p:txBody>
          </p:sp>
          <p:sp>
            <p:nvSpPr>
              <p:cNvPr id="13369"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ES"/>
              </a:p>
            </p:txBody>
          </p:sp>
          <p:sp>
            <p:nvSpPr>
              <p:cNvPr id="1337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ES"/>
              </a:p>
            </p:txBody>
          </p:sp>
          <p:sp>
            <p:nvSpPr>
              <p:cNvPr id="13371"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ES"/>
              </a:p>
            </p:txBody>
          </p:sp>
          <p:sp>
            <p:nvSpPr>
              <p:cNvPr id="13372"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ES"/>
              </a:p>
            </p:txBody>
          </p:sp>
        </p:grpSp>
        <p:sp>
          <p:nvSpPr>
            <p:cNvPr id="13366" name="Text Box 16"/>
            <p:cNvSpPr txBox="1">
              <a:spLocks noChangeArrowheads="1"/>
            </p:cNvSpPr>
            <p:nvPr/>
          </p:nvSpPr>
          <p:spPr bwMode="gray">
            <a:xfrm>
              <a:off x="1254" y="1354"/>
              <a:ext cx="269" cy="323"/>
            </a:xfrm>
            <a:prstGeom prst="rect">
              <a:avLst/>
            </a:prstGeom>
            <a:noFill/>
            <a:ln w="9525" algn="ctr">
              <a:noFill/>
              <a:miter lim="800000"/>
              <a:headEnd/>
              <a:tailEnd/>
            </a:ln>
          </p:spPr>
          <p:txBody>
            <a:bodyPr wrap="none">
              <a:spAutoFit/>
            </a:bodyPr>
            <a:lstStyle/>
            <a:p>
              <a:pPr algn="ctr"/>
              <a:r>
                <a:rPr lang="en-US" sz="2400">
                  <a:solidFill>
                    <a:srgbClr val="000000"/>
                  </a:solidFill>
                </a:rPr>
                <a:t>1</a:t>
              </a:r>
              <a:endParaRPr lang="en-US"/>
            </a:p>
          </p:txBody>
        </p:sp>
        <p:sp>
          <p:nvSpPr>
            <p:cNvPr id="13367" name="Text Box 17"/>
            <p:cNvSpPr txBox="1">
              <a:spLocks noChangeArrowheads="1"/>
            </p:cNvSpPr>
            <p:nvPr/>
          </p:nvSpPr>
          <p:spPr bwMode="gray">
            <a:xfrm>
              <a:off x="768" y="1775"/>
              <a:ext cx="1296" cy="647"/>
            </a:xfrm>
            <a:prstGeom prst="rect">
              <a:avLst/>
            </a:prstGeom>
            <a:noFill/>
            <a:ln w="9525" algn="ctr">
              <a:noFill/>
              <a:miter lim="800000"/>
              <a:headEnd/>
              <a:tailEnd/>
            </a:ln>
          </p:spPr>
          <p:txBody>
            <a:bodyPr>
              <a:spAutoFit/>
            </a:bodyPr>
            <a:lstStyle/>
            <a:p>
              <a:r>
                <a:rPr lang="es-ES"/>
                <a:t>El todo es más que la suma de las partes</a:t>
              </a:r>
            </a:p>
          </p:txBody>
        </p:sp>
      </p:grpSp>
      <p:grpSp>
        <p:nvGrpSpPr>
          <p:cNvPr id="13316" name="Group 18"/>
          <p:cNvGrpSpPr>
            <a:grpSpLocks/>
          </p:cNvGrpSpPr>
          <p:nvPr/>
        </p:nvGrpSpPr>
        <p:grpSpPr bwMode="auto">
          <a:xfrm>
            <a:off x="2771775" y="2060575"/>
            <a:ext cx="1800225" cy="3602038"/>
            <a:chOff x="2208" y="1296"/>
            <a:chExt cx="1365" cy="2542"/>
          </a:xfrm>
        </p:grpSpPr>
        <p:sp>
          <p:nvSpPr>
            <p:cNvPr id="13346"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es-ES"/>
            </a:p>
          </p:txBody>
        </p:sp>
        <p:sp>
          <p:nvSpPr>
            <p:cNvPr id="13347"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es-ES"/>
            </a:p>
          </p:txBody>
        </p:sp>
        <p:sp>
          <p:nvSpPr>
            <p:cNvPr id="13348"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es-ES"/>
            </a:p>
          </p:txBody>
        </p:sp>
        <p:sp>
          <p:nvSpPr>
            <p:cNvPr id="13349"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es-ES"/>
            </a:p>
          </p:txBody>
        </p:sp>
        <p:sp>
          <p:nvSpPr>
            <p:cNvPr id="13350" name="Oval 23"/>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es-ES"/>
            </a:p>
          </p:txBody>
        </p:sp>
        <p:sp>
          <p:nvSpPr>
            <p:cNvPr id="13351"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ES"/>
            </a:p>
          </p:txBody>
        </p:sp>
        <p:sp>
          <p:nvSpPr>
            <p:cNvPr id="13352"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ES"/>
            </a:p>
          </p:txBody>
        </p:sp>
        <p:sp>
          <p:nvSpPr>
            <p:cNvPr id="13353"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ES"/>
            </a:p>
          </p:txBody>
        </p:sp>
        <p:sp>
          <p:nvSpPr>
            <p:cNvPr id="13354"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ES"/>
            </a:p>
          </p:txBody>
        </p:sp>
        <p:sp>
          <p:nvSpPr>
            <p:cNvPr id="13355" name="Text Box 28"/>
            <p:cNvSpPr txBox="1">
              <a:spLocks noChangeArrowheads="1"/>
            </p:cNvSpPr>
            <p:nvPr/>
          </p:nvSpPr>
          <p:spPr bwMode="gray">
            <a:xfrm>
              <a:off x="2741" y="1354"/>
              <a:ext cx="269" cy="323"/>
            </a:xfrm>
            <a:prstGeom prst="rect">
              <a:avLst/>
            </a:prstGeom>
            <a:noFill/>
            <a:ln w="9525" algn="ctr">
              <a:noFill/>
              <a:miter lim="800000"/>
              <a:headEnd/>
              <a:tailEnd/>
            </a:ln>
          </p:spPr>
          <p:txBody>
            <a:bodyPr wrap="none">
              <a:spAutoFit/>
            </a:bodyPr>
            <a:lstStyle/>
            <a:p>
              <a:pPr algn="ctr"/>
              <a:r>
                <a:rPr lang="en-US" sz="2400">
                  <a:solidFill>
                    <a:srgbClr val="000000"/>
                  </a:solidFill>
                </a:rPr>
                <a:t>2</a:t>
              </a:r>
              <a:endParaRPr lang="en-US"/>
            </a:p>
          </p:txBody>
        </p:sp>
        <p:sp>
          <p:nvSpPr>
            <p:cNvPr id="13356" name="Text Box 29"/>
            <p:cNvSpPr txBox="1">
              <a:spLocks noChangeArrowheads="1"/>
            </p:cNvSpPr>
            <p:nvPr/>
          </p:nvSpPr>
          <p:spPr bwMode="gray">
            <a:xfrm>
              <a:off x="2256" y="1775"/>
              <a:ext cx="1296" cy="841"/>
            </a:xfrm>
            <a:prstGeom prst="rect">
              <a:avLst/>
            </a:prstGeom>
            <a:noFill/>
            <a:ln w="9525" algn="ctr">
              <a:noFill/>
              <a:miter lim="800000"/>
              <a:headEnd/>
              <a:tailEnd/>
            </a:ln>
          </p:spPr>
          <p:txBody>
            <a:bodyPr>
              <a:spAutoFit/>
            </a:bodyPr>
            <a:lstStyle/>
            <a:p>
              <a:r>
                <a:rPr lang="es-ES"/>
                <a:t>El todo determina la naturaleza de las partes</a:t>
              </a:r>
              <a:endParaRPr lang="en-US"/>
            </a:p>
          </p:txBody>
        </p:sp>
        <p:sp>
          <p:nvSpPr>
            <p:cNvPr id="13357"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rgbClr val="EAEAEA"/>
                </a:gs>
              </a:gsLst>
              <a:lin ang="5400000" scaled="1"/>
            </a:gradFill>
            <a:ln w="9525">
              <a:noFill/>
              <a:round/>
              <a:headEnd/>
              <a:tailEnd/>
            </a:ln>
          </p:spPr>
          <p:txBody>
            <a:bodyPr wrap="none" anchor="ctr"/>
            <a:lstStyle/>
            <a:p>
              <a:endParaRPr lang="es-ES"/>
            </a:p>
          </p:txBody>
        </p:sp>
        <p:sp>
          <p:nvSpPr>
            <p:cNvPr id="13358"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rgbClr val="EAEAEA"/>
                </a:gs>
              </a:gsLst>
              <a:lin ang="5400000" scaled="1"/>
            </a:gradFill>
            <a:ln w="9525">
              <a:noFill/>
              <a:round/>
              <a:headEnd/>
              <a:tailEnd/>
            </a:ln>
          </p:spPr>
          <p:txBody>
            <a:bodyPr wrap="none" anchor="ctr"/>
            <a:lstStyle/>
            <a:p>
              <a:endParaRPr lang="es-ES"/>
            </a:p>
          </p:txBody>
        </p:sp>
      </p:grpSp>
      <p:grpSp>
        <p:nvGrpSpPr>
          <p:cNvPr id="13317" name="Group 32"/>
          <p:cNvGrpSpPr>
            <a:grpSpLocks/>
          </p:cNvGrpSpPr>
          <p:nvPr/>
        </p:nvGrpSpPr>
        <p:grpSpPr bwMode="auto">
          <a:xfrm>
            <a:off x="4662488" y="2058988"/>
            <a:ext cx="1781175" cy="3602037"/>
            <a:chOff x="3692" y="1296"/>
            <a:chExt cx="1367" cy="2542"/>
          </a:xfrm>
        </p:grpSpPr>
        <p:sp>
          <p:nvSpPr>
            <p:cNvPr id="13332"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es-ES"/>
            </a:p>
          </p:txBody>
        </p:sp>
        <p:sp>
          <p:nvSpPr>
            <p:cNvPr id="13333"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es-ES"/>
            </a:p>
          </p:txBody>
        </p:sp>
        <p:sp>
          <p:nvSpPr>
            <p:cNvPr id="13334"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es-ES"/>
            </a:p>
          </p:txBody>
        </p:sp>
        <p:sp>
          <p:nvSpPr>
            <p:cNvPr id="13335"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es-ES"/>
            </a:p>
          </p:txBody>
        </p:sp>
        <p:grpSp>
          <p:nvGrpSpPr>
            <p:cNvPr id="13336" name="Group 37"/>
            <p:cNvGrpSpPr>
              <a:grpSpLocks/>
            </p:cNvGrpSpPr>
            <p:nvPr/>
          </p:nvGrpSpPr>
          <p:grpSpPr bwMode="auto">
            <a:xfrm>
              <a:off x="4165" y="1296"/>
              <a:ext cx="405" cy="405"/>
              <a:chOff x="1289" y="582"/>
              <a:chExt cx="668" cy="668"/>
            </a:xfrm>
          </p:grpSpPr>
          <p:sp>
            <p:nvSpPr>
              <p:cNvPr id="13341" name="Oval 38"/>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s-ES"/>
              </a:p>
            </p:txBody>
          </p:sp>
          <p:sp>
            <p:nvSpPr>
              <p:cNvPr id="13342"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ES"/>
              </a:p>
            </p:txBody>
          </p:sp>
          <p:sp>
            <p:nvSpPr>
              <p:cNvPr id="13343"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ES"/>
              </a:p>
            </p:txBody>
          </p:sp>
          <p:sp>
            <p:nvSpPr>
              <p:cNvPr id="13344"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ES"/>
              </a:p>
            </p:txBody>
          </p:sp>
          <p:sp>
            <p:nvSpPr>
              <p:cNvPr id="13345"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s-ES"/>
              </a:p>
            </p:txBody>
          </p:sp>
        </p:grpSp>
        <p:sp>
          <p:nvSpPr>
            <p:cNvPr id="13337" name="Text Box 43"/>
            <p:cNvSpPr txBox="1">
              <a:spLocks noChangeArrowheads="1"/>
            </p:cNvSpPr>
            <p:nvPr/>
          </p:nvSpPr>
          <p:spPr bwMode="gray">
            <a:xfrm>
              <a:off x="4228" y="1354"/>
              <a:ext cx="272" cy="323"/>
            </a:xfrm>
            <a:prstGeom prst="rect">
              <a:avLst/>
            </a:prstGeom>
            <a:noFill/>
            <a:ln w="9525" algn="ctr">
              <a:noFill/>
              <a:miter lim="800000"/>
              <a:headEnd/>
              <a:tailEnd/>
            </a:ln>
          </p:spPr>
          <p:txBody>
            <a:bodyPr wrap="none">
              <a:spAutoFit/>
            </a:bodyPr>
            <a:lstStyle/>
            <a:p>
              <a:pPr algn="ctr"/>
              <a:r>
                <a:rPr lang="en-US" sz="2400">
                  <a:solidFill>
                    <a:srgbClr val="000000"/>
                  </a:solidFill>
                </a:rPr>
                <a:t>3</a:t>
              </a:r>
              <a:endParaRPr lang="en-US"/>
            </a:p>
          </p:txBody>
        </p:sp>
        <p:sp>
          <p:nvSpPr>
            <p:cNvPr id="13338" name="Text Box 44"/>
            <p:cNvSpPr txBox="1">
              <a:spLocks noChangeArrowheads="1"/>
            </p:cNvSpPr>
            <p:nvPr/>
          </p:nvSpPr>
          <p:spPr bwMode="gray">
            <a:xfrm>
              <a:off x="3744" y="1775"/>
              <a:ext cx="1297" cy="1101"/>
            </a:xfrm>
            <a:prstGeom prst="rect">
              <a:avLst/>
            </a:prstGeom>
            <a:noFill/>
            <a:ln w="9525" algn="ctr">
              <a:noFill/>
              <a:miter lim="800000"/>
              <a:headEnd/>
              <a:tailEnd/>
            </a:ln>
          </p:spPr>
          <p:txBody>
            <a:bodyPr>
              <a:spAutoFit/>
            </a:bodyPr>
            <a:lstStyle/>
            <a:p>
              <a:r>
                <a:rPr lang="es-ES" sz="1600"/>
                <a:t>Las partes no pueden comprenderse si se consideran en forma aislada del todo</a:t>
              </a:r>
            </a:p>
          </p:txBody>
        </p:sp>
        <p:sp>
          <p:nvSpPr>
            <p:cNvPr id="13339"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rgbClr val="EAEAEA"/>
                </a:gs>
              </a:gsLst>
              <a:lin ang="5400000" scaled="1"/>
            </a:gradFill>
            <a:ln w="9525">
              <a:noFill/>
              <a:round/>
              <a:headEnd/>
              <a:tailEnd/>
            </a:ln>
          </p:spPr>
          <p:txBody>
            <a:bodyPr wrap="none" anchor="ctr"/>
            <a:lstStyle/>
            <a:p>
              <a:endParaRPr lang="es-ES"/>
            </a:p>
          </p:txBody>
        </p:sp>
        <p:sp>
          <p:nvSpPr>
            <p:cNvPr id="13340"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EAEAEA"/>
                </a:gs>
              </a:gsLst>
              <a:lin ang="5400000" scaled="1"/>
            </a:gradFill>
            <a:ln w="9525">
              <a:noFill/>
              <a:round/>
              <a:headEnd/>
              <a:tailEnd/>
            </a:ln>
          </p:spPr>
          <p:txBody>
            <a:bodyPr wrap="none" anchor="ctr"/>
            <a:lstStyle/>
            <a:p>
              <a:endParaRPr lang="es-ES"/>
            </a:p>
          </p:txBody>
        </p:sp>
      </p:grpSp>
      <p:sp>
        <p:nvSpPr>
          <p:cNvPr id="13318" name="AutoShape 79"/>
          <p:cNvSpPr>
            <a:spLocks noChangeArrowheads="1"/>
          </p:cNvSpPr>
          <p:nvPr/>
        </p:nvSpPr>
        <p:spPr bwMode="gray">
          <a:xfrm>
            <a:off x="6516688" y="2335213"/>
            <a:ext cx="1795462" cy="2551112"/>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es-ES"/>
          </a:p>
        </p:txBody>
      </p:sp>
      <p:sp>
        <p:nvSpPr>
          <p:cNvPr id="13319" name="AutoShape 80"/>
          <p:cNvSpPr>
            <a:spLocks noChangeArrowheads="1"/>
          </p:cNvSpPr>
          <p:nvPr/>
        </p:nvSpPr>
        <p:spPr bwMode="gray">
          <a:xfrm>
            <a:off x="6543675" y="2343150"/>
            <a:ext cx="1741488" cy="2501900"/>
          </a:xfrm>
          <a:prstGeom prst="roundRect">
            <a:avLst>
              <a:gd name="adj" fmla="val 16667"/>
            </a:avLst>
          </a:prstGeom>
          <a:solidFill>
            <a:srgbClr val="3CA1E6"/>
          </a:solidFill>
          <a:ln w="9525">
            <a:noFill/>
            <a:round/>
            <a:headEnd/>
            <a:tailEnd/>
          </a:ln>
        </p:spPr>
        <p:txBody>
          <a:bodyPr wrap="none" anchor="ctr"/>
          <a:lstStyle/>
          <a:p>
            <a:endParaRPr lang="es-ES"/>
          </a:p>
        </p:txBody>
      </p:sp>
      <p:sp>
        <p:nvSpPr>
          <p:cNvPr id="13320" name="AutoShape 81"/>
          <p:cNvSpPr>
            <a:spLocks noChangeArrowheads="1"/>
          </p:cNvSpPr>
          <p:nvPr/>
        </p:nvSpPr>
        <p:spPr bwMode="gray">
          <a:xfrm>
            <a:off x="6559550" y="4184650"/>
            <a:ext cx="1716088" cy="633413"/>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es-ES"/>
          </a:p>
        </p:txBody>
      </p:sp>
      <p:sp>
        <p:nvSpPr>
          <p:cNvPr id="13321" name="AutoShape 82"/>
          <p:cNvSpPr>
            <a:spLocks noChangeArrowheads="1"/>
          </p:cNvSpPr>
          <p:nvPr/>
        </p:nvSpPr>
        <p:spPr bwMode="gray">
          <a:xfrm>
            <a:off x="6559550" y="2362200"/>
            <a:ext cx="1716088" cy="631825"/>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es-ES"/>
          </a:p>
        </p:txBody>
      </p:sp>
      <p:sp>
        <p:nvSpPr>
          <p:cNvPr id="13322" name="AutoShape 83"/>
          <p:cNvSpPr>
            <a:spLocks noChangeArrowheads="1"/>
          </p:cNvSpPr>
          <p:nvPr/>
        </p:nvSpPr>
        <p:spPr bwMode="gray">
          <a:xfrm>
            <a:off x="6521450" y="4886325"/>
            <a:ext cx="1795463" cy="776288"/>
          </a:xfrm>
          <a:prstGeom prst="roundRect">
            <a:avLst>
              <a:gd name="adj" fmla="val 40389"/>
            </a:avLst>
          </a:prstGeom>
          <a:gradFill rotWithShape="1">
            <a:gsLst>
              <a:gs pos="0">
                <a:srgbClr val="729EB4"/>
              </a:gs>
              <a:gs pos="100000">
                <a:srgbClr val="EAEAEA"/>
              </a:gs>
            </a:gsLst>
            <a:lin ang="5400000" scaled="1"/>
          </a:gradFill>
          <a:ln w="9525">
            <a:noFill/>
            <a:round/>
            <a:headEnd/>
            <a:tailEnd/>
          </a:ln>
        </p:spPr>
        <p:txBody>
          <a:bodyPr wrap="none" anchor="ctr"/>
          <a:lstStyle/>
          <a:p>
            <a:endParaRPr lang="es-ES"/>
          </a:p>
        </p:txBody>
      </p:sp>
      <p:sp>
        <p:nvSpPr>
          <p:cNvPr id="13323" name="AutoShape 84"/>
          <p:cNvSpPr>
            <a:spLocks noChangeArrowheads="1"/>
          </p:cNvSpPr>
          <p:nvPr/>
        </p:nvSpPr>
        <p:spPr bwMode="gray">
          <a:xfrm>
            <a:off x="6559550" y="4906963"/>
            <a:ext cx="1716088" cy="690562"/>
          </a:xfrm>
          <a:prstGeom prst="roundRect">
            <a:avLst>
              <a:gd name="adj" fmla="val 50000"/>
            </a:avLst>
          </a:prstGeom>
          <a:gradFill rotWithShape="1">
            <a:gsLst>
              <a:gs pos="0">
                <a:srgbClr val="7DAFD4"/>
              </a:gs>
              <a:gs pos="100000">
                <a:srgbClr val="EAEAEA"/>
              </a:gs>
            </a:gsLst>
            <a:lin ang="5400000" scaled="1"/>
          </a:gradFill>
          <a:ln w="9525">
            <a:noFill/>
            <a:round/>
            <a:headEnd/>
            <a:tailEnd/>
          </a:ln>
        </p:spPr>
        <p:txBody>
          <a:bodyPr wrap="none" anchor="ctr"/>
          <a:lstStyle/>
          <a:p>
            <a:endParaRPr lang="es-ES"/>
          </a:p>
        </p:txBody>
      </p:sp>
      <p:grpSp>
        <p:nvGrpSpPr>
          <p:cNvPr id="13324" name="Group 85"/>
          <p:cNvGrpSpPr>
            <a:grpSpLocks/>
          </p:cNvGrpSpPr>
          <p:nvPr/>
        </p:nvGrpSpPr>
        <p:grpSpPr bwMode="auto">
          <a:xfrm rot="-5400000">
            <a:off x="7134226" y="2060575"/>
            <a:ext cx="533400" cy="574675"/>
            <a:chOff x="1289" y="582"/>
            <a:chExt cx="668" cy="668"/>
          </a:xfrm>
        </p:grpSpPr>
        <p:sp>
          <p:nvSpPr>
            <p:cNvPr id="13327" name="Oval 86"/>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s-ES"/>
            </a:p>
          </p:txBody>
        </p:sp>
        <p:sp>
          <p:nvSpPr>
            <p:cNvPr id="13328"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s-ES"/>
            </a:p>
          </p:txBody>
        </p:sp>
        <p:sp>
          <p:nvSpPr>
            <p:cNvPr id="13329"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s-ES"/>
            </a:p>
          </p:txBody>
        </p:sp>
        <p:sp>
          <p:nvSpPr>
            <p:cNvPr id="13330"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s-ES"/>
            </a:p>
          </p:txBody>
        </p:sp>
        <p:sp>
          <p:nvSpPr>
            <p:cNvPr id="13331" name="Oval 9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algn="ctr"/>
              <a:r>
                <a:rPr lang="es-ES" b="1"/>
                <a:t>4</a:t>
              </a:r>
            </a:p>
          </p:txBody>
        </p:sp>
      </p:grpSp>
      <p:sp>
        <p:nvSpPr>
          <p:cNvPr id="13325" name="Text Box 92"/>
          <p:cNvSpPr txBox="1">
            <a:spLocks noChangeArrowheads="1"/>
          </p:cNvSpPr>
          <p:nvPr/>
        </p:nvSpPr>
        <p:spPr bwMode="gray">
          <a:xfrm>
            <a:off x="6580188" y="2740025"/>
            <a:ext cx="1706562" cy="1558925"/>
          </a:xfrm>
          <a:prstGeom prst="rect">
            <a:avLst/>
          </a:prstGeom>
          <a:noFill/>
          <a:ln w="9525" algn="ctr">
            <a:noFill/>
            <a:miter lim="800000"/>
            <a:headEnd/>
            <a:tailEnd/>
          </a:ln>
        </p:spPr>
        <p:txBody>
          <a:bodyPr>
            <a:spAutoFit/>
          </a:bodyPr>
          <a:lstStyle/>
          <a:p>
            <a:r>
              <a:rPr lang="es-ES" sz="1600">
                <a:solidFill>
                  <a:schemeClr val="bg1"/>
                </a:solidFill>
              </a:rPr>
              <a:t>Las partes están dinámicamente interrelacionadas o son interdependientes</a:t>
            </a:r>
          </a:p>
        </p:txBody>
      </p:sp>
      <p:sp>
        <p:nvSpPr>
          <p:cNvPr id="13326" name="Rectangle 93"/>
          <p:cNvSpPr>
            <a:spLocks noChangeArrowheads="1"/>
          </p:cNvSpPr>
          <p:nvPr/>
        </p:nvSpPr>
        <p:spPr bwMode="auto">
          <a:xfrm>
            <a:off x="611188" y="1189038"/>
            <a:ext cx="7632700" cy="641350"/>
          </a:xfrm>
          <a:prstGeom prst="rect">
            <a:avLst/>
          </a:prstGeom>
          <a:noFill/>
          <a:ln w="9525">
            <a:noFill/>
            <a:miter lim="800000"/>
            <a:headEnd/>
            <a:tailEnd/>
          </a:ln>
        </p:spPr>
        <p:txBody>
          <a:bodyPr anchor="ctr">
            <a:spAutoFit/>
          </a:bodyPr>
          <a:lstStyle/>
          <a:p>
            <a:pPr algn="just"/>
            <a:r>
              <a:rPr lang="es-ES"/>
              <a:t>Específicamente se le atribuyen a </a:t>
            </a:r>
            <a:r>
              <a:rPr lang="es-ES" b="1"/>
              <a:t>George Wilhem Friedrich Hegel</a:t>
            </a:r>
          </a:p>
          <a:p>
            <a:pPr algn="just"/>
            <a:r>
              <a:rPr lang="es-ES"/>
              <a:t>(1770 – 1831) el planteamiento de las siguientes ideas: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93688"/>
            <a:ext cx="8329613" cy="563562"/>
          </a:xfrm>
        </p:spPr>
        <p:txBody>
          <a:bodyPr/>
          <a:lstStyle/>
          <a:p>
            <a:pPr eaLnBrk="1" hangingPunct="1"/>
            <a:r>
              <a:rPr lang="es-ES" sz="2400" smtClean="0"/>
              <a:t>METODOLOGIA DE APLICACION DE LA T. G. S. PARA EL ANALISIS Y</a:t>
            </a:r>
            <a:r>
              <a:rPr lang="es-ES" sz="2400" i="1" smtClean="0"/>
              <a:t> </a:t>
            </a:r>
            <a:r>
              <a:rPr lang="es-ES" sz="2400" smtClean="0"/>
              <a:t>DISEÑO DE SISTEMAS(3)</a:t>
            </a:r>
            <a:endParaRPr lang="es-ES_tradnl" sz="2400" smtClean="0"/>
          </a:p>
        </p:txBody>
      </p:sp>
      <p:sp>
        <p:nvSpPr>
          <p:cNvPr id="8195" name="Rectangle 3"/>
          <p:cNvSpPr>
            <a:spLocks noGrp="1" noChangeArrowheads="1"/>
          </p:cNvSpPr>
          <p:nvPr>
            <p:ph type="body" idx="1"/>
          </p:nvPr>
        </p:nvSpPr>
        <p:spPr/>
        <p:txBody>
          <a:bodyPr/>
          <a:lstStyle/>
          <a:p>
            <a:pPr eaLnBrk="1" hangingPunct="1">
              <a:buFontTx/>
              <a:buNone/>
            </a:pPr>
            <a:r>
              <a:rPr lang="es-ES_tradnl" sz="2000" smtClean="0"/>
              <a:t>5.-</a:t>
            </a:r>
            <a:r>
              <a:rPr lang="es-ES" sz="2000" smtClean="0"/>
              <a:t>Diseño:</a:t>
            </a:r>
            <a:r>
              <a:rPr lang="es-ES" sz="1800" smtClean="0"/>
              <a:t> </a:t>
            </a:r>
            <a:r>
              <a:rPr lang="es-ES" sz="2000" smtClean="0"/>
              <a:t>el analista diseña el nuevo sistema. </a:t>
            </a:r>
            <a:endParaRPr lang="es-ES_tradnl" sz="2000" smtClean="0"/>
          </a:p>
        </p:txBody>
      </p:sp>
      <p:sp>
        <p:nvSpPr>
          <p:cNvPr id="8196" name="Rectangle 4"/>
          <p:cNvSpPr>
            <a:spLocks noChangeArrowheads="1"/>
          </p:cNvSpPr>
          <p:nvPr/>
        </p:nvSpPr>
        <p:spPr bwMode="auto">
          <a:xfrm>
            <a:off x="827088" y="2133600"/>
            <a:ext cx="2127250" cy="366713"/>
          </a:xfrm>
          <a:prstGeom prst="rect">
            <a:avLst/>
          </a:prstGeom>
          <a:noFill/>
          <a:ln w="9525">
            <a:noFill/>
            <a:miter lim="800000"/>
            <a:headEnd/>
            <a:tailEnd/>
          </a:ln>
        </p:spPr>
        <p:txBody>
          <a:bodyPr wrap="none">
            <a:spAutoFit/>
          </a:bodyPr>
          <a:lstStyle/>
          <a:p>
            <a:pPr>
              <a:spcBef>
                <a:spcPct val="20000"/>
              </a:spcBef>
            </a:pPr>
            <a:r>
              <a:rPr lang="es-ES_tradnl" b="1"/>
              <a:t>a.-</a:t>
            </a:r>
            <a:r>
              <a:rPr lang="es-ES" b="1"/>
              <a:t>Diseño Global:</a:t>
            </a:r>
            <a:r>
              <a:rPr lang="es-ES"/>
              <a:t> </a:t>
            </a:r>
            <a:endParaRPr lang="es-ES_tradnl"/>
          </a:p>
        </p:txBody>
      </p:sp>
      <p:pic>
        <p:nvPicPr>
          <p:cNvPr id="8197" name="Picture 5" descr="MCj04325430000[1]"/>
          <p:cNvPicPr>
            <a:picLocks noChangeAspect="1" noChangeArrowheads="1"/>
          </p:cNvPicPr>
          <p:nvPr/>
        </p:nvPicPr>
        <p:blipFill>
          <a:blip r:embed="rId2" cstate="print"/>
          <a:srcRect/>
          <a:stretch>
            <a:fillRect/>
          </a:stretch>
        </p:blipFill>
        <p:spPr bwMode="auto">
          <a:xfrm>
            <a:off x="1116013" y="2565400"/>
            <a:ext cx="1512887" cy="1101725"/>
          </a:xfrm>
          <a:prstGeom prst="rect">
            <a:avLst/>
          </a:prstGeom>
          <a:noFill/>
          <a:ln w="9525">
            <a:noFill/>
            <a:miter lim="800000"/>
            <a:headEnd/>
            <a:tailEnd/>
          </a:ln>
        </p:spPr>
      </p:pic>
      <p:pic>
        <p:nvPicPr>
          <p:cNvPr id="8198" name="Picture 6" descr="1 (105)"/>
          <p:cNvPicPr>
            <a:picLocks noChangeAspect="1" noChangeArrowheads="1"/>
          </p:cNvPicPr>
          <p:nvPr/>
        </p:nvPicPr>
        <p:blipFill>
          <a:blip r:embed="rId3" cstate="print"/>
          <a:srcRect/>
          <a:stretch>
            <a:fillRect/>
          </a:stretch>
        </p:blipFill>
        <p:spPr bwMode="auto">
          <a:xfrm>
            <a:off x="3203575" y="2636838"/>
            <a:ext cx="1079500" cy="846137"/>
          </a:xfrm>
          <a:prstGeom prst="rect">
            <a:avLst/>
          </a:prstGeom>
          <a:noFill/>
          <a:ln w="9525">
            <a:noFill/>
            <a:miter lim="800000"/>
            <a:headEnd/>
            <a:tailEnd/>
          </a:ln>
        </p:spPr>
      </p:pic>
      <p:pic>
        <p:nvPicPr>
          <p:cNvPr id="8199" name="Picture 7" descr="1 (76)"/>
          <p:cNvPicPr>
            <a:picLocks noChangeAspect="1" noChangeArrowheads="1"/>
          </p:cNvPicPr>
          <p:nvPr/>
        </p:nvPicPr>
        <p:blipFill>
          <a:blip r:embed="rId4" cstate="print"/>
          <a:srcRect/>
          <a:stretch>
            <a:fillRect/>
          </a:stretch>
        </p:blipFill>
        <p:spPr bwMode="auto">
          <a:xfrm>
            <a:off x="4859338" y="2349500"/>
            <a:ext cx="1295400" cy="1223963"/>
          </a:xfrm>
          <a:prstGeom prst="rect">
            <a:avLst/>
          </a:prstGeom>
          <a:noFill/>
          <a:ln w="9525">
            <a:noFill/>
            <a:miter lim="800000"/>
            <a:headEnd/>
            <a:tailEnd/>
          </a:ln>
        </p:spPr>
      </p:pic>
      <p:sp>
        <p:nvSpPr>
          <p:cNvPr id="8200" name="Rectangle 8"/>
          <p:cNvSpPr>
            <a:spLocks noChangeArrowheads="1"/>
          </p:cNvSpPr>
          <p:nvPr/>
        </p:nvSpPr>
        <p:spPr bwMode="auto">
          <a:xfrm>
            <a:off x="4859338" y="3716338"/>
            <a:ext cx="1009650" cy="366712"/>
          </a:xfrm>
          <a:prstGeom prst="rect">
            <a:avLst/>
          </a:prstGeom>
          <a:noFill/>
          <a:ln w="9525">
            <a:noFill/>
            <a:miter lim="800000"/>
            <a:headEnd/>
            <a:tailEnd/>
          </a:ln>
        </p:spPr>
        <p:txBody>
          <a:bodyPr wrap="none">
            <a:spAutoFit/>
          </a:bodyPr>
          <a:lstStyle/>
          <a:p>
            <a:r>
              <a:rPr lang="es-ES"/>
              <a:t>Sistema</a:t>
            </a:r>
            <a:endParaRPr lang="es-ES_tradnl"/>
          </a:p>
        </p:txBody>
      </p:sp>
      <p:sp>
        <p:nvSpPr>
          <p:cNvPr id="8201" name="Rectangle 9"/>
          <p:cNvSpPr>
            <a:spLocks noChangeArrowheads="1"/>
          </p:cNvSpPr>
          <p:nvPr/>
        </p:nvSpPr>
        <p:spPr bwMode="auto">
          <a:xfrm>
            <a:off x="3224213" y="3716338"/>
            <a:ext cx="1060450" cy="366712"/>
          </a:xfrm>
          <a:prstGeom prst="rect">
            <a:avLst/>
          </a:prstGeom>
          <a:noFill/>
          <a:ln w="9525">
            <a:noFill/>
            <a:miter lim="800000"/>
            <a:headEnd/>
            <a:tailEnd/>
          </a:ln>
        </p:spPr>
        <p:txBody>
          <a:bodyPr wrap="none">
            <a:spAutoFit/>
          </a:bodyPr>
          <a:lstStyle/>
          <a:p>
            <a:r>
              <a:rPr lang="es-ES_tradnl"/>
              <a:t>Archivos</a:t>
            </a:r>
          </a:p>
        </p:txBody>
      </p:sp>
      <p:sp>
        <p:nvSpPr>
          <p:cNvPr id="8202" name="Rectangle 10"/>
          <p:cNvSpPr>
            <a:spLocks noChangeArrowheads="1"/>
          </p:cNvSpPr>
          <p:nvPr/>
        </p:nvSpPr>
        <p:spPr bwMode="auto">
          <a:xfrm>
            <a:off x="827088" y="3716338"/>
            <a:ext cx="2038350" cy="366712"/>
          </a:xfrm>
          <a:prstGeom prst="rect">
            <a:avLst/>
          </a:prstGeom>
          <a:noFill/>
          <a:ln w="9525">
            <a:noFill/>
            <a:miter lim="800000"/>
            <a:headEnd/>
            <a:tailEnd/>
          </a:ln>
        </p:spPr>
        <p:txBody>
          <a:bodyPr wrap="none">
            <a:spAutoFit/>
          </a:bodyPr>
          <a:lstStyle/>
          <a:p>
            <a:r>
              <a:rPr lang="es-ES"/>
              <a:t>Calculo de Costos</a:t>
            </a:r>
            <a:endParaRPr lang="es-ES_tradnl"/>
          </a:p>
        </p:txBody>
      </p:sp>
      <p:sp>
        <p:nvSpPr>
          <p:cNvPr id="8203" name="Rectangle 11"/>
          <p:cNvSpPr>
            <a:spLocks noChangeArrowheads="1"/>
          </p:cNvSpPr>
          <p:nvPr/>
        </p:nvSpPr>
        <p:spPr bwMode="auto">
          <a:xfrm>
            <a:off x="827088" y="4221163"/>
            <a:ext cx="2393950" cy="366712"/>
          </a:xfrm>
          <a:prstGeom prst="rect">
            <a:avLst/>
          </a:prstGeom>
          <a:noFill/>
          <a:ln w="9525">
            <a:noFill/>
            <a:miter lim="800000"/>
            <a:headEnd/>
            <a:tailEnd/>
          </a:ln>
        </p:spPr>
        <p:txBody>
          <a:bodyPr wrap="none">
            <a:spAutoFit/>
          </a:bodyPr>
          <a:lstStyle/>
          <a:p>
            <a:r>
              <a:rPr lang="es-ES_tradnl" b="1"/>
              <a:t>b.-</a:t>
            </a:r>
            <a:r>
              <a:rPr lang="es-ES" b="1"/>
              <a:t>Diseño Detallado:</a:t>
            </a:r>
            <a:endParaRPr lang="es-ES_tradnl" b="1"/>
          </a:p>
        </p:txBody>
      </p:sp>
      <p:pic>
        <p:nvPicPr>
          <p:cNvPr id="8204" name="Picture 12" descr="MCj04339530000[1]"/>
          <p:cNvPicPr>
            <a:picLocks noChangeAspect="1" noChangeArrowheads="1"/>
          </p:cNvPicPr>
          <p:nvPr/>
        </p:nvPicPr>
        <p:blipFill>
          <a:blip r:embed="rId5" cstate="print"/>
          <a:srcRect/>
          <a:stretch>
            <a:fillRect/>
          </a:stretch>
        </p:blipFill>
        <p:spPr bwMode="auto">
          <a:xfrm>
            <a:off x="7054850" y="2565400"/>
            <a:ext cx="973138" cy="993775"/>
          </a:xfrm>
          <a:prstGeom prst="rect">
            <a:avLst/>
          </a:prstGeom>
          <a:noFill/>
          <a:ln w="9525">
            <a:noFill/>
            <a:miter lim="800000"/>
            <a:headEnd/>
            <a:tailEnd/>
          </a:ln>
        </p:spPr>
      </p:pic>
      <p:sp>
        <p:nvSpPr>
          <p:cNvPr id="8205" name="AutoShape 13"/>
          <p:cNvSpPr>
            <a:spLocks/>
          </p:cNvSpPr>
          <p:nvPr/>
        </p:nvSpPr>
        <p:spPr bwMode="auto">
          <a:xfrm>
            <a:off x="6300788" y="2349500"/>
            <a:ext cx="287337" cy="1727200"/>
          </a:xfrm>
          <a:prstGeom prst="rightBrace">
            <a:avLst>
              <a:gd name="adj1" fmla="val 50092"/>
              <a:gd name="adj2" fmla="val 50000"/>
            </a:avLst>
          </a:prstGeom>
          <a:noFill/>
          <a:ln w="9525">
            <a:solidFill>
              <a:schemeClr val="tx1"/>
            </a:solidFill>
            <a:round/>
            <a:headEnd/>
            <a:tailEnd/>
          </a:ln>
        </p:spPr>
        <p:txBody>
          <a:bodyPr wrap="none" anchor="ctr"/>
          <a:lstStyle/>
          <a:p>
            <a:endParaRPr lang="es-ES"/>
          </a:p>
        </p:txBody>
      </p:sp>
      <p:sp>
        <p:nvSpPr>
          <p:cNvPr id="8206" name="Rectangle 14"/>
          <p:cNvSpPr>
            <a:spLocks noChangeArrowheads="1"/>
          </p:cNvSpPr>
          <p:nvPr/>
        </p:nvSpPr>
        <p:spPr bwMode="auto">
          <a:xfrm>
            <a:off x="6659563" y="3716338"/>
            <a:ext cx="1758950" cy="641350"/>
          </a:xfrm>
          <a:prstGeom prst="rect">
            <a:avLst/>
          </a:prstGeom>
          <a:noFill/>
          <a:ln w="9525">
            <a:noFill/>
            <a:miter lim="800000"/>
            <a:headEnd/>
            <a:tailEnd/>
          </a:ln>
        </p:spPr>
        <p:txBody>
          <a:bodyPr wrap="none">
            <a:spAutoFit/>
          </a:bodyPr>
          <a:lstStyle/>
          <a:p>
            <a:pPr algn="ctr"/>
            <a:r>
              <a:rPr lang="es-ES"/>
              <a:t>Enumera</a:t>
            </a:r>
          </a:p>
          <a:p>
            <a:pPr algn="ctr"/>
            <a:r>
              <a:rPr lang="es-ES"/>
              <a:t>Procedimientos</a:t>
            </a:r>
            <a:endParaRPr lang="es-ES_tradnl"/>
          </a:p>
        </p:txBody>
      </p:sp>
      <p:sp>
        <p:nvSpPr>
          <p:cNvPr id="8207" name="Rectangle 15"/>
          <p:cNvSpPr>
            <a:spLocks noChangeArrowheads="1"/>
          </p:cNvSpPr>
          <p:nvPr/>
        </p:nvSpPr>
        <p:spPr bwMode="auto">
          <a:xfrm>
            <a:off x="1331913" y="6021388"/>
            <a:ext cx="1073150" cy="366712"/>
          </a:xfrm>
          <a:prstGeom prst="rect">
            <a:avLst/>
          </a:prstGeom>
          <a:noFill/>
          <a:ln w="9525">
            <a:noFill/>
            <a:miter lim="800000"/>
            <a:headEnd/>
            <a:tailEnd/>
          </a:ln>
        </p:spPr>
        <p:txBody>
          <a:bodyPr wrap="none">
            <a:spAutoFit/>
          </a:bodyPr>
          <a:lstStyle/>
          <a:p>
            <a:r>
              <a:rPr lang="es-PE" b="1"/>
              <a:t>Analista</a:t>
            </a:r>
            <a:endParaRPr lang="es-ES" b="1"/>
          </a:p>
        </p:txBody>
      </p:sp>
      <p:pic>
        <p:nvPicPr>
          <p:cNvPr id="8208" name="Picture 16" descr="MCj03571030000[1]"/>
          <p:cNvPicPr>
            <a:picLocks noChangeAspect="1" noChangeArrowheads="1"/>
          </p:cNvPicPr>
          <p:nvPr/>
        </p:nvPicPr>
        <p:blipFill>
          <a:blip r:embed="rId6" cstate="print"/>
          <a:srcRect/>
          <a:stretch>
            <a:fillRect/>
          </a:stretch>
        </p:blipFill>
        <p:spPr bwMode="auto">
          <a:xfrm flipH="1">
            <a:off x="1187450" y="4652963"/>
            <a:ext cx="1439863" cy="1281112"/>
          </a:xfrm>
          <a:prstGeom prst="rect">
            <a:avLst/>
          </a:prstGeom>
          <a:noFill/>
          <a:ln w="9525">
            <a:noFill/>
            <a:miter lim="800000"/>
            <a:headEnd/>
            <a:tailEnd/>
          </a:ln>
        </p:spPr>
      </p:pic>
      <p:sp>
        <p:nvSpPr>
          <p:cNvPr id="8209" name="AutoShape 17"/>
          <p:cNvSpPr>
            <a:spLocks noChangeArrowheads="1"/>
          </p:cNvSpPr>
          <p:nvPr/>
        </p:nvSpPr>
        <p:spPr bwMode="auto">
          <a:xfrm>
            <a:off x="2843213" y="5248275"/>
            <a:ext cx="574675" cy="485775"/>
          </a:xfrm>
          <a:prstGeom prst="rightArrow">
            <a:avLst>
              <a:gd name="adj1" fmla="val 50000"/>
              <a:gd name="adj2" fmla="val 29575"/>
            </a:avLst>
          </a:prstGeom>
          <a:solidFill>
            <a:schemeClr val="folHlink"/>
          </a:solidFill>
          <a:ln w="9525">
            <a:solidFill>
              <a:schemeClr val="tx1"/>
            </a:solidFill>
            <a:miter lim="800000"/>
            <a:headEnd/>
            <a:tailEnd/>
          </a:ln>
        </p:spPr>
        <p:txBody>
          <a:bodyPr wrap="none" anchor="ctr"/>
          <a:lstStyle/>
          <a:p>
            <a:endParaRPr lang="es-ES"/>
          </a:p>
        </p:txBody>
      </p:sp>
      <p:sp>
        <p:nvSpPr>
          <p:cNvPr id="8210" name="Rectangle 18"/>
          <p:cNvSpPr>
            <a:spLocks noChangeArrowheads="1"/>
          </p:cNvSpPr>
          <p:nvPr/>
        </p:nvSpPr>
        <p:spPr bwMode="auto">
          <a:xfrm>
            <a:off x="3778250" y="5229225"/>
            <a:ext cx="1657350" cy="574675"/>
          </a:xfrm>
          <a:prstGeom prst="rect">
            <a:avLst/>
          </a:prstGeom>
          <a:solidFill>
            <a:schemeClr val="accent1"/>
          </a:solidFill>
          <a:ln w="9525">
            <a:solidFill>
              <a:schemeClr val="tx1"/>
            </a:solidFill>
            <a:miter lim="800000"/>
            <a:headEnd/>
            <a:tailEnd/>
          </a:ln>
        </p:spPr>
        <p:txBody>
          <a:bodyPr wrap="none" anchor="ctr"/>
          <a:lstStyle/>
          <a:p>
            <a:pPr algn="ctr"/>
            <a:r>
              <a:rPr lang="es-ES_tradnl"/>
              <a:t>Procedimientos</a:t>
            </a:r>
          </a:p>
        </p:txBody>
      </p:sp>
      <p:sp>
        <p:nvSpPr>
          <p:cNvPr id="8211" name="Rectangle 19"/>
          <p:cNvSpPr>
            <a:spLocks noChangeArrowheads="1"/>
          </p:cNvSpPr>
          <p:nvPr/>
        </p:nvSpPr>
        <p:spPr bwMode="auto">
          <a:xfrm>
            <a:off x="6588125" y="5229225"/>
            <a:ext cx="1655763" cy="574675"/>
          </a:xfrm>
          <a:prstGeom prst="rect">
            <a:avLst/>
          </a:prstGeom>
          <a:solidFill>
            <a:schemeClr val="accent1"/>
          </a:solidFill>
          <a:ln w="9525">
            <a:solidFill>
              <a:schemeClr val="tx1"/>
            </a:solidFill>
            <a:miter lim="800000"/>
            <a:headEnd/>
            <a:tailEnd/>
          </a:ln>
        </p:spPr>
        <p:txBody>
          <a:bodyPr wrap="none" anchor="ctr"/>
          <a:lstStyle/>
          <a:p>
            <a:pPr algn="ctr"/>
            <a:r>
              <a:rPr lang="es-ES_tradnl"/>
              <a:t>Formula </a:t>
            </a:r>
          </a:p>
          <a:p>
            <a:pPr algn="ctr"/>
            <a:r>
              <a:rPr lang="es-ES_tradnl"/>
              <a:t>Estructura</a:t>
            </a:r>
          </a:p>
        </p:txBody>
      </p:sp>
      <p:sp>
        <p:nvSpPr>
          <p:cNvPr id="8212" name="AutoShape 20"/>
          <p:cNvSpPr>
            <a:spLocks noChangeArrowheads="1"/>
          </p:cNvSpPr>
          <p:nvPr/>
        </p:nvSpPr>
        <p:spPr bwMode="auto">
          <a:xfrm>
            <a:off x="5726113" y="5248275"/>
            <a:ext cx="574675" cy="485775"/>
          </a:xfrm>
          <a:prstGeom prst="rightArrow">
            <a:avLst>
              <a:gd name="adj1" fmla="val 50000"/>
              <a:gd name="adj2" fmla="val 29575"/>
            </a:avLst>
          </a:prstGeom>
          <a:solidFill>
            <a:schemeClr val="folHlink"/>
          </a:solidFill>
          <a:ln w="9525">
            <a:solidFill>
              <a:schemeClr val="tx1"/>
            </a:solidFill>
            <a:miter lim="800000"/>
            <a:headEnd/>
            <a:tailEnd/>
          </a:ln>
        </p:spPr>
        <p:txBody>
          <a:bodyPr wrap="none" anchor="ctr"/>
          <a:lstStyle/>
          <a:p>
            <a:endParaRPr lang="es-ES"/>
          </a:p>
        </p:txBody>
      </p:sp>
      <p:sp>
        <p:nvSpPr>
          <p:cNvPr id="8213" name="Rectangle 21"/>
          <p:cNvSpPr>
            <a:spLocks noChangeArrowheads="1"/>
          </p:cNvSpPr>
          <p:nvPr/>
        </p:nvSpPr>
        <p:spPr bwMode="auto">
          <a:xfrm>
            <a:off x="2555875" y="4791075"/>
            <a:ext cx="1225550" cy="366713"/>
          </a:xfrm>
          <a:prstGeom prst="rect">
            <a:avLst/>
          </a:prstGeom>
          <a:noFill/>
          <a:ln w="9525">
            <a:noFill/>
            <a:miter lim="800000"/>
            <a:headEnd/>
            <a:tailEnd/>
          </a:ln>
        </p:spPr>
        <p:txBody>
          <a:bodyPr wrap="none">
            <a:spAutoFit/>
          </a:bodyPr>
          <a:lstStyle/>
          <a:p>
            <a:r>
              <a:rPr lang="es-PE"/>
              <a:t>Desarrolla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ox(in)">
                                      <p:cBhvr>
                                        <p:cTn id="12" dur="5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checkerboard(across)">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ox(in)">
                                      <p:cBhvr>
                                        <p:cTn id="22" dur="500"/>
                                        <p:tgtEl>
                                          <p:spTgt spid="819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202"/>
                                        </p:tgtEl>
                                        <p:attrNameLst>
                                          <p:attrName>style.visibility</p:attrName>
                                        </p:attrNameLst>
                                      </p:cBhvr>
                                      <p:to>
                                        <p:strVal val="visible"/>
                                      </p:to>
                                    </p:set>
                                    <p:animEffect transition="in" filter="box(in)">
                                      <p:cBhvr>
                                        <p:cTn id="25" dur="500"/>
                                        <p:tgtEl>
                                          <p:spTgt spid="820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8198"/>
                                        </p:tgtEl>
                                        <p:attrNameLst>
                                          <p:attrName>style.visibility</p:attrName>
                                        </p:attrNameLst>
                                      </p:cBhvr>
                                      <p:to>
                                        <p:strVal val="visible"/>
                                      </p:to>
                                    </p:set>
                                    <p:animEffect transition="in" filter="checkerboard(across)">
                                      <p:cBhvr>
                                        <p:cTn id="30" dur="500"/>
                                        <p:tgtEl>
                                          <p:spTgt spid="819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8201"/>
                                        </p:tgtEl>
                                        <p:attrNameLst>
                                          <p:attrName>style.visibility</p:attrName>
                                        </p:attrNameLst>
                                      </p:cBhvr>
                                      <p:to>
                                        <p:strVal val="visible"/>
                                      </p:to>
                                    </p:set>
                                    <p:animEffect transition="in" filter="checkerboard(across)">
                                      <p:cBhvr>
                                        <p:cTn id="33" dur="500"/>
                                        <p:tgtEl>
                                          <p:spTgt spid="820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8199"/>
                                        </p:tgtEl>
                                        <p:attrNameLst>
                                          <p:attrName>style.visibility</p:attrName>
                                        </p:attrNameLst>
                                      </p:cBhvr>
                                      <p:to>
                                        <p:strVal val="visible"/>
                                      </p:to>
                                    </p:set>
                                    <p:animEffect transition="in" filter="strips(downLeft)">
                                      <p:cBhvr>
                                        <p:cTn id="38" dur="500"/>
                                        <p:tgtEl>
                                          <p:spTgt spid="8199"/>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8200"/>
                                        </p:tgtEl>
                                        <p:attrNameLst>
                                          <p:attrName>style.visibility</p:attrName>
                                        </p:attrNameLst>
                                      </p:cBhvr>
                                      <p:to>
                                        <p:strVal val="visible"/>
                                      </p:to>
                                    </p:set>
                                    <p:animEffect transition="in" filter="strips(downLeft)">
                                      <p:cBhvr>
                                        <p:cTn id="41" dur="500"/>
                                        <p:tgtEl>
                                          <p:spTgt spid="8200"/>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8205"/>
                                        </p:tgtEl>
                                        <p:attrNameLst>
                                          <p:attrName>style.visibility</p:attrName>
                                        </p:attrNameLst>
                                      </p:cBhvr>
                                      <p:to>
                                        <p:strVal val="visible"/>
                                      </p:to>
                                    </p:set>
                                    <p:animEffect transition="in" filter="diamond(in)">
                                      <p:cBhvr>
                                        <p:cTn id="46" dur="2000"/>
                                        <p:tgtEl>
                                          <p:spTgt spid="820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8204"/>
                                        </p:tgtEl>
                                        <p:attrNameLst>
                                          <p:attrName>style.visibility</p:attrName>
                                        </p:attrNameLst>
                                      </p:cBhvr>
                                      <p:to>
                                        <p:strVal val="visible"/>
                                      </p:to>
                                    </p:set>
                                    <p:animEffect transition="in" filter="blinds(horizontal)">
                                      <p:cBhvr>
                                        <p:cTn id="51" dur="500"/>
                                        <p:tgtEl>
                                          <p:spTgt spid="820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206"/>
                                        </p:tgtEl>
                                        <p:attrNameLst>
                                          <p:attrName>style.visibility</p:attrName>
                                        </p:attrNameLst>
                                      </p:cBhvr>
                                      <p:to>
                                        <p:strVal val="visible"/>
                                      </p:to>
                                    </p:set>
                                    <p:animEffect transition="in" filter="blinds(horizontal)">
                                      <p:cBhvr>
                                        <p:cTn id="54" dur="500"/>
                                        <p:tgtEl>
                                          <p:spTgt spid="8206"/>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8203"/>
                                        </p:tgtEl>
                                        <p:attrNameLst>
                                          <p:attrName>style.visibility</p:attrName>
                                        </p:attrNameLst>
                                      </p:cBhvr>
                                      <p:to>
                                        <p:strVal val="visible"/>
                                      </p:to>
                                    </p:set>
                                    <p:animEffect transition="in" filter="box(in)">
                                      <p:cBhvr>
                                        <p:cTn id="59" dur="500"/>
                                        <p:tgtEl>
                                          <p:spTgt spid="8203"/>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8208"/>
                                        </p:tgtEl>
                                        <p:attrNameLst>
                                          <p:attrName>style.visibility</p:attrName>
                                        </p:attrNameLst>
                                      </p:cBhvr>
                                      <p:to>
                                        <p:strVal val="visible"/>
                                      </p:to>
                                    </p:set>
                                    <p:animEffect transition="in" filter="box(in)">
                                      <p:cBhvr>
                                        <p:cTn id="64" dur="500"/>
                                        <p:tgtEl>
                                          <p:spTgt spid="8208"/>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8207"/>
                                        </p:tgtEl>
                                        <p:attrNameLst>
                                          <p:attrName>style.visibility</p:attrName>
                                        </p:attrNameLst>
                                      </p:cBhvr>
                                      <p:to>
                                        <p:strVal val="visible"/>
                                      </p:to>
                                    </p:set>
                                    <p:animEffect transition="in" filter="box(in)">
                                      <p:cBhvr>
                                        <p:cTn id="67" dur="500"/>
                                        <p:tgtEl>
                                          <p:spTgt spid="820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209"/>
                                        </p:tgtEl>
                                        <p:attrNameLst>
                                          <p:attrName>style.visibility</p:attrName>
                                        </p:attrNameLst>
                                      </p:cBhvr>
                                      <p:to>
                                        <p:strVal val="visible"/>
                                      </p:to>
                                    </p:set>
                                    <p:animEffect transition="in" filter="dissolve">
                                      <p:cBhvr>
                                        <p:cTn id="72" dur="500"/>
                                        <p:tgtEl>
                                          <p:spTgt spid="820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8213"/>
                                        </p:tgtEl>
                                        <p:attrNameLst>
                                          <p:attrName>style.visibility</p:attrName>
                                        </p:attrNameLst>
                                      </p:cBhvr>
                                      <p:to>
                                        <p:strVal val="visible"/>
                                      </p:to>
                                    </p:set>
                                    <p:animEffect transition="in" filter="dissolve">
                                      <p:cBhvr>
                                        <p:cTn id="75" dur="500"/>
                                        <p:tgtEl>
                                          <p:spTgt spid="821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8210"/>
                                        </p:tgtEl>
                                        <p:attrNameLst>
                                          <p:attrName>style.visibility</p:attrName>
                                        </p:attrNameLst>
                                      </p:cBhvr>
                                      <p:to>
                                        <p:strVal val="visible"/>
                                      </p:to>
                                    </p:set>
                                    <p:animEffect transition="in" filter="dissolve">
                                      <p:cBhvr>
                                        <p:cTn id="80" dur="500"/>
                                        <p:tgtEl>
                                          <p:spTgt spid="8210"/>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8212"/>
                                        </p:tgtEl>
                                        <p:attrNameLst>
                                          <p:attrName>style.visibility</p:attrName>
                                        </p:attrNameLst>
                                      </p:cBhvr>
                                      <p:to>
                                        <p:strVal val="visible"/>
                                      </p:to>
                                    </p:set>
                                    <p:animEffect transition="in" filter="dissolve">
                                      <p:cBhvr>
                                        <p:cTn id="85" dur="500"/>
                                        <p:tgtEl>
                                          <p:spTgt spid="8212"/>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8211"/>
                                        </p:tgtEl>
                                        <p:attrNameLst>
                                          <p:attrName>style.visibility</p:attrName>
                                        </p:attrNameLst>
                                      </p:cBhvr>
                                      <p:to>
                                        <p:strVal val="visible"/>
                                      </p:to>
                                    </p:set>
                                    <p:animEffect transition="in" filter="dissolve">
                                      <p:cBhvr>
                                        <p:cTn id="90" dur="5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6" grpId="0"/>
      <p:bldP spid="8200" grpId="0"/>
      <p:bldP spid="8201" grpId="0"/>
      <p:bldP spid="8202" grpId="0"/>
      <p:bldP spid="8203" grpId="0"/>
      <p:bldP spid="8205" grpId="0" animBg="1"/>
      <p:bldP spid="8206" grpId="0"/>
      <p:bldP spid="8207" grpId="0"/>
      <p:bldP spid="8209" grpId="0" animBg="1"/>
      <p:bldP spid="8210" grpId="0" animBg="1"/>
      <p:bldP spid="8211" grpId="0" animBg="1"/>
      <p:bldP spid="8212" grpId="0" animBg="1"/>
      <p:bldP spid="821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93688"/>
            <a:ext cx="8472488" cy="563562"/>
          </a:xfrm>
        </p:spPr>
        <p:txBody>
          <a:bodyPr/>
          <a:lstStyle/>
          <a:p>
            <a:pPr eaLnBrk="1" hangingPunct="1"/>
            <a:r>
              <a:rPr lang="es-ES" sz="2400" smtClean="0"/>
              <a:t>METODOLOGIA DE APLICACION DE LA T. G. S. PARA EL ANALISIS Y</a:t>
            </a:r>
            <a:r>
              <a:rPr lang="es-ES" sz="2400" i="1" smtClean="0"/>
              <a:t> </a:t>
            </a:r>
            <a:r>
              <a:rPr lang="es-ES" sz="2400" smtClean="0"/>
              <a:t>DISEÑO DE SISTEMAS(4)</a:t>
            </a:r>
            <a:endParaRPr lang="es-ES_tradnl" sz="2400" smtClean="0"/>
          </a:p>
        </p:txBody>
      </p:sp>
      <p:sp>
        <p:nvSpPr>
          <p:cNvPr id="9219" name="Rectangle 3"/>
          <p:cNvSpPr>
            <a:spLocks noGrp="1" noChangeArrowheads="1"/>
          </p:cNvSpPr>
          <p:nvPr>
            <p:ph type="body" idx="1"/>
          </p:nvPr>
        </p:nvSpPr>
        <p:spPr/>
        <p:txBody>
          <a:bodyPr/>
          <a:lstStyle/>
          <a:p>
            <a:pPr marL="609600" indent="-609600" eaLnBrk="1" hangingPunct="1">
              <a:buFontTx/>
              <a:buNone/>
              <a:defRPr/>
            </a:pPr>
            <a:r>
              <a:rPr lang="es-ES_tradnl" sz="2000" kern="1200" dirty="0" smtClean="0">
                <a:solidFill>
                  <a:schemeClr val="tx1"/>
                </a:solidFill>
                <a:latin typeface="Arial" charset="0"/>
              </a:rPr>
              <a:t>6.-Implementación</a:t>
            </a:r>
            <a:r>
              <a:rPr lang="es-ES" sz="2000" kern="1200" dirty="0" smtClean="0">
                <a:solidFill>
                  <a:schemeClr val="tx1"/>
                </a:solidFill>
                <a:latin typeface="Arial" charset="0"/>
              </a:rPr>
              <a:t>: </a:t>
            </a:r>
            <a:r>
              <a:rPr lang="es-ES" sz="1800" dirty="0" smtClean="0"/>
              <a:t>esta puesta en marcha puede hacerse de tres formas:</a:t>
            </a:r>
          </a:p>
          <a:p>
            <a:pPr marL="609600" indent="-609600" eaLnBrk="1" hangingPunct="1">
              <a:buFontTx/>
              <a:buNone/>
              <a:defRPr/>
            </a:pPr>
            <a:r>
              <a:rPr lang="es-ES" sz="1800" dirty="0" smtClean="0"/>
              <a:t>	a) Global. </a:t>
            </a:r>
            <a:endParaRPr lang="es-ES_tradnl" sz="1800" dirty="0" smtClean="0"/>
          </a:p>
          <a:p>
            <a:pPr marL="609600" indent="-609600" eaLnBrk="1" hangingPunct="1">
              <a:buFontTx/>
              <a:buNone/>
              <a:defRPr/>
            </a:pPr>
            <a:r>
              <a:rPr lang="es-ES" sz="1800" dirty="0" smtClean="0"/>
              <a:t>	b) En fases. </a:t>
            </a:r>
            <a:endParaRPr lang="es-ES_tradnl" sz="1800" dirty="0" smtClean="0"/>
          </a:p>
          <a:p>
            <a:pPr marL="609600" indent="-609600" eaLnBrk="1" hangingPunct="1">
              <a:buFontTx/>
              <a:buNone/>
              <a:defRPr/>
            </a:pPr>
            <a:r>
              <a:rPr lang="es-ES" sz="1800" dirty="0" smtClean="0"/>
              <a:t>	c) En paralelo.</a:t>
            </a:r>
          </a:p>
          <a:p>
            <a:pPr marL="609600" indent="-609600" eaLnBrk="1" hangingPunct="1">
              <a:buFontTx/>
              <a:buNone/>
              <a:defRPr/>
            </a:pPr>
            <a:endParaRPr lang="es-ES_tradnl" sz="1800" dirty="0" smtClean="0"/>
          </a:p>
        </p:txBody>
      </p:sp>
      <p:sp>
        <p:nvSpPr>
          <p:cNvPr id="9220" name="Rectangle 4"/>
          <p:cNvSpPr>
            <a:spLocks noChangeArrowheads="1"/>
          </p:cNvSpPr>
          <p:nvPr/>
        </p:nvSpPr>
        <p:spPr bwMode="auto">
          <a:xfrm>
            <a:off x="508000" y="3068638"/>
            <a:ext cx="3271838" cy="396875"/>
          </a:xfrm>
          <a:prstGeom prst="rect">
            <a:avLst/>
          </a:prstGeom>
          <a:noFill/>
          <a:ln w="9525">
            <a:noFill/>
            <a:miter lim="800000"/>
            <a:headEnd/>
            <a:tailEnd/>
          </a:ln>
        </p:spPr>
        <p:txBody>
          <a:bodyPr wrap="none">
            <a:spAutoFit/>
          </a:bodyPr>
          <a:lstStyle/>
          <a:p>
            <a:pPr>
              <a:spcBef>
                <a:spcPct val="20000"/>
              </a:spcBef>
            </a:pPr>
            <a:r>
              <a:rPr lang="es-ES_tradnl" sz="2000" b="1"/>
              <a:t>7.-Seguimiento y Control</a:t>
            </a:r>
            <a:r>
              <a:rPr lang="es-ES" sz="2000" b="1"/>
              <a:t>:</a:t>
            </a:r>
            <a:endParaRPr lang="es-ES_tradnl" sz="2000" b="1"/>
          </a:p>
        </p:txBody>
      </p:sp>
      <p:sp>
        <p:nvSpPr>
          <p:cNvPr id="9222" name="Rectangle 6"/>
          <p:cNvSpPr>
            <a:spLocks noChangeArrowheads="1"/>
          </p:cNvSpPr>
          <p:nvPr/>
        </p:nvSpPr>
        <p:spPr bwMode="auto">
          <a:xfrm>
            <a:off x="827088" y="3500438"/>
            <a:ext cx="7561262" cy="915987"/>
          </a:xfrm>
          <a:prstGeom prst="rect">
            <a:avLst/>
          </a:prstGeom>
          <a:noFill/>
          <a:ln w="9525">
            <a:noFill/>
            <a:miter lim="800000"/>
            <a:headEnd/>
            <a:tailEnd/>
          </a:ln>
        </p:spPr>
        <p:txBody>
          <a:bodyPr anchor="ctr">
            <a:spAutoFit/>
          </a:bodyPr>
          <a:lstStyle/>
          <a:p>
            <a:pPr algn="just"/>
            <a:r>
              <a:rPr lang="es-ES"/>
              <a:t>El analista debe verificar los resultados del sistema implementado y aplicar las acciones correctivas que considere necesarias para ajustar el problema. </a:t>
            </a:r>
          </a:p>
        </p:txBody>
      </p:sp>
      <p:sp>
        <p:nvSpPr>
          <p:cNvPr id="9223" name="Rectangle 7"/>
          <p:cNvSpPr>
            <a:spLocks noChangeArrowheads="1"/>
          </p:cNvSpPr>
          <p:nvPr/>
        </p:nvSpPr>
        <p:spPr bwMode="auto">
          <a:xfrm>
            <a:off x="1835150" y="6021388"/>
            <a:ext cx="1073150" cy="366712"/>
          </a:xfrm>
          <a:prstGeom prst="rect">
            <a:avLst/>
          </a:prstGeom>
          <a:noFill/>
          <a:ln w="9525">
            <a:noFill/>
            <a:miter lim="800000"/>
            <a:headEnd/>
            <a:tailEnd/>
          </a:ln>
        </p:spPr>
        <p:txBody>
          <a:bodyPr wrap="none">
            <a:spAutoFit/>
          </a:bodyPr>
          <a:lstStyle/>
          <a:p>
            <a:r>
              <a:rPr lang="es-PE" b="1"/>
              <a:t>Analista</a:t>
            </a:r>
            <a:endParaRPr lang="es-ES" b="1"/>
          </a:p>
        </p:txBody>
      </p:sp>
      <p:pic>
        <p:nvPicPr>
          <p:cNvPr id="9224" name="Picture 8" descr="MCj03571030000[1]"/>
          <p:cNvPicPr>
            <a:picLocks noChangeAspect="1" noChangeArrowheads="1"/>
          </p:cNvPicPr>
          <p:nvPr/>
        </p:nvPicPr>
        <p:blipFill>
          <a:blip r:embed="rId2" cstate="print"/>
          <a:srcRect/>
          <a:stretch>
            <a:fillRect/>
          </a:stretch>
        </p:blipFill>
        <p:spPr bwMode="auto">
          <a:xfrm flipH="1">
            <a:off x="1619250" y="4652963"/>
            <a:ext cx="1439863" cy="1281112"/>
          </a:xfrm>
          <a:prstGeom prst="rect">
            <a:avLst/>
          </a:prstGeom>
          <a:noFill/>
          <a:ln w="9525">
            <a:noFill/>
            <a:miter lim="800000"/>
            <a:headEnd/>
            <a:tailEnd/>
          </a:ln>
        </p:spPr>
      </p:pic>
      <p:pic>
        <p:nvPicPr>
          <p:cNvPr id="9225" name="Picture 9" descr="1 (76)"/>
          <p:cNvPicPr>
            <a:picLocks noChangeAspect="1" noChangeArrowheads="1"/>
          </p:cNvPicPr>
          <p:nvPr/>
        </p:nvPicPr>
        <p:blipFill>
          <a:blip r:embed="rId3" cstate="print"/>
          <a:srcRect/>
          <a:stretch>
            <a:fillRect/>
          </a:stretch>
        </p:blipFill>
        <p:spPr bwMode="auto">
          <a:xfrm>
            <a:off x="6445250" y="4652963"/>
            <a:ext cx="1295400" cy="1223962"/>
          </a:xfrm>
          <a:prstGeom prst="rect">
            <a:avLst/>
          </a:prstGeom>
          <a:noFill/>
          <a:ln w="9525">
            <a:noFill/>
            <a:miter lim="800000"/>
            <a:headEnd/>
            <a:tailEnd/>
          </a:ln>
        </p:spPr>
      </p:pic>
      <p:sp>
        <p:nvSpPr>
          <p:cNvPr id="9226" name="Rectangle 10"/>
          <p:cNvSpPr>
            <a:spLocks noChangeArrowheads="1"/>
          </p:cNvSpPr>
          <p:nvPr/>
        </p:nvSpPr>
        <p:spPr bwMode="auto">
          <a:xfrm>
            <a:off x="6391275" y="6019800"/>
            <a:ext cx="1060450" cy="366713"/>
          </a:xfrm>
          <a:prstGeom prst="rect">
            <a:avLst/>
          </a:prstGeom>
          <a:noFill/>
          <a:ln w="9525">
            <a:noFill/>
            <a:miter lim="800000"/>
            <a:headEnd/>
            <a:tailEnd/>
          </a:ln>
        </p:spPr>
        <p:txBody>
          <a:bodyPr wrap="none">
            <a:spAutoFit/>
          </a:bodyPr>
          <a:lstStyle/>
          <a:p>
            <a:r>
              <a:rPr lang="es-ES" b="1"/>
              <a:t>Sistema</a:t>
            </a:r>
            <a:endParaRPr lang="es-ES_tradnl" b="1"/>
          </a:p>
        </p:txBody>
      </p:sp>
      <p:sp>
        <p:nvSpPr>
          <p:cNvPr id="9227" name="AutoShape 11"/>
          <p:cNvSpPr>
            <a:spLocks noChangeArrowheads="1"/>
          </p:cNvSpPr>
          <p:nvPr/>
        </p:nvSpPr>
        <p:spPr bwMode="auto">
          <a:xfrm>
            <a:off x="4572000" y="5300663"/>
            <a:ext cx="574675" cy="485775"/>
          </a:xfrm>
          <a:prstGeom prst="rightArrow">
            <a:avLst>
              <a:gd name="adj1" fmla="val 50000"/>
              <a:gd name="adj2" fmla="val 29575"/>
            </a:avLst>
          </a:prstGeom>
          <a:solidFill>
            <a:schemeClr val="folHlink"/>
          </a:solidFill>
          <a:ln w="9525">
            <a:solidFill>
              <a:schemeClr val="tx1"/>
            </a:solidFill>
            <a:miter lim="800000"/>
            <a:headEnd/>
            <a:tailEnd/>
          </a:ln>
        </p:spPr>
        <p:txBody>
          <a:bodyPr wrap="none" anchor="ctr"/>
          <a:lstStyle/>
          <a:p>
            <a:endParaRPr lang="es-ES"/>
          </a:p>
        </p:txBody>
      </p:sp>
      <p:sp>
        <p:nvSpPr>
          <p:cNvPr id="9228" name="Rectangle 12"/>
          <p:cNvSpPr>
            <a:spLocks noChangeArrowheads="1"/>
          </p:cNvSpPr>
          <p:nvPr/>
        </p:nvSpPr>
        <p:spPr bwMode="auto">
          <a:xfrm>
            <a:off x="4270375" y="4868863"/>
            <a:ext cx="1022350" cy="366712"/>
          </a:xfrm>
          <a:prstGeom prst="rect">
            <a:avLst/>
          </a:prstGeom>
          <a:noFill/>
          <a:ln w="9525">
            <a:noFill/>
            <a:miter lim="800000"/>
            <a:headEnd/>
            <a:tailEnd/>
          </a:ln>
        </p:spPr>
        <p:txBody>
          <a:bodyPr wrap="none">
            <a:spAutoFit/>
          </a:bodyPr>
          <a:lstStyle/>
          <a:p>
            <a:r>
              <a:rPr lang="es-ES"/>
              <a:t>Verificar</a:t>
            </a:r>
            <a:endParaRPr lang="es-ES_tradnl"/>
          </a:p>
        </p:txBody>
      </p:sp>
      <p:sp>
        <p:nvSpPr>
          <p:cNvPr id="9229" name="Rectangle 13"/>
          <p:cNvSpPr>
            <a:spLocks noChangeArrowheads="1"/>
          </p:cNvSpPr>
          <p:nvPr/>
        </p:nvSpPr>
        <p:spPr bwMode="auto">
          <a:xfrm>
            <a:off x="3203575" y="5949950"/>
            <a:ext cx="3016250" cy="366713"/>
          </a:xfrm>
          <a:prstGeom prst="rect">
            <a:avLst/>
          </a:prstGeom>
          <a:noFill/>
          <a:ln w="9525">
            <a:noFill/>
            <a:miter lim="800000"/>
            <a:headEnd/>
            <a:tailEnd/>
          </a:ln>
        </p:spPr>
        <p:txBody>
          <a:bodyPr wrap="none">
            <a:spAutoFit/>
          </a:bodyPr>
          <a:lstStyle/>
          <a:p>
            <a:r>
              <a:rPr lang="es-ES"/>
              <a:t>Aplicar acciones correctivas</a:t>
            </a: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down)">
                                      <p:cBhvr>
                                        <p:cTn id="12" dur="5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wipe(down)">
                                      <p:cBhvr>
                                        <p:cTn id="17" dur="500"/>
                                        <p:tgtEl>
                                          <p:spTgt spid="92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wipe(down)">
                                      <p:cBhvr>
                                        <p:cTn id="22" dur="500"/>
                                        <p:tgtEl>
                                          <p:spTgt spid="92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wipe(down)">
                                      <p:cBhvr>
                                        <p:cTn id="27" dur="500"/>
                                        <p:tgtEl>
                                          <p:spTgt spid="92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wipe(down)">
                                      <p:cBhvr>
                                        <p:cTn id="32" dur="500"/>
                                        <p:tgtEl>
                                          <p:spTgt spid="92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222"/>
                                        </p:tgtEl>
                                        <p:attrNameLst>
                                          <p:attrName>style.visibility</p:attrName>
                                        </p:attrNameLst>
                                      </p:cBhvr>
                                      <p:to>
                                        <p:strVal val="visible"/>
                                      </p:to>
                                    </p:set>
                                    <p:animEffect transition="in" filter="wipe(down)">
                                      <p:cBhvr>
                                        <p:cTn id="37" dur="500"/>
                                        <p:tgtEl>
                                          <p:spTgt spid="92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224"/>
                                        </p:tgtEl>
                                        <p:attrNameLst>
                                          <p:attrName>style.visibility</p:attrName>
                                        </p:attrNameLst>
                                      </p:cBhvr>
                                      <p:to>
                                        <p:strVal val="visible"/>
                                      </p:to>
                                    </p:set>
                                    <p:animEffect transition="in" filter="blinds(horizontal)">
                                      <p:cBhvr>
                                        <p:cTn id="42" dur="500"/>
                                        <p:tgtEl>
                                          <p:spTgt spid="922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223"/>
                                        </p:tgtEl>
                                        <p:attrNameLst>
                                          <p:attrName>style.visibility</p:attrName>
                                        </p:attrNameLst>
                                      </p:cBhvr>
                                      <p:to>
                                        <p:strVal val="visible"/>
                                      </p:to>
                                    </p:set>
                                    <p:animEffect transition="in" filter="blinds(horizontal)">
                                      <p:cBhvr>
                                        <p:cTn id="45" dur="500"/>
                                        <p:tgtEl>
                                          <p:spTgt spid="922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228"/>
                                        </p:tgtEl>
                                        <p:attrNameLst>
                                          <p:attrName>style.visibility</p:attrName>
                                        </p:attrNameLst>
                                      </p:cBhvr>
                                      <p:to>
                                        <p:strVal val="visible"/>
                                      </p:to>
                                    </p:set>
                                    <p:animEffect transition="in" filter="dissolve">
                                      <p:cBhvr>
                                        <p:cTn id="50" dur="500"/>
                                        <p:tgtEl>
                                          <p:spTgt spid="922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9227"/>
                                        </p:tgtEl>
                                        <p:attrNameLst>
                                          <p:attrName>style.visibility</p:attrName>
                                        </p:attrNameLst>
                                      </p:cBhvr>
                                      <p:to>
                                        <p:strVal val="visible"/>
                                      </p:to>
                                    </p:set>
                                    <p:animEffect transition="in" filter="dissolve">
                                      <p:cBhvr>
                                        <p:cTn id="53" dur="500"/>
                                        <p:tgtEl>
                                          <p:spTgt spid="922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229"/>
                                        </p:tgtEl>
                                        <p:attrNameLst>
                                          <p:attrName>style.visibility</p:attrName>
                                        </p:attrNameLst>
                                      </p:cBhvr>
                                      <p:to>
                                        <p:strVal val="visible"/>
                                      </p:to>
                                    </p:set>
                                    <p:animEffect transition="in" filter="dissolve">
                                      <p:cBhvr>
                                        <p:cTn id="56" dur="500"/>
                                        <p:tgtEl>
                                          <p:spTgt spid="922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9226"/>
                                        </p:tgtEl>
                                        <p:attrNameLst>
                                          <p:attrName>style.visibility</p:attrName>
                                        </p:attrNameLst>
                                      </p:cBhvr>
                                      <p:to>
                                        <p:strVal val="visible"/>
                                      </p:to>
                                    </p:set>
                                    <p:animEffect transition="in" filter="blinds(horizontal)">
                                      <p:cBhvr>
                                        <p:cTn id="61" dur="500"/>
                                        <p:tgtEl>
                                          <p:spTgt spid="9226"/>
                                        </p:tgtEl>
                                      </p:cBhvr>
                                    </p:animEffect>
                                  </p:childTnLst>
                                </p:cTn>
                              </p:par>
                              <p:par>
                                <p:cTn id="62" presetID="3" presetClass="entr" presetSubtype="10" fill="hold" nodeType="withEffect">
                                  <p:stCondLst>
                                    <p:cond delay="0"/>
                                  </p:stCondLst>
                                  <p:childTnLst>
                                    <p:set>
                                      <p:cBhvr>
                                        <p:cTn id="63" dur="1" fill="hold">
                                          <p:stCondLst>
                                            <p:cond delay="0"/>
                                          </p:stCondLst>
                                        </p:cTn>
                                        <p:tgtEl>
                                          <p:spTgt spid="9225"/>
                                        </p:tgtEl>
                                        <p:attrNameLst>
                                          <p:attrName>style.visibility</p:attrName>
                                        </p:attrNameLst>
                                      </p:cBhvr>
                                      <p:to>
                                        <p:strVal val="visible"/>
                                      </p:to>
                                    </p:set>
                                    <p:animEffect transition="in" filter="blinds(horizontal)">
                                      <p:cBhvr>
                                        <p:cTn id="64"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0" grpId="0"/>
      <p:bldP spid="9222" grpId="0"/>
      <p:bldP spid="9223" grpId="0"/>
      <p:bldP spid="9226" grpId="0"/>
      <p:bldP spid="9227" grpId="0" animBg="1"/>
      <p:bldP spid="9228" grpId="0"/>
      <p:bldP spid="922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77875"/>
          </a:xfrm>
        </p:spPr>
        <p:txBody>
          <a:bodyPr/>
          <a:lstStyle/>
          <a:p>
            <a:pPr eaLnBrk="1" hangingPunct="1"/>
            <a:r>
              <a:rPr lang="es-ES" sz="2800" smtClean="0"/>
              <a:t>El Sistema de Control</a:t>
            </a:r>
            <a:endParaRPr lang="es-ES_tradnl" sz="2800" smtClean="0"/>
          </a:p>
        </p:txBody>
      </p:sp>
      <p:sp>
        <p:nvSpPr>
          <p:cNvPr id="10243" name="Rectangle 3"/>
          <p:cNvSpPr>
            <a:spLocks noGrp="1" noChangeArrowheads="1"/>
          </p:cNvSpPr>
          <p:nvPr>
            <p:ph type="body" idx="1"/>
          </p:nvPr>
        </p:nvSpPr>
        <p:spPr>
          <a:xfrm>
            <a:off x="457200" y="981075"/>
            <a:ext cx="8229600" cy="5145088"/>
          </a:xfrm>
        </p:spPr>
        <p:txBody>
          <a:bodyPr/>
          <a:lstStyle/>
          <a:p>
            <a:pPr marL="0" indent="0" algn="just" eaLnBrk="1" hangingPunct="1">
              <a:buFontTx/>
              <a:buNone/>
            </a:pPr>
            <a:r>
              <a:rPr lang="es-ES_tradnl" sz="2000" smtClean="0"/>
              <a:t>Concepto:</a:t>
            </a:r>
            <a:r>
              <a:rPr lang="es-ES_tradnl" sz="2400" smtClean="0"/>
              <a:t> </a:t>
            </a:r>
            <a:r>
              <a:rPr lang="es-ES" sz="1800" smtClean="0"/>
              <a:t>Un sistema de control estudia la conducta del sistema con el fin de regularla de un modo conveniente para su supervivencia.</a:t>
            </a:r>
            <a:r>
              <a:rPr lang="es-ES_tradnl" sz="1800" smtClean="0"/>
              <a:t> </a:t>
            </a:r>
          </a:p>
          <a:p>
            <a:pPr marL="0" indent="0" algn="just" eaLnBrk="1" hangingPunct="1">
              <a:buFontTx/>
              <a:buNone/>
            </a:pPr>
            <a:endParaRPr lang="es-ES_tradnl" sz="1800" smtClean="0"/>
          </a:p>
          <a:p>
            <a:pPr marL="0" indent="0" algn="just" eaLnBrk="1" hangingPunct="1">
              <a:buFontTx/>
              <a:buNone/>
            </a:pPr>
            <a:endParaRPr lang="es-ES_tradnl" sz="1800" smtClean="0"/>
          </a:p>
        </p:txBody>
      </p:sp>
      <p:pic>
        <p:nvPicPr>
          <p:cNvPr id="10244" name="Picture 4" descr="control"/>
          <p:cNvPicPr>
            <a:picLocks noChangeAspect="1" noChangeArrowheads="1"/>
          </p:cNvPicPr>
          <p:nvPr/>
        </p:nvPicPr>
        <p:blipFill>
          <a:blip r:embed="rId2" cstate="print"/>
          <a:srcRect/>
          <a:stretch>
            <a:fillRect/>
          </a:stretch>
        </p:blipFill>
        <p:spPr bwMode="auto">
          <a:xfrm>
            <a:off x="1119188" y="2349500"/>
            <a:ext cx="6905625" cy="1803400"/>
          </a:xfrm>
          <a:prstGeom prst="rect">
            <a:avLst/>
          </a:prstGeom>
          <a:noFill/>
          <a:ln w="9525">
            <a:noFill/>
            <a:miter lim="800000"/>
            <a:headEnd/>
            <a:tailEnd/>
          </a:ln>
        </p:spPr>
      </p:pic>
      <p:sp>
        <p:nvSpPr>
          <p:cNvPr id="10245" name="Rectangle 5"/>
          <p:cNvSpPr>
            <a:spLocks noChangeArrowheads="1"/>
          </p:cNvSpPr>
          <p:nvPr/>
        </p:nvSpPr>
        <p:spPr bwMode="auto">
          <a:xfrm>
            <a:off x="500063" y="2032000"/>
            <a:ext cx="2597150" cy="396875"/>
          </a:xfrm>
          <a:prstGeom prst="rect">
            <a:avLst/>
          </a:prstGeom>
          <a:noFill/>
          <a:ln w="9525">
            <a:noFill/>
            <a:miter lim="800000"/>
            <a:headEnd/>
            <a:tailEnd/>
          </a:ln>
        </p:spPr>
        <p:txBody>
          <a:bodyPr wrap="none">
            <a:spAutoFit/>
          </a:bodyPr>
          <a:lstStyle/>
          <a:p>
            <a:r>
              <a:rPr lang="es-ES_tradnl" sz="2000" b="1"/>
              <a:t>Elementos Básicos:</a:t>
            </a:r>
          </a:p>
        </p:txBody>
      </p:sp>
      <p:sp>
        <p:nvSpPr>
          <p:cNvPr id="10246" name="Rectangle 6"/>
          <p:cNvSpPr>
            <a:spLocks noChangeArrowheads="1"/>
          </p:cNvSpPr>
          <p:nvPr/>
        </p:nvSpPr>
        <p:spPr bwMode="auto">
          <a:xfrm>
            <a:off x="611188" y="4292600"/>
            <a:ext cx="2511425" cy="396875"/>
          </a:xfrm>
          <a:prstGeom prst="rect">
            <a:avLst/>
          </a:prstGeom>
          <a:noFill/>
          <a:ln w="9525">
            <a:noFill/>
            <a:miter lim="800000"/>
            <a:headEnd/>
            <a:tailEnd/>
          </a:ln>
        </p:spPr>
        <p:txBody>
          <a:bodyPr wrap="none">
            <a:spAutoFit/>
          </a:bodyPr>
          <a:lstStyle/>
          <a:p>
            <a:r>
              <a:rPr lang="es-ES_tradnl" sz="2000" b="1"/>
              <a:t>Método de Control:</a:t>
            </a:r>
          </a:p>
        </p:txBody>
      </p:sp>
      <p:sp>
        <p:nvSpPr>
          <p:cNvPr id="10247" name="Rectangle 7"/>
          <p:cNvSpPr>
            <a:spLocks noChangeArrowheads="1"/>
          </p:cNvSpPr>
          <p:nvPr/>
        </p:nvSpPr>
        <p:spPr bwMode="auto">
          <a:xfrm>
            <a:off x="755650" y="4889500"/>
            <a:ext cx="8208963" cy="915988"/>
          </a:xfrm>
          <a:prstGeom prst="rect">
            <a:avLst/>
          </a:prstGeom>
          <a:noFill/>
          <a:ln w="9525">
            <a:noFill/>
            <a:miter lim="800000"/>
            <a:headEnd/>
            <a:tailEnd/>
          </a:ln>
        </p:spPr>
        <p:txBody>
          <a:bodyPr anchor="ctr">
            <a:spAutoFit/>
          </a:bodyPr>
          <a:lstStyle/>
          <a:p>
            <a:r>
              <a:rPr lang="es-ES" b="1"/>
              <a:t>1.-Reporte de variación:</a:t>
            </a:r>
            <a:r>
              <a:rPr lang="es-ES"/>
              <a:t> esta forma de variación requiere que los datos que representan los hechos reales sean comparados con otros que representan los hechos planeados, con el fin de determinar la diferencia.</a:t>
            </a:r>
            <a:r>
              <a:rPr lang="es-ES_tradnl"/>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ox(in)">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box(in)">
                                      <p:cBhvr>
                                        <p:cTn id="17" dur="500"/>
                                        <p:tgtEl>
                                          <p:spTgt spid="1024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box(in)">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box(in)">
                                      <p:cBhvr>
                                        <p:cTn id="27" dur="500"/>
                                        <p:tgtEl>
                                          <p:spTgt spid="102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247"/>
                                        </p:tgtEl>
                                        <p:attrNameLst>
                                          <p:attrName>style.visibility</p:attrName>
                                        </p:attrNameLst>
                                      </p:cBhvr>
                                      <p:to>
                                        <p:strVal val="visible"/>
                                      </p:to>
                                    </p:set>
                                    <p:animEffect transition="in" filter="wipe(down)">
                                      <p:cBhvr>
                                        <p:cTn id="32"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P spid="10245" grpId="0"/>
      <p:bldP spid="10246" grpId="0"/>
      <p:bldP spid="1024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404813"/>
            <a:ext cx="4460875" cy="417512"/>
          </a:xfrm>
        </p:spPr>
        <p:txBody>
          <a:bodyPr/>
          <a:lstStyle/>
          <a:p>
            <a:pPr eaLnBrk="1" hangingPunct="1"/>
            <a:r>
              <a:rPr lang="es-ES_tradnl" sz="2000" smtClean="0"/>
              <a:t>Método de Control(1):</a:t>
            </a:r>
          </a:p>
        </p:txBody>
      </p:sp>
      <p:sp>
        <p:nvSpPr>
          <p:cNvPr id="11267" name="Rectangle 3"/>
          <p:cNvSpPr>
            <a:spLocks noGrp="1" noChangeArrowheads="1"/>
          </p:cNvSpPr>
          <p:nvPr>
            <p:ph type="body" idx="1"/>
          </p:nvPr>
        </p:nvSpPr>
        <p:spPr>
          <a:xfrm>
            <a:off x="771525" y="996950"/>
            <a:ext cx="8015288" cy="5218113"/>
          </a:xfrm>
        </p:spPr>
        <p:txBody>
          <a:bodyPr/>
          <a:lstStyle/>
          <a:p>
            <a:pPr marL="0" indent="0" algn="just" eaLnBrk="1" hangingPunct="1">
              <a:buFontTx/>
              <a:buNone/>
            </a:pPr>
            <a:r>
              <a:rPr lang="es-ES" sz="1600" smtClean="0"/>
              <a:t>2.-Decisiones Programadas: otra aplicación de sistema de control implica el desarrollo y la implantación de decisiones programadas. Diseñando el sistema de información de manera que ejecute esas decisiones de rutina, el analista proporciona a los administradores más tiempo para dedicarse a otras decisiones menos estructuradas. </a:t>
            </a:r>
          </a:p>
          <a:p>
            <a:pPr marL="0" indent="0" eaLnBrk="1" hangingPunct="1">
              <a:buFontTx/>
              <a:buNone/>
            </a:pPr>
            <a:endParaRPr lang="es-ES" sz="1600" smtClean="0"/>
          </a:p>
          <a:p>
            <a:pPr marL="0" indent="0" algn="just" eaLnBrk="1" hangingPunct="1">
              <a:buFontTx/>
              <a:buNone/>
            </a:pPr>
            <a:r>
              <a:rPr lang="es-ES" sz="1600" smtClean="0"/>
              <a:t>3.-Notificación automática: en este caso, el sistema como tal, no toma decisiones pero como vigila el flujo general de información puede proporcionar datos, cuando sea preciso y en el momento determinado. </a:t>
            </a:r>
            <a:endParaRPr lang="es-ES_tradnl" sz="1600" smtClean="0"/>
          </a:p>
        </p:txBody>
      </p:sp>
      <p:sp>
        <p:nvSpPr>
          <p:cNvPr id="11268" name="Rectangle 4"/>
          <p:cNvSpPr>
            <a:spLocks noChangeArrowheads="1"/>
          </p:cNvSpPr>
          <p:nvPr/>
        </p:nvSpPr>
        <p:spPr bwMode="auto">
          <a:xfrm>
            <a:off x="511175" y="3614738"/>
            <a:ext cx="7489825" cy="457200"/>
          </a:xfrm>
          <a:prstGeom prst="rect">
            <a:avLst/>
          </a:prstGeom>
          <a:noFill/>
          <a:ln w="9525">
            <a:noFill/>
            <a:miter lim="800000"/>
            <a:headEnd/>
            <a:tailEnd/>
          </a:ln>
        </p:spPr>
        <p:txBody>
          <a:bodyPr anchor="ctr">
            <a:spAutoFit/>
          </a:bodyPr>
          <a:lstStyle/>
          <a:p>
            <a:pPr algn="just"/>
            <a:r>
              <a:rPr lang="es-ES" sz="2400" b="1"/>
              <a:t>El Sistema de Control en las Organizaciones</a:t>
            </a:r>
            <a:r>
              <a:rPr lang="es-ES" sz="2400"/>
              <a:t>: </a:t>
            </a:r>
          </a:p>
        </p:txBody>
      </p:sp>
      <p:sp>
        <p:nvSpPr>
          <p:cNvPr id="11269" name="Rectangle 5"/>
          <p:cNvSpPr>
            <a:spLocks noChangeArrowheads="1"/>
          </p:cNvSpPr>
          <p:nvPr/>
        </p:nvSpPr>
        <p:spPr bwMode="auto">
          <a:xfrm>
            <a:off x="938213" y="4071938"/>
            <a:ext cx="7848600" cy="2289175"/>
          </a:xfrm>
          <a:prstGeom prst="rect">
            <a:avLst/>
          </a:prstGeom>
          <a:noFill/>
          <a:ln w="9525">
            <a:noFill/>
            <a:miter lim="800000"/>
            <a:headEnd/>
            <a:tailEnd/>
          </a:ln>
        </p:spPr>
        <p:txBody>
          <a:bodyPr anchor="ctr">
            <a:spAutoFit/>
          </a:bodyPr>
          <a:lstStyle/>
          <a:p>
            <a:pPr algn="just"/>
            <a:r>
              <a:rPr lang="es-ES"/>
              <a:t>El control es uno de los cinco subsistemas corporativos (organización, planificación, coordinación y dirección son los restante) los cuales son muy difíciles de separar con respecto al de control. De ello se desprende todo el proceso administrativo, debe considerarse como un movimiento circular, en el cual todos los subsistemas están ligados intrincadamente, la relación entre la planificación y el control es muy estrecha ya que el directivo fija el objetivo y además normas, ante las cuales se contrastan y evalúan acciones.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ox(in)">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i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box(in)">
                                      <p:cBhvr>
                                        <p:cTn id="22" dur="500"/>
                                        <p:tgtEl>
                                          <p:spTgt spid="1126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269"/>
                                        </p:tgtEl>
                                        <p:attrNameLst>
                                          <p:attrName>style.visibility</p:attrName>
                                        </p:attrNameLst>
                                      </p:cBhvr>
                                      <p:to>
                                        <p:strVal val="visible"/>
                                      </p:to>
                                    </p:set>
                                    <p:animEffect transition="in" filter="box(in)">
                                      <p:cBhvr>
                                        <p:cTn id="2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11268" grpId="0"/>
      <p:bldP spid="1126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142875" y="285750"/>
            <a:ext cx="9144000" cy="490538"/>
          </a:xfrm>
        </p:spPr>
        <p:txBody>
          <a:bodyPr/>
          <a:lstStyle/>
          <a:p>
            <a:pPr eaLnBrk="1" hangingPunct="1"/>
            <a:r>
              <a:rPr lang="es-ES" sz="2800" smtClean="0"/>
              <a:t>Gráfico del Sistema o Proceso de Control (1)</a:t>
            </a:r>
            <a:endParaRPr lang="es-ES_tradnl" sz="2800" smtClean="0"/>
          </a:p>
        </p:txBody>
      </p:sp>
      <p:sp>
        <p:nvSpPr>
          <p:cNvPr id="12291" name="Rectangle 3"/>
          <p:cNvSpPr>
            <a:spLocks noGrp="1" noChangeArrowheads="1"/>
          </p:cNvSpPr>
          <p:nvPr>
            <p:ph type="body" sz="half" idx="1"/>
          </p:nvPr>
        </p:nvSpPr>
        <p:spPr>
          <a:xfrm>
            <a:off x="2143125" y="1052513"/>
            <a:ext cx="5303838" cy="460375"/>
          </a:xfrm>
        </p:spPr>
        <p:txBody>
          <a:bodyPr/>
          <a:lstStyle/>
          <a:p>
            <a:pPr eaLnBrk="1" hangingPunct="1">
              <a:lnSpc>
                <a:spcPct val="80000"/>
              </a:lnSpc>
              <a:buFontTx/>
              <a:buNone/>
            </a:pPr>
            <a:r>
              <a:rPr lang="es-ES" sz="1600" smtClean="0"/>
              <a:t>Gráfico del Sistema o Proceso de Control</a:t>
            </a:r>
            <a:r>
              <a:rPr lang="es-ES" sz="900" smtClean="0"/>
              <a:t> </a:t>
            </a:r>
            <a:endParaRPr lang="es-ES_tradnl" sz="900" smtClean="0"/>
          </a:p>
        </p:txBody>
      </p:sp>
      <p:pic>
        <p:nvPicPr>
          <p:cNvPr id="12294" name="Picture 6"/>
          <p:cNvPicPr>
            <a:picLocks noGrp="1" noChangeAspect="1" noChangeArrowheads="1"/>
          </p:cNvPicPr>
          <p:nvPr>
            <p:ph sz="half" idx="2"/>
          </p:nvPr>
        </p:nvPicPr>
        <p:blipFill>
          <a:blip r:embed="rId2" cstate="print"/>
          <a:srcRect l="18480" t="26479" r="29890" b="51785"/>
          <a:stretch>
            <a:fillRect/>
          </a:stretch>
        </p:blipFill>
        <p:spPr>
          <a:xfrm>
            <a:off x="1331913" y="1412875"/>
            <a:ext cx="6121400" cy="2592388"/>
          </a:xfrm>
          <a:noFill/>
        </p:spPr>
      </p:pic>
      <p:sp>
        <p:nvSpPr>
          <p:cNvPr id="12295" name="Rectangle 7"/>
          <p:cNvSpPr>
            <a:spLocks noChangeArrowheads="1"/>
          </p:cNvSpPr>
          <p:nvPr/>
        </p:nvSpPr>
        <p:spPr bwMode="auto">
          <a:xfrm>
            <a:off x="1000125" y="4081463"/>
            <a:ext cx="7775575" cy="2062162"/>
          </a:xfrm>
          <a:prstGeom prst="rect">
            <a:avLst/>
          </a:prstGeom>
          <a:noFill/>
          <a:ln w="9525">
            <a:noFill/>
            <a:miter lim="800000"/>
            <a:headEnd/>
            <a:tailEnd/>
          </a:ln>
        </p:spPr>
        <p:txBody>
          <a:bodyPr anchor="ctr">
            <a:spAutoFit/>
          </a:bodyPr>
          <a:lstStyle/>
          <a:p>
            <a:pPr algn="just"/>
            <a:r>
              <a:rPr lang="es-ES" sz="1600"/>
              <a:t>Este gráfico representa el proceso de control como un sistema cerrado, es decir que posee la característica de la retroalimentación o autorregulación. El movimiento es circular y continuo, produciéndose de la siguiente manera: se parte de la actividad o realidad a la cual debemos medir, con el auxilio o utilización de normas, efectuada la decisión comparamos los resultados de los planes, de esta manera la realidad quedará ajustada para el futuro. Se nota en este punto que no sólo la realidad puede ser ajustada, otras veces son los planes los que necesitan corrección por estar sensiblemente alejado de las actividades.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wipe(down)">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diamond(in)">
                                      <p:cBhvr>
                                        <p:cTn id="17" dur="20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blinds(horizontal)">
                                      <p:cBhvr>
                                        <p:cTn id="22"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1" grpId="0" build="p"/>
      <p:bldP spid="1229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22313" y="511175"/>
            <a:ext cx="6778625" cy="274638"/>
          </a:xfrm>
        </p:spPr>
        <p:txBody>
          <a:bodyPr/>
          <a:lstStyle/>
          <a:p>
            <a:pPr eaLnBrk="1" hangingPunct="1"/>
            <a:r>
              <a:rPr lang="es-ES" sz="2800" u="sng" smtClean="0"/>
              <a:t>Tendencias de la TGS</a:t>
            </a:r>
            <a:endParaRPr lang="es-ES_tradnl" sz="2800" u="sng" smtClean="0"/>
          </a:p>
        </p:txBody>
      </p:sp>
      <p:sp>
        <p:nvSpPr>
          <p:cNvPr id="14339" name="Rectangle 3"/>
          <p:cNvSpPr>
            <a:spLocks noGrp="1" noChangeArrowheads="1"/>
          </p:cNvSpPr>
          <p:nvPr>
            <p:ph type="body" idx="1"/>
          </p:nvPr>
        </p:nvSpPr>
        <p:spPr>
          <a:xfrm>
            <a:off x="857250" y="1066800"/>
            <a:ext cx="8229600" cy="5434013"/>
          </a:xfrm>
        </p:spPr>
        <p:txBody>
          <a:bodyPr/>
          <a:lstStyle/>
          <a:p>
            <a:pPr eaLnBrk="1" hangingPunct="1">
              <a:buFont typeface="Wingdings" pitchFamily="2" charset="2"/>
              <a:buChar char="Ø"/>
            </a:pPr>
            <a:r>
              <a:rPr lang="es-ES" sz="1600" smtClean="0"/>
              <a:t>Paradigma de TGS (Kuhn 1962), aparición de nuevos esquemas conceptuales.</a:t>
            </a:r>
          </a:p>
          <a:p>
            <a:pPr eaLnBrk="1" hangingPunct="1"/>
            <a:r>
              <a:rPr lang="es-ES" sz="1600" smtClean="0"/>
              <a:t>Desarrollo de Matemáticas Complejas para el desarrollo de modelos.</a:t>
            </a:r>
          </a:p>
          <a:p>
            <a:pPr eaLnBrk="1" hangingPunct="1"/>
            <a:r>
              <a:rPr lang="es-ES" sz="1600" smtClean="0"/>
              <a:t> Computarización y Simulación.</a:t>
            </a:r>
          </a:p>
          <a:p>
            <a:pPr eaLnBrk="1" hangingPunct="1"/>
            <a:r>
              <a:rPr lang="es-ES" sz="1600" smtClean="0"/>
              <a:t>Teoría de Compartimentos. (subunidades + Frontera)</a:t>
            </a:r>
          </a:p>
          <a:p>
            <a:pPr eaLnBrk="1" hangingPunct="1"/>
            <a:r>
              <a:rPr lang="es-ES" sz="1600" smtClean="0"/>
              <a:t>Teoría de los Conjuntos. (Sistemas abierto / cerrado)</a:t>
            </a:r>
          </a:p>
          <a:p>
            <a:pPr eaLnBrk="1" hangingPunct="1"/>
            <a:r>
              <a:rPr lang="es-ES" sz="1600" smtClean="0"/>
              <a:t>Teoría de las Gráficas. (Propiedades topológicas)</a:t>
            </a:r>
          </a:p>
          <a:p>
            <a:pPr eaLnBrk="1" hangingPunct="1"/>
            <a:r>
              <a:rPr lang="es-ES" sz="1600" smtClean="0"/>
              <a:t>Teoría de las Redes.</a:t>
            </a:r>
          </a:p>
          <a:p>
            <a:pPr eaLnBrk="1" hangingPunct="1"/>
            <a:r>
              <a:rPr lang="es-ES" sz="1600" smtClean="0"/>
              <a:t>La Cibernética. (Retroalimentación + homeostasis)</a:t>
            </a:r>
          </a:p>
          <a:p>
            <a:pPr eaLnBrk="1" hangingPunct="1"/>
            <a:r>
              <a:rPr lang="es-ES" sz="1600" smtClean="0"/>
              <a:t>Teoría de la Información. (Información = - entropía)</a:t>
            </a:r>
          </a:p>
          <a:p>
            <a:pPr eaLnBrk="1" hangingPunct="1"/>
            <a:r>
              <a:rPr lang="es-ES" sz="1600" smtClean="0"/>
              <a:t>Teoría de los autómatas. (máquinas)</a:t>
            </a:r>
          </a:p>
          <a:p>
            <a:pPr eaLnBrk="1" hangingPunct="1"/>
            <a:r>
              <a:rPr lang="es-ES" sz="1600" smtClean="0"/>
              <a:t>Teoría de los Juegos. (&gt;&gt;Ganancias + &lt;&lt; Perdidas)</a:t>
            </a:r>
          </a:p>
          <a:p>
            <a:pPr eaLnBrk="1" hangingPunct="1"/>
            <a:r>
              <a:rPr lang="es-ES" sz="1600" smtClean="0"/>
              <a:t>Teoría de la decisión. (Estadística)</a:t>
            </a:r>
          </a:p>
          <a:p>
            <a:pPr eaLnBrk="1" hangingPunct="1"/>
            <a:r>
              <a:rPr lang="es-ES" sz="1600" smtClean="0"/>
              <a:t>Teoría de las Colas.</a:t>
            </a:r>
          </a:p>
          <a:p>
            <a:pPr eaLnBrk="1" hangingPunct="1"/>
            <a:r>
              <a:rPr lang="es-ES" sz="1600" smtClean="0"/>
              <a:t>Ingeniería de Sistemas. (Planeación, Diseño, evaluación y construcción científica de sistemas hombre – máquina)</a:t>
            </a:r>
          </a:p>
          <a:p>
            <a:pPr eaLnBrk="1" hangingPunct="1"/>
            <a:r>
              <a:rPr lang="es-ES" sz="1600" smtClean="0"/>
              <a:t>Investigación de Operaciones.</a:t>
            </a:r>
            <a:endParaRPr lang="es-ES_tradnl" sz="1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down)">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wipe(down)">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wipe(down)">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wipe(down)">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wipe(down)">
                                      <p:cBhvr>
                                        <p:cTn id="32" dur="5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wipe(down)">
                                      <p:cBhvr>
                                        <p:cTn id="37" dur="500"/>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wipe(down)">
                                      <p:cBhvr>
                                        <p:cTn id="42" dur="500"/>
                                        <p:tgtEl>
                                          <p:spTgt spid="143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339">
                                            <p:txEl>
                                              <p:pRg st="7" end="7"/>
                                            </p:txEl>
                                          </p:spTgt>
                                        </p:tgtEl>
                                        <p:attrNameLst>
                                          <p:attrName>style.visibility</p:attrName>
                                        </p:attrNameLst>
                                      </p:cBhvr>
                                      <p:to>
                                        <p:strVal val="visible"/>
                                      </p:to>
                                    </p:set>
                                    <p:animEffect transition="in" filter="wipe(down)">
                                      <p:cBhvr>
                                        <p:cTn id="47" dur="500"/>
                                        <p:tgtEl>
                                          <p:spTgt spid="1433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339">
                                            <p:txEl>
                                              <p:pRg st="8" end="8"/>
                                            </p:txEl>
                                          </p:spTgt>
                                        </p:tgtEl>
                                        <p:attrNameLst>
                                          <p:attrName>style.visibility</p:attrName>
                                        </p:attrNameLst>
                                      </p:cBhvr>
                                      <p:to>
                                        <p:strVal val="visible"/>
                                      </p:to>
                                    </p:set>
                                    <p:animEffect transition="in" filter="wipe(down)">
                                      <p:cBhvr>
                                        <p:cTn id="52" dur="500"/>
                                        <p:tgtEl>
                                          <p:spTgt spid="1433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339">
                                            <p:txEl>
                                              <p:pRg st="9" end="9"/>
                                            </p:txEl>
                                          </p:spTgt>
                                        </p:tgtEl>
                                        <p:attrNameLst>
                                          <p:attrName>style.visibility</p:attrName>
                                        </p:attrNameLst>
                                      </p:cBhvr>
                                      <p:to>
                                        <p:strVal val="visible"/>
                                      </p:to>
                                    </p:set>
                                    <p:animEffect transition="in" filter="wipe(down)">
                                      <p:cBhvr>
                                        <p:cTn id="57" dur="500"/>
                                        <p:tgtEl>
                                          <p:spTgt spid="1433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339">
                                            <p:txEl>
                                              <p:pRg st="10" end="10"/>
                                            </p:txEl>
                                          </p:spTgt>
                                        </p:tgtEl>
                                        <p:attrNameLst>
                                          <p:attrName>style.visibility</p:attrName>
                                        </p:attrNameLst>
                                      </p:cBhvr>
                                      <p:to>
                                        <p:strVal val="visible"/>
                                      </p:to>
                                    </p:set>
                                    <p:animEffect transition="in" filter="wipe(down)">
                                      <p:cBhvr>
                                        <p:cTn id="62" dur="500"/>
                                        <p:tgtEl>
                                          <p:spTgt spid="14339">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4339">
                                            <p:txEl>
                                              <p:pRg st="11" end="11"/>
                                            </p:txEl>
                                          </p:spTgt>
                                        </p:tgtEl>
                                        <p:attrNameLst>
                                          <p:attrName>style.visibility</p:attrName>
                                        </p:attrNameLst>
                                      </p:cBhvr>
                                      <p:to>
                                        <p:strVal val="visible"/>
                                      </p:to>
                                    </p:set>
                                    <p:animEffect transition="in" filter="wipe(down)">
                                      <p:cBhvr>
                                        <p:cTn id="67" dur="500"/>
                                        <p:tgtEl>
                                          <p:spTgt spid="14339">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339">
                                            <p:txEl>
                                              <p:pRg st="12" end="12"/>
                                            </p:txEl>
                                          </p:spTgt>
                                        </p:tgtEl>
                                        <p:attrNameLst>
                                          <p:attrName>style.visibility</p:attrName>
                                        </p:attrNameLst>
                                      </p:cBhvr>
                                      <p:to>
                                        <p:strVal val="visible"/>
                                      </p:to>
                                    </p:set>
                                    <p:animEffect transition="in" filter="wipe(down)">
                                      <p:cBhvr>
                                        <p:cTn id="72" dur="500"/>
                                        <p:tgtEl>
                                          <p:spTgt spid="14339">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4339">
                                            <p:txEl>
                                              <p:pRg st="13" end="13"/>
                                            </p:txEl>
                                          </p:spTgt>
                                        </p:tgtEl>
                                        <p:attrNameLst>
                                          <p:attrName>style.visibility</p:attrName>
                                        </p:attrNameLst>
                                      </p:cBhvr>
                                      <p:to>
                                        <p:strVal val="visible"/>
                                      </p:to>
                                    </p:set>
                                    <p:animEffect transition="in" filter="wipe(down)">
                                      <p:cBhvr>
                                        <p:cTn id="77" dur="500"/>
                                        <p:tgtEl>
                                          <p:spTgt spid="14339">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4339">
                                            <p:txEl>
                                              <p:pRg st="14" end="14"/>
                                            </p:txEl>
                                          </p:spTgt>
                                        </p:tgtEl>
                                        <p:attrNameLst>
                                          <p:attrName>style.visibility</p:attrName>
                                        </p:attrNameLst>
                                      </p:cBhvr>
                                      <p:to>
                                        <p:strVal val="visible"/>
                                      </p:to>
                                    </p:set>
                                    <p:animEffect transition="in" filter="wipe(down)">
                                      <p:cBhvr>
                                        <p:cTn id="82" dur="500"/>
                                        <p:tgtEl>
                                          <p:spTgt spid="1433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WordArt 5"/>
          <p:cNvSpPr>
            <a:spLocks noChangeArrowheads="1" noChangeShapeType="1" noTextEdit="1"/>
          </p:cNvSpPr>
          <p:nvPr/>
        </p:nvSpPr>
        <p:spPr bwMode="gray">
          <a:xfrm>
            <a:off x="838200" y="2209800"/>
            <a:ext cx="5378450" cy="685800"/>
          </a:xfrm>
          <a:prstGeom prst="rect">
            <a:avLst/>
          </a:prstGeom>
        </p:spPr>
        <p:txBody>
          <a:bodyPr wrap="none" fromWordArt="1">
            <a:prstTxWarp prst="textDeflate">
              <a:avLst>
                <a:gd name="adj" fmla="val 0"/>
              </a:avLst>
            </a:prstTxWarp>
          </a:bodyPr>
          <a:lstStyle/>
          <a:p>
            <a:pPr algn="ctr"/>
            <a:r>
              <a:rPr lang="es-ES" sz="3600" b="1" kern="10">
                <a:ln w="19050">
                  <a:solidFill>
                    <a:schemeClr val="bg1"/>
                  </a:solidFill>
                  <a:round/>
                  <a:headEnd/>
                  <a:tailEnd/>
                </a:ln>
                <a:gradFill rotWithShape="1">
                  <a:gsLst>
                    <a:gs pos="0">
                      <a:srgbClr val="174564"/>
                    </a:gs>
                    <a:gs pos="100000">
                      <a:schemeClr val="accent1"/>
                    </a:gs>
                  </a:gsLst>
                  <a:lin ang="0" scaled="1"/>
                </a:gradFill>
                <a:effectLst>
                  <a:outerShdw dist="63500" dir="2212194" algn="ctr" rotWithShape="0">
                    <a:srgbClr val="868686">
                      <a:alpha val="50000"/>
                    </a:srgbClr>
                  </a:outerShdw>
                </a:effectLst>
                <a:latin typeface="Arial"/>
                <a:cs typeface="Arial"/>
              </a:rPr>
              <a:t>Gracias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8069"/>
                                        </p:tgtEl>
                                        <p:attrNameLst>
                                          <p:attrName>style.visibility</p:attrName>
                                        </p:attrNameLst>
                                      </p:cBhvr>
                                      <p:to>
                                        <p:strVal val="visible"/>
                                      </p:to>
                                    </p:set>
                                    <p:anim calcmode="lin" valueType="num">
                                      <p:cBhvr>
                                        <p:cTn id="7" dur="500" fill="hold"/>
                                        <p:tgtEl>
                                          <p:spTgt spid="88069"/>
                                        </p:tgtEl>
                                        <p:attrNameLst>
                                          <p:attrName>ppt_w</p:attrName>
                                        </p:attrNameLst>
                                      </p:cBhvr>
                                      <p:tavLst>
                                        <p:tav tm="0">
                                          <p:val>
                                            <p:fltVal val="0"/>
                                          </p:val>
                                        </p:tav>
                                        <p:tav tm="100000">
                                          <p:val>
                                            <p:strVal val="#ppt_w"/>
                                          </p:val>
                                        </p:tav>
                                      </p:tavLst>
                                    </p:anim>
                                    <p:anim calcmode="lin" valueType="num">
                                      <p:cBhvr>
                                        <p:cTn id="8" dur="500" fill="hold"/>
                                        <p:tgtEl>
                                          <p:spTgt spid="88069"/>
                                        </p:tgtEl>
                                        <p:attrNameLst>
                                          <p:attrName>ppt_h</p:attrName>
                                        </p:attrNameLst>
                                      </p:cBhvr>
                                      <p:tavLst>
                                        <p:tav tm="0">
                                          <p:val>
                                            <p:fltVal val="0"/>
                                          </p:val>
                                        </p:tav>
                                        <p:tav tm="100000">
                                          <p:val>
                                            <p:strVal val="#ppt_h"/>
                                          </p:val>
                                        </p:tav>
                                      </p:tavLst>
                                    </p:anim>
                                    <p:animEffect transition="in" filter="fade">
                                      <p:cBhvr>
                                        <p:cTn id="9"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Lst>
  </p:timing>
</p:sld>
</file>

<file path=ppt/theme/theme1.xml><?xml version="1.0" encoding="utf-8"?>
<a:theme xmlns:a="http://schemas.openxmlformats.org/drawingml/2006/main" name="cdb2004218l">
  <a:themeElements>
    <a:clrScheme name="cdb2004218l 3">
      <a:dk1>
        <a:srgbClr val="000000"/>
      </a:dk1>
      <a:lt1>
        <a:srgbClr val="FFFFFF"/>
      </a:lt1>
      <a:dk2>
        <a:srgbClr val="0B3191"/>
      </a:dk2>
      <a:lt2>
        <a:srgbClr val="C0C0C0"/>
      </a:lt2>
      <a:accent1>
        <a:srgbClr val="3195D9"/>
      </a:accent1>
      <a:accent2>
        <a:srgbClr val="63C2F7"/>
      </a:accent2>
      <a:accent3>
        <a:srgbClr val="FFFFFF"/>
      </a:accent3>
      <a:accent4>
        <a:srgbClr val="000000"/>
      </a:accent4>
      <a:accent5>
        <a:srgbClr val="ADC8E9"/>
      </a:accent5>
      <a:accent6>
        <a:srgbClr val="59B0E0"/>
      </a:accent6>
      <a:hlink>
        <a:srgbClr val="4173F1"/>
      </a:hlink>
      <a:folHlink>
        <a:srgbClr val="3B97A9"/>
      </a:folHlink>
    </a:clrScheme>
    <a:fontScheme name="cdb2004218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218l 1">
        <a:dk1>
          <a:srgbClr val="000066"/>
        </a:dk1>
        <a:lt1>
          <a:srgbClr val="FFFFFF"/>
        </a:lt1>
        <a:dk2>
          <a:srgbClr val="175B5B"/>
        </a:dk2>
        <a:lt2>
          <a:srgbClr val="C0C0C0"/>
        </a:lt2>
        <a:accent1>
          <a:srgbClr val="7DB038"/>
        </a:accent1>
        <a:accent2>
          <a:srgbClr val="6CA5D8"/>
        </a:accent2>
        <a:accent3>
          <a:srgbClr val="FFFFFF"/>
        </a:accent3>
        <a:accent4>
          <a:srgbClr val="000056"/>
        </a:accent4>
        <a:accent5>
          <a:srgbClr val="BFD4AE"/>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
      <a:clrScheme name="cdb2004218l 2">
        <a:dk1>
          <a:srgbClr val="000000"/>
        </a:dk1>
        <a:lt1>
          <a:srgbClr val="FFFFFF"/>
        </a:lt1>
        <a:dk2>
          <a:srgbClr val="500E86"/>
        </a:dk2>
        <a:lt2>
          <a:srgbClr val="B2B2B2"/>
        </a:lt2>
        <a:accent1>
          <a:srgbClr val="3C96C8"/>
        </a:accent1>
        <a:accent2>
          <a:srgbClr val="E2AF52"/>
        </a:accent2>
        <a:accent3>
          <a:srgbClr val="FFFFFF"/>
        </a:accent3>
        <a:accent4>
          <a:srgbClr val="000000"/>
        </a:accent4>
        <a:accent5>
          <a:srgbClr val="AFC9E0"/>
        </a:accent5>
        <a:accent6>
          <a:srgbClr val="CD9E49"/>
        </a:accent6>
        <a:hlink>
          <a:srgbClr val="576CD5"/>
        </a:hlink>
        <a:folHlink>
          <a:srgbClr val="6EBCB3"/>
        </a:folHlink>
      </a:clrScheme>
      <a:clrMap bg1="lt1" tx1="dk1" bg2="lt2" tx2="dk2" accent1="accent1" accent2="accent2" accent3="accent3" accent4="accent4" accent5="accent5" accent6="accent6" hlink="hlink" folHlink="folHlink"/>
    </a:extraClrScheme>
    <a:extraClrScheme>
      <a:clrScheme name="cdb2004218l 3">
        <a:dk1>
          <a:srgbClr val="000000"/>
        </a:dk1>
        <a:lt1>
          <a:srgbClr val="FFFFFF"/>
        </a:lt1>
        <a:dk2>
          <a:srgbClr val="0B3191"/>
        </a:dk2>
        <a:lt2>
          <a:srgbClr val="C0C0C0"/>
        </a:lt2>
        <a:accent1>
          <a:srgbClr val="3195D9"/>
        </a:accent1>
        <a:accent2>
          <a:srgbClr val="63C2F7"/>
        </a:accent2>
        <a:accent3>
          <a:srgbClr val="FFFFFF"/>
        </a:accent3>
        <a:accent4>
          <a:srgbClr val="000000"/>
        </a:accent4>
        <a:accent5>
          <a:srgbClr val="ADC8E9"/>
        </a:accent5>
        <a:accent6>
          <a:srgbClr val="59B0E0"/>
        </a:accent6>
        <a:hlink>
          <a:srgbClr val="4173F1"/>
        </a:hlink>
        <a:folHlink>
          <a:srgbClr val="3B97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cdb2004218l</Template>
  <TotalTime>543</TotalTime>
  <Words>5252</Words>
  <Application>Microsoft Office PowerPoint</Application>
  <PresentationFormat>Presentación en pantalla (4:3)</PresentationFormat>
  <Paragraphs>621</Paragraphs>
  <Slides>96</Slides>
  <Notes>0</Notes>
  <HiddenSlides>0</HiddenSlides>
  <MMClips>0</MMClips>
  <ScaleCrop>false</ScaleCrop>
  <HeadingPairs>
    <vt:vector size="4" baseType="variant">
      <vt:variant>
        <vt:lpstr>Tema</vt:lpstr>
      </vt:variant>
      <vt:variant>
        <vt:i4>1</vt:i4>
      </vt:variant>
      <vt:variant>
        <vt:lpstr>Títulos de diapositiva</vt:lpstr>
      </vt:variant>
      <vt:variant>
        <vt:i4>96</vt:i4>
      </vt:variant>
    </vt:vector>
  </HeadingPairs>
  <TitlesOfParts>
    <vt:vector size="97" baseType="lpstr">
      <vt:lpstr>cdb2004218l</vt:lpstr>
      <vt:lpstr>TEORÍA GENERAL DE SISTEMAS</vt:lpstr>
      <vt:lpstr>Contentidos</vt:lpstr>
      <vt:lpstr> Introducción[1] </vt:lpstr>
      <vt:lpstr> Introducción[2] </vt:lpstr>
      <vt:lpstr>Introducción[3]</vt:lpstr>
      <vt:lpstr>Disciplinas Científicas bajo el principio Sinergía y Recursividad</vt:lpstr>
      <vt:lpstr>Antecedentes[1]</vt:lpstr>
      <vt:lpstr> Antecedentes[2]</vt:lpstr>
      <vt:lpstr> Antecedentes[3]</vt:lpstr>
      <vt:lpstr> Antecedentes[4]</vt:lpstr>
      <vt:lpstr>Diapositiva 11</vt:lpstr>
      <vt:lpstr>Aportes[2]  </vt:lpstr>
      <vt:lpstr>Aportes[3]  </vt:lpstr>
      <vt:lpstr>Características de los Sistemas[1]</vt:lpstr>
      <vt:lpstr>Características de los Sistemas[2]</vt:lpstr>
      <vt:lpstr>Características de los Sistemas[3]</vt:lpstr>
      <vt:lpstr>TIPOS DE SISTEMAS  </vt:lpstr>
      <vt:lpstr>Diapositiva 18</vt:lpstr>
      <vt:lpstr>Diapositiva 19</vt:lpstr>
      <vt:lpstr>Diapositiva 20</vt:lpstr>
      <vt:lpstr>Diapositiva 21</vt:lpstr>
      <vt:lpstr>Diapositiva 22</vt:lpstr>
      <vt:lpstr>Diapositiva 23</vt:lpstr>
      <vt:lpstr>Diapositiva 24</vt:lpstr>
      <vt:lpstr>La organización como Sistema Abierto </vt:lpstr>
      <vt:lpstr>La organización como Sistema Abierto</vt:lpstr>
      <vt:lpstr>Diapositiva 27</vt:lpstr>
      <vt:lpstr>Diapositiva 28</vt:lpstr>
      <vt:lpstr>La organización como Sistema Abierto</vt:lpstr>
      <vt:lpstr>Características de las Organizaciones como Sistemas Abiertos </vt:lpstr>
      <vt:lpstr>Diapositiva 31</vt:lpstr>
      <vt:lpstr>Modelos de Organización </vt:lpstr>
      <vt:lpstr>Modelo de Katz y Kahn:  Organización como Sistema Abierto</vt:lpstr>
      <vt:lpstr>Diapositiva 34</vt:lpstr>
      <vt:lpstr>Diapositiva 35</vt:lpstr>
      <vt:lpstr> Modelo de Katz y Kahn  Modelo Sociotécnico de   Tavistock </vt:lpstr>
      <vt:lpstr>Modelo de Katz y Kahn</vt:lpstr>
      <vt:lpstr>Las organizaciones como clase de sistemas sociales</vt:lpstr>
      <vt:lpstr>Características de primer orden</vt:lpstr>
      <vt:lpstr>Cultura y clima organizacional</vt:lpstr>
      <vt:lpstr>Dinámica de sistema</vt:lpstr>
      <vt:lpstr>Concepto de eficacia organizacional</vt:lpstr>
      <vt:lpstr>Organización como un sistema de papeles</vt:lpstr>
      <vt:lpstr>Modelo Sociotécnico de Tavistock (1) </vt:lpstr>
      <vt:lpstr>Modelo Sociotécnico de Tavistock (2) </vt:lpstr>
      <vt:lpstr>Modelo Sociotécnico de Tavistock (3)</vt:lpstr>
      <vt:lpstr>Apreciación crítica de la Teoría de Sistemas</vt:lpstr>
      <vt:lpstr>Apreciación critica de la Teoría de Sistemas</vt:lpstr>
      <vt:lpstr>Aspectos de una Apreciación Crítica de la Teoría de Sistemas</vt:lpstr>
      <vt:lpstr>Confrontación entre Teoría de Sistema Abierto y de Sistema Cerrado.</vt:lpstr>
      <vt:lpstr>Características básicas del análisis sistémico</vt:lpstr>
      <vt:lpstr>3. Carácter integrador y abstracto de la Teoría de Sistemas</vt:lpstr>
      <vt:lpstr>5. El Hombre funcional</vt:lpstr>
      <vt:lpstr>Aportes Sistemáticos</vt:lpstr>
      <vt:lpstr>Aportes Sistemáticos</vt:lpstr>
      <vt:lpstr>Sistema</vt:lpstr>
      <vt:lpstr>Entradas</vt:lpstr>
      <vt:lpstr>Proceso</vt:lpstr>
      <vt:lpstr>APORTES SEMANTICOS </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METODOLOGIA DE APLICACION DE LA T. G. S. PARA EL ANALISIS Y DISEÑO DE SISTEMAS</vt:lpstr>
      <vt:lpstr>METODOLOGIA DE APLICACION DE LA T. G. S. PARA EL ANALISIS Y DISEÑO DE SISTEMAS</vt:lpstr>
      <vt:lpstr>METODOLOGIA DE APLICACION DE LA T. G. S.  PARA EL ANALISIS Y DISEÑO DE SISTEMAS(1)</vt:lpstr>
      <vt:lpstr>METODOLOGIA DE APLICACION DE LA T. G. S. PARA EL ANALISIS Y DISEÑO DE SISTEMAS(2)</vt:lpstr>
      <vt:lpstr>METODOLOGIA DE APLICACION DE LA T. G. S. PARA EL ANALISIS Y DISEÑO DE SISTEMAS(3)</vt:lpstr>
      <vt:lpstr>METODOLOGIA DE APLICACION DE LA T. G. S. PARA EL ANALISIS Y DISEÑO DE SISTEMAS(4)</vt:lpstr>
      <vt:lpstr>El Sistema de Control</vt:lpstr>
      <vt:lpstr>Método de Control(1):</vt:lpstr>
      <vt:lpstr>Gráfico del Sistema o Proceso de Control (1)</vt:lpstr>
      <vt:lpstr>Tendencias de la TGS</vt:lpstr>
      <vt:lpstr>Diapositiva 96</vt:lpstr>
    </vt:vector>
  </TitlesOfParts>
  <Company>famper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OPTIMACIÓN  DE CÓDIGO</dc:title>
  <dc:creator>ruperdy</dc:creator>
  <cp:lastModifiedBy>Hugo Oviedo Bellot</cp:lastModifiedBy>
  <cp:revision>108</cp:revision>
  <dcterms:created xsi:type="dcterms:W3CDTF">2008-09-10T04:16:49Z</dcterms:created>
  <dcterms:modified xsi:type="dcterms:W3CDTF">2015-08-13T14:57:49Z</dcterms:modified>
</cp:coreProperties>
</file>