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ctr" rtl="0" fontAlgn="base">
      <a:lnSpc>
        <a:spcPct val="80000"/>
      </a:lnSpc>
      <a:spcBef>
        <a:spcPct val="0"/>
      </a:spcBef>
      <a:spcAft>
        <a:spcPct val="0"/>
      </a:spcAft>
      <a:defRPr sz="3600" b="1" kern="1200">
        <a:solidFill>
          <a:srgbClr val="FFFF00"/>
        </a:solidFill>
        <a:latin typeface="Arial Narrow" pitchFamily="34" charset="0"/>
        <a:ea typeface="+mn-ea"/>
        <a:cs typeface="+mn-cs"/>
      </a:defRPr>
    </a:lvl1pPr>
    <a:lvl2pPr marL="457200" algn="ctr" rtl="0" fontAlgn="base">
      <a:lnSpc>
        <a:spcPct val="80000"/>
      </a:lnSpc>
      <a:spcBef>
        <a:spcPct val="0"/>
      </a:spcBef>
      <a:spcAft>
        <a:spcPct val="0"/>
      </a:spcAft>
      <a:defRPr sz="3600" b="1" kern="1200">
        <a:solidFill>
          <a:srgbClr val="FFFF00"/>
        </a:solidFill>
        <a:latin typeface="Arial Narrow" pitchFamily="34" charset="0"/>
        <a:ea typeface="+mn-ea"/>
        <a:cs typeface="+mn-cs"/>
      </a:defRPr>
    </a:lvl2pPr>
    <a:lvl3pPr marL="914400" algn="ctr" rtl="0" fontAlgn="base">
      <a:lnSpc>
        <a:spcPct val="80000"/>
      </a:lnSpc>
      <a:spcBef>
        <a:spcPct val="0"/>
      </a:spcBef>
      <a:spcAft>
        <a:spcPct val="0"/>
      </a:spcAft>
      <a:defRPr sz="3600" b="1" kern="1200">
        <a:solidFill>
          <a:srgbClr val="FFFF00"/>
        </a:solidFill>
        <a:latin typeface="Arial Narrow" pitchFamily="34" charset="0"/>
        <a:ea typeface="+mn-ea"/>
        <a:cs typeface="+mn-cs"/>
      </a:defRPr>
    </a:lvl3pPr>
    <a:lvl4pPr marL="1371600" algn="ctr" rtl="0" fontAlgn="base">
      <a:lnSpc>
        <a:spcPct val="80000"/>
      </a:lnSpc>
      <a:spcBef>
        <a:spcPct val="0"/>
      </a:spcBef>
      <a:spcAft>
        <a:spcPct val="0"/>
      </a:spcAft>
      <a:defRPr sz="3600" b="1" kern="1200">
        <a:solidFill>
          <a:srgbClr val="FFFF00"/>
        </a:solidFill>
        <a:latin typeface="Arial Narrow" pitchFamily="34" charset="0"/>
        <a:ea typeface="+mn-ea"/>
        <a:cs typeface="+mn-cs"/>
      </a:defRPr>
    </a:lvl4pPr>
    <a:lvl5pPr marL="1828800" algn="ctr" rtl="0" fontAlgn="base">
      <a:lnSpc>
        <a:spcPct val="80000"/>
      </a:lnSpc>
      <a:spcBef>
        <a:spcPct val="0"/>
      </a:spcBef>
      <a:spcAft>
        <a:spcPct val="0"/>
      </a:spcAft>
      <a:defRPr sz="3600" b="1" kern="1200">
        <a:solidFill>
          <a:srgbClr val="FFFF00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rgbClr val="FFFF00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rgbClr val="FFFF00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rgbClr val="FFFF00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rgbClr val="FFFF00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3.xml"/><Relationship Id="rId6" Type="http://schemas.openxmlformats.org/officeDocument/2006/relationships/slide" Target="slides/slide11.xml"/><Relationship Id="rId5" Type="http://schemas.openxmlformats.org/officeDocument/2006/relationships/slide" Target="slides/slide10.xml"/><Relationship Id="rId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s-E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s-E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s-E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F4C7C396-4F28-4A64-8926-B1B92D54FF8E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07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s-ES"/>
          </a:p>
        </p:txBody>
      </p:sp>
      <p:sp>
        <p:nvSpPr>
          <p:cNvPr id="15363" name="Rectangle 307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s-ES"/>
          </a:p>
        </p:txBody>
      </p:sp>
      <p:sp>
        <p:nvSpPr>
          <p:cNvPr id="15364" name="Rectangle 307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307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5366" name="Rectangle 307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s-ES"/>
          </a:p>
        </p:txBody>
      </p:sp>
      <p:sp>
        <p:nvSpPr>
          <p:cNvPr id="15367" name="Rectangle 307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4219E64D-3427-466F-83C1-24E18BB45E16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FF313E-48F7-4267-8036-CD9378EE8B6A}" type="slidenum">
              <a:rPr lang="es-ES"/>
              <a:pPr/>
              <a:t>1</a:t>
            </a:fld>
            <a:endParaRPr lang="es-E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079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6A14D3-FB49-4E1D-BABA-4BCF3D1288B8}" type="slidenum">
              <a:rPr lang="es-ES"/>
              <a:pPr/>
              <a:t>2</a:t>
            </a:fld>
            <a:endParaRPr lang="es-ES"/>
          </a:p>
        </p:txBody>
      </p:sp>
      <p:sp>
        <p:nvSpPr>
          <p:cNvPr id="4505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075" name="Arc 3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100000"/>
              </a:lnSpc>
            </a:pPr>
            <a:endParaRPr kumimoji="1" lang="es-E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828800"/>
            <a:ext cx="4572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8181DB8-0A41-4492-9130-C471F4F849E4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ED866EC-C045-4708-A40A-90A66B1C240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38DE3-16E9-4797-9990-02E7EAD41B5D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B3E08-C72B-472F-96DD-7285EC7B1BD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332405-7D3D-4118-8C83-E58C9C7E5DCD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56DC0-D13F-40F2-B8ED-E435490D425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419183-9182-4419-A587-0448B2A8297E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49DCA-E99C-406D-8862-1E44C95755B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CD758F-1B3F-4668-BEAC-5DE925BB2B43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15051-17C2-4E25-8763-39E437A633E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00410B-AF67-4D8A-BF04-3DC934C86C74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699A1-8047-4BE8-A9B6-D6944A62EFC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A21851-2583-441B-BB9C-09D30B3B80A5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3D3D4-6540-4404-96FD-24E746DAFB2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D84825-928C-4922-A751-EDCDAF1176CC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BF08C-4AEE-4C5C-B4C1-2AD48A06CA7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0639C0-AC19-4A94-8EC7-CDCC81BCE868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B5705-3D2B-4D04-8BDB-8743170A465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7D8483-32C1-4DE6-9E44-E4C5074F7E1E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C3D71-6183-4349-A7A2-6CAFBE8BBA0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16B4F1-2255-458E-9157-C04B0AE12F59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9C36F-9D18-4954-BD91-6E585F331D8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100000"/>
              </a:lnSpc>
            </a:pPr>
            <a:endParaRPr kumimoji="1" lang="es-ES" sz="24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5E221BF6-5C83-4983-B54B-5ED1FB352D7D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1558B4E8-AB54-4E04-BAFD-ED1DFBA31C17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2pPr>
      <a:lvl3pPr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3pPr>
      <a:lvl4pPr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4pPr>
      <a:lvl5pPr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A004FA07-5123-44FF-A1A5-7954A3147322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22332B5-529B-4B2D-A136-5BE02617C7A7}" type="slidenum">
              <a:rPr lang="es-ES"/>
              <a:pPr/>
              <a:t>1</a:t>
            </a:fld>
            <a:endParaRPr lang="es-E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71600" y="2636838"/>
            <a:ext cx="6399213" cy="792162"/>
          </a:xfrm>
        </p:spPr>
        <p:txBody>
          <a:bodyPr/>
          <a:lstStyle/>
          <a:p>
            <a:pPr algn="ctr"/>
            <a:r>
              <a:rPr lang="es-MX">
                <a:solidFill>
                  <a:srgbClr val="FFFF00"/>
                </a:solidFill>
              </a:rPr>
              <a:t>La Organización como sistema abierto</a:t>
            </a:r>
            <a:endParaRPr lang="es-ES">
              <a:solidFill>
                <a:srgbClr val="FFFF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828800"/>
            <a:ext cx="8229600" cy="4572000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§"/>
            </a:pPr>
            <a:endParaRPr lang="es-MX">
              <a:latin typeface="Verdana" pitchFamily="34" charset="0"/>
            </a:endParaRPr>
          </a:p>
          <a:p>
            <a:pPr>
              <a:buSzPct val="75000"/>
            </a:pPr>
            <a:endParaRPr lang="es-ES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DFB05-5415-4E03-96E8-3CE4918C1A34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14A9-E2AF-4BD6-AC52-D5907CA846DA}" type="slidenum">
              <a:rPr lang="es-ES"/>
              <a:pPr/>
              <a:t>10</a:t>
            </a:fld>
            <a:endParaRPr lang="es-E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"/>
            <a:ext cx="8077200" cy="5638800"/>
          </a:xfrm>
        </p:spPr>
        <p:txBody>
          <a:bodyPr/>
          <a:lstStyle/>
          <a:p>
            <a:r>
              <a:rPr lang="es-MX" sz="2400" i="1" dirty="0">
                <a:latin typeface="Verdana" pitchFamily="34" charset="0"/>
              </a:rPr>
              <a:t>Progreso con respecto al fin:</a:t>
            </a:r>
            <a:r>
              <a:rPr lang="es-MX" sz="2400" dirty="0">
                <a:latin typeface="Verdana" pitchFamily="34" charset="0"/>
              </a:rPr>
              <a:t> se mantiene con relación el fin </a:t>
            </a:r>
            <a:r>
              <a:rPr lang="es-MX" sz="2400" dirty="0" smtClean="0">
                <a:latin typeface="Verdana" pitchFamily="34" charset="0"/>
              </a:rPr>
              <a:t>deseado</a:t>
            </a:r>
            <a:r>
              <a:rPr lang="es-MX" sz="2400" dirty="0">
                <a:latin typeface="Verdana" pitchFamily="34" charset="0"/>
              </a:rPr>
              <a:t>, un grado de </a:t>
            </a:r>
            <a:r>
              <a:rPr lang="es-MX" sz="2400" dirty="0" smtClean="0">
                <a:latin typeface="Verdana" pitchFamily="34" charset="0"/>
              </a:rPr>
              <a:t>progreso </a:t>
            </a:r>
            <a:r>
              <a:rPr lang="es-MX" sz="2400" dirty="0">
                <a:latin typeface="Verdana" pitchFamily="34" charset="0"/>
              </a:rPr>
              <a:t>que está dentro de sus límites.</a:t>
            </a:r>
          </a:p>
          <a:p>
            <a:pPr>
              <a:buFont typeface="Wingdings" pitchFamily="2" charset="2"/>
              <a:buNone/>
            </a:pPr>
            <a:endParaRPr lang="es-MX" sz="2400" i="1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endParaRPr lang="es-MX" sz="2400" i="1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endParaRPr lang="es-MX" sz="2400" i="1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endParaRPr lang="es-MX" sz="2400" i="1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endParaRPr lang="es-MX" sz="2400" i="1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endParaRPr lang="es-MX" sz="2400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endParaRPr lang="es-MX" sz="2400" dirty="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2400" dirty="0">
                <a:latin typeface="Verdana" pitchFamily="34" charset="0"/>
              </a:rPr>
              <a:t>El “estado de equilibrio” no solo se </a:t>
            </a:r>
            <a:r>
              <a:rPr lang="es-MX" sz="2400" dirty="0" smtClean="0">
                <a:latin typeface="Verdana" pitchFamily="34" charset="0"/>
              </a:rPr>
              <a:t>puede </a:t>
            </a:r>
            <a:r>
              <a:rPr lang="es-MX" sz="2400" dirty="0">
                <a:latin typeface="Verdana" pitchFamily="34" charset="0"/>
              </a:rPr>
              <a:t>alcanzar mediante alguna combinación finita de dispositivos reguladores o mecanismos</a:t>
            </a:r>
          </a:p>
          <a:p>
            <a:pPr>
              <a:buFont typeface="Wingdings" pitchFamily="2" charset="2"/>
              <a:buNone/>
            </a:pPr>
            <a:endParaRPr lang="es-ES" sz="2400" i="1" dirty="0">
              <a:latin typeface="Verdana" pitchFamily="34" charset="0"/>
            </a:endParaRPr>
          </a:p>
        </p:txBody>
      </p:sp>
      <p:pic>
        <p:nvPicPr>
          <p:cNvPr id="41988" name="Picture 4" descr="C:\Archivos de programa\Archivos comunes\Microsoft Shared\Clipart\cagcat50\BD05297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09800"/>
            <a:ext cx="3278188" cy="2474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72-A0F0-46F1-99B9-EA3222B015BB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A91D-63AF-4516-ACF3-F2C8A0989537}" type="slidenum">
              <a:rPr lang="es-ES"/>
              <a:pPr/>
              <a:t>11</a:t>
            </a:fld>
            <a:endParaRPr 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r>
              <a:rPr lang="es-MX" sz="2400">
                <a:latin typeface="Verdana" pitchFamily="34" charset="0"/>
              </a:rPr>
              <a:t>La organización necesita concicliar dos procesos opuestos e inprescindibles para su supervivencia:</a:t>
            </a:r>
          </a:p>
          <a:p>
            <a:endParaRPr lang="es-MX" sz="240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2400">
                <a:latin typeface="Verdana" pitchFamily="34" charset="0"/>
              </a:rPr>
              <a:t>1.- Homeostasis: tendencia  del sistema a permanecer estático en equilibrio y garantiza una </a:t>
            </a:r>
            <a:r>
              <a:rPr lang="es-MX" sz="2400" i="1">
                <a:latin typeface="Verdana" pitchFamily="34" charset="0"/>
              </a:rPr>
              <a:t>rutina.</a:t>
            </a:r>
          </a:p>
          <a:p>
            <a:pPr>
              <a:buFont typeface="Wingdings" pitchFamily="2" charset="2"/>
              <a:buNone/>
            </a:pPr>
            <a:endParaRPr lang="es-MX" sz="240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2400">
                <a:latin typeface="Verdana" pitchFamily="34" charset="0"/>
              </a:rPr>
              <a:t>2.- Adaptabilidad:  cambio en la organización del sistema, en su interacción o en los estándares necesarios; lleva a una </a:t>
            </a:r>
            <a:r>
              <a:rPr lang="es-MX" sz="2400" i="1">
                <a:latin typeface="Verdana" pitchFamily="34" charset="0"/>
              </a:rPr>
              <a:t>ruptura, cambio e innovación.</a:t>
            </a:r>
            <a:endParaRPr lang="es-ES" sz="2400" i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CE84A3A0-480B-4955-B58F-D638B5305FAA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AC8F2E-82CD-4315-B3E0-7ACDB60C800A}" type="slidenum">
              <a:rPr lang="es-ES"/>
              <a:pPr/>
              <a:t>2</a:t>
            </a:fld>
            <a:endParaRPr lang="es-E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457200"/>
            <a:ext cx="6399213" cy="792163"/>
          </a:xfrm>
        </p:spPr>
        <p:txBody>
          <a:bodyPr/>
          <a:lstStyle/>
          <a:p>
            <a:pPr algn="ctr"/>
            <a:r>
              <a:rPr lang="es-MX" sz="3600">
                <a:solidFill>
                  <a:srgbClr val="FFFF00"/>
                </a:solidFill>
              </a:rPr>
              <a:t>La Organización como sistema abierto.</a:t>
            </a:r>
            <a:endParaRPr lang="es-ES" sz="3600">
              <a:solidFill>
                <a:srgbClr val="FFFF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828800"/>
            <a:ext cx="8229600" cy="4572000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§"/>
            </a:pPr>
            <a:r>
              <a:rPr lang="es-MX">
                <a:latin typeface="Verdana" pitchFamily="34" charset="0"/>
              </a:rPr>
              <a:t>Una empresa es un sistema creado por  el hombre, la cual mantiene una interacción dinámica.</a:t>
            </a:r>
          </a:p>
          <a:p>
            <a:pPr>
              <a:buSzPct val="75000"/>
            </a:pPr>
            <a:endParaRPr lang="es-MX">
              <a:latin typeface="Verdana" pitchFamily="34" charset="0"/>
            </a:endParaRPr>
          </a:p>
          <a:p>
            <a:pPr>
              <a:buSzPct val="75000"/>
            </a:pPr>
            <a:endParaRPr lang="es-MX">
              <a:latin typeface="Verdana" pitchFamily="34" charset="0"/>
            </a:endParaRPr>
          </a:p>
          <a:p>
            <a:pPr>
              <a:buSzPct val="75000"/>
            </a:pPr>
            <a:endParaRPr lang="es-MX">
              <a:latin typeface="Verdana" pitchFamily="34" charset="0"/>
            </a:endParaRPr>
          </a:p>
          <a:p>
            <a:pPr>
              <a:buSzPct val="75000"/>
            </a:pPr>
            <a:endParaRPr lang="es-MX">
              <a:latin typeface="Verdana" pitchFamily="34" charset="0"/>
            </a:endParaRPr>
          </a:p>
          <a:p>
            <a:pPr>
              <a:buSzPct val="75000"/>
              <a:buFont typeface="Wingdings" pitchFamily="2" charset="2"/>
              <a:buChar char="§"/>
            </a:pPr>
            <a:r>
              <a:rPr lang="es-MX">
                <a:latin typeface="Verdana" pitchFamily="34" charset="0"/>
              </a:rPr>
              <a:t>Es un sistema integrado por diversas partes relacionadas entre sí.</a:t>
            </a:r>
          </a:p>
          <a:p>
            <a:pPr>
              <a:buSzPct val="75000"/>
            </a:pPr>
            <a:endParaRPr lang="es-MX">
              <a:latin typeface="Verdana" pitchFamily="34" charset="0"/>
            </a:endParaRPr>
          </a:p>
          <a:p>
            <a:pPr>
              <a:buSzPct val="75000"/>
              <a:buFont typeface="Wingdings" pitchFamily="2" charset="2"/>
              <a:buChar char="§"/>
            </a:pPr>
            <a:r>
              <a:rPr lang="es-MX">
                <a:latin typeface="Verdana" pitchFamily="34" charset="0"/>
              </a:rPr>
              <a:t>El sistema abierto: “puede ser definido como un conjunto de partes en constante interacción”</a:t>
            </a:r>
          </a:p>
          <a:p>
            <a:pPr>
              <a:buSzPct val="75000"/>
              <a:buFont typeface="Wingdings" pitchFamily="2" charset="2"/>
              <a:buChar char="§"/>
            </a:pPr>
            <a:endParaRPr lang="es-MX">
              <a:latin typeface="Verdana" pitchFamily="34" charset="0"/>
            </a:endParaRPr>
          </a:p>
          <a:p>
            <a:pPr>
              <a:buSzPct val="75000"/>
            </a:pPr>
            <a:endParaRPr lang="es-ES">
              <a:latin typeface="Verdana" pitchFamily="34" charset="0"/>
            </a:endParaRPr>
          </a:p>
        </p:txBody>
      </p:sp>
      <p:pic>
        <p:nvPicPr>
          <p:cNvPr id="44036" name="Picture 4" descr="C:\Archivos de programa\Archivos comunes\Microsoft Shared\Clipart\cagcat50\BD06662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895600"/>
            <a:ext cx="2667000" cy="158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E3EF-E8F3-4B04-A63B-0A51D7634F4E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D551-F1C2-4368-A8D9-B10C9F844DEA}" type="slidenum">
              <a:rPr lang="es-ES"/>
              <a:pPr/>
              <a:t>3</a:t>
            </a:fld>
            <a:endParaRPr lang="es-E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077200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MX" sz="2000" b="1">
                <a:latin typeface="Verdana" pitchFamily="34" charset="0"/>
              </a:rPr>
              <a:t> </a:t>
            </a:r>
            <a:r>
              <a:rPr lang="es-MX" b="1">
                <a:solidFill>
                  <a:srgbClr val="FFFF00"/>
                </a:solidFill>
                <a:latin typeface="Verdana" pitchFamily="34" charset="0"/>
              </a:rPr>
              <a:t>Herbert Spencer comienzos del S. XX</a:t>
            </a:r>
          </a:p>
          <a:p>
            <a:pPr>
              <a:buFont typeface="Wingdings" pitchFamily="2" charset="2"/>
              <a:buNone/>
            </a:pPr>
            <a:endParaRPr lang="es-MX" b="1">
              <a:solidFill>
                <a:srgbClr val="FFFF00"/>
              </a:solidFill>
              <a:latin typeface="Verdana" pitchFamily="34" charset="0"/>
            </a:endParaRPr>
          </a:p>
          <a:p>
            <a:pPr>
              <a:buSzPct val="75000"/>
              <a:buFont typeface="Wingdings" pitchFamily="2" charset="2"/>
              <a:buNone/>
            </a:pPr>
            <a:r>
              <a:rPr lang="es-MX" sz="2400">
                <a:latin typeface="Verdana" pitchFamily="34" charset="0"/>
              </a:rPr>
              <a:t>Un organismo social se asemeja a un organismo individual en los siguientes rasgos:</a:t>
            </a:r>
          </a:p>
          <a:p>
            <a:pPr>
              <a:buSzPct val="75000"/>
              <a:buFont typeface="Wingdings" pitchFamily="2" charset="2"/>
              <a:buChar char="§"/>
            </a:pPr>
            <a:r>
              <a:rPr lang="es-MX" sz="2400">
                <a:latin typeface="Verdana" pitchFamily="34" charset="0"/>
              </a:rPr>
              <a:t>El Crecimiento</a:t>
            </a:r>
          </a:p>
          <a:p>
            <a:pPr>
              <a:buSzPct val="75000"/>
              <a:buFont typeface="Wingdings" pitchFamily="2" charset="2"/>
              <a:buChar char="§"/>
            </a:pPr>
            <a:r>
              <a:rPr lang="es-MX" sz="2400">
                <a:latin typeface="Verdana" pitchFamily="34" charset="0"/>
              </a:rPr>
              <a:t>El hecho de volverse más complejo a medida que  crece.</a:t>
            </a:r>
          </a:p>
          <a:p>
            <a:pPr>
              <a:buSzPct val="75000"/>
              <a:buFont typeface="Wingdings" pitchFamily="2" charset="2"/>
              <a:buChar char="§"/>
            </a:pPr>
            <a:r>
              <a:rPr lang="es-MX" sz="2400">
                <a:latin typeface="Verdana" pitchFamily="34" charset="0"/>
              </a:rPr>
              <a:t>El hecho de que, al hacerse más complejo, sus partes exigen un creciente interdependencia.</a:t>
            </a:r>
          </a:p>
          <a:p>
            <a:pPr>
              <a:buSzPct val="75000"/>
              <a:buFont typeface="Wingdings" pitchFamily="2" charset="2"/>
              <a:buChar char="§"/>
            </a:pPr>
            <a:r>
              <a:rPr lang="es-MX" sz="2400">
                <a:latin typeface="Verdana" pitchFamily="34" charset="0"/>
              </a:rPr>
              <a:t>La duración de su vida es larga en comparación con la de sus unidades componentes.</a:t>
            </a:r>
          </a:p>
          <a:p>
            <a:pPr>
              <a:buSzPct val="75000"/>
              <a:buFont typeface="Wingdings" pitchFamily="2" charset="2"/>
              <a:buChar char="§"/>
            </a:pPr>
            <a:r>
              <a:rPr lang="es-MX" sz="2400">
                <a:latin typeface="Verdana" pitchFamily="34" charset="0"/>
              </a:rPr>
              <a:t>Ambos casos, la creciente integración va acompañada de creciente heterogeneidad.</a:t>
            </a:r>
            <a:endParaRPr lang="es-ES" sz="24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16E76-5724-4225-AF13-71DE2AA4EACE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EABF-8D29-49C0-AF78-7D47B4B0C7AE}" type="slidenum">
              <a:rPr lang="es-ES"/>
              <a:pPr/>
              <a:t>4</a:t>
            </a:fld>
            <a:endParaRPr lang="es-E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762000"/>
          </a:xfrm>
        </p:spPr>
        <p:txBody>
          <a:bodyPr/>
          <a:lstStyle/>
          <a:p>
            <a:pPr algn="ctr"/>
            <a:r>
              <a:rPr lang="es-MX" sz="3600">
                <a:solidFill>
                  <a:srgbClr val="FFFF00"/>
                </a:solidFill>
              </a:rPr>
              <a:t>Características de las organizaciones como sistemas abiertos</a:t>
            </a:r>
            <a:r>
              <a:rPr lang="es-MX" sz="3600">
                <a:solidFill>
                  <a:srgbClr val="FFFF00"/>
                </a:solidFill>
                <a:latin typeface="Verdana" pitchFamily="34" charset="0"/>
              </a:rPr>
              <a:t>.</a:t>
            </a:r>
            <a:endParaRPr lang="es-ES" sz="360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495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MX" sz="2400">
                <a:latin typeface="Verdana" pitchFamily="34" charset="0"/>
              </a:rPr>
              <a:t>Comportamiento probabilístico y no determinista de las organizaciones:</a:t>
            </a:r>
          </a:p>
          <a:p>
            <a:pPr algn="ctr">
              <a:buFont typeface="Wingdings" pitchFamily="2" charset="2"/>
              <a:buNone/>
            </a:pPr>
            <a:endParaRPr lang="es-MX" sz="2400">
              <a:latin typeface="Verdana" pitchFamily="34" charset="0"/>
            </a:endParaRPr>
          </a:p>
          <a:p>
            <a:r>
              <a:rPr lang="es-MX" sz="2400">
                <a:latin typeface="Verdana" pitchFamily="34" charset="0"/>
              </a:rPr>
              <a:t>Las organizaciones son sistemas abiertos afectados por los cambios producidos en sus ambientes.</a:t>
            </a:r>
          </a:p>
          <a:p>
            <a:pPr>
              <a:buFont typeface="Wingdings" pitchFamily="2" charset="2"/>
              <a:buNone/>
            </a:pPr>
            <a:endParaRPr lang="es-ES" sz="2400">
              <a:latin typeface="Verdana" pitchFamily="34" charset="0"/>
            </a:endParaRPr>
          </a:p>
        </p:txBody>
      </p:sp>
      <p:pic>
        <p:nvPicPr>
          <p:cNvPr id="34820" name="Picture 4" descr="C:\Archivos de programa\Archivos comunes\Microsoft Shared\Clipart\cagcat50\BD04956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733800"/>
            <a:ext cx="4575175" cy="287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96DF5-6487-4BD7-81D2-34DBD4398A67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2079-3DBE-4EAD-B00C-F7C7236A562F}" type="slidenum">
              <a:rPr lang="es-ES"/>
              <a:pPr/>
              <a:t>5</a:t>
            </a:fld>
            <a:endParaRPr lang="es-E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609600"/>
            <a:ext cx="7696200" cy="5638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MX" sz="3200" b="1">
                <a:solidFill>
                  <a:srgbClr val="FFFF00"/>
                </a:solidFill>
                <a:latin typeface="Arial Narrow" pitchFamily="34" charset="0"/>
              </a:rPr>
              <a:t>Las organización de como  parte de una sociedad mayor constituida por partes menores.</a:t>
            </a:r>
          </a:p>
          <a:p>
            <a:r>
              <a:rPr lang="es-MX" sz="2400">
                <a:latin typeface="Verdana" pitchFamily="34" charset="0"/>
              </a:rPr>
              <a:t> Los sistemas son “complejos de elementos colocados en interacción”</a:t>
            </a:r>
          </a:p>
          <a:p>
            <a:pPr>
              <a:buFont typeface="Wingdings" pitchFamily="2" charset="2"/>
              <a:buNone/>
            </a:pPr>
            <a:endParaRPr lang="es-MX" sz="2400">
              <a:latin typeface="Verdana" pitchFamily="34" charset="0"/>
            </a:endParaRPr>
          </a:p>
          <a:p>
            <a:r>
              <a:rPr lang="es-MX" sz="2400">
                <a:latin typeface="Verdana" pitchFamily="34" charset="0"/>
              </a:rPr>
              <a:t>Talcott Parsons; se preocupa por la visión global, la interacción.</a:t>
            </a:r>
          </a:p>
          <a:p>
            <a:endParaRPr lang="es-MX" sz="240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2400">
                <a:latin typeface="Verdana" pitchFamily="34" charset="0"/>
              </a:rPr>
              <a:t>Parsons adopta desde el punto de partida el estudio de la organización como sistema social, desde:</a:t>
            </a:r>
            <a:endParaRPr lang="es-ES" sz="24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37A4-B5F0-410C-BD19-E737FD971BD7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6F6B-C9AE-41FD-9CC6-6D142AB4AB59}" type="slidenum">
              <a:rPr lang="es-ES"/>
              <a:pPr/>
              <a:t>6</a:t>
            </a:fld>
            <a:endParaRPr lang="es-E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153400" cy="5791200"/>
          </a:xfrm>
        </p:spPr>
        <p:txBody>
          <a:bodyPr/>
          <a:lstStyle/>
          <a:p>
            <a:r>
              <a:rPr lang="es-MX" sz="2400">
                <a:latin typeface="Verdana" pitchFamily="34" charset="0"/>
              </a:rPr>
              <a:t>La organización debe estudiarse como sistema.</a:t>
            </a:r>
          </a:p>
          <a:p>
            <a:endParaRPr lang="es-MX" sz="2400">
              <a:latin typeface="Verdana" pitchFamily="34" charset="0"/>
            </a:endParaRPr>
          </a:p>
          <a:p>
            <a:r>
              <a:rPr lang="es-MX" sz="2400">
                <a:latin typeface="Verdana" pitchFamily="34" charset="0"/>
              </a:rPr>
              <a:t>Se debe estudiar como un subsistema funcionalmente diferenciado de un sistema social mayor.</a:t>
            </a:r>
          </a:p>
          <a:p>
            <a:endParaRPr lang="es-MX" sz="2400">
              <a:latin typeface="Verdana" pitchFamily="34" charset="0"/>
            </a:endParaRPr>
          </a:p>
          <a:p>
            <a:endParaRPr lang="es-MX" sz="2400">
              <a:latin typeface="Verdana" pitchFamily="34" charset="0"/>
            </a:endParaRPr>
          </a:p>
          <a:p>
            <a:endParaRPr lang="es-MX" sz="2400">
              <a:latin typeface="Verdana" pitchFamily="34" charset="0"/>
            </a:endParaRPr>
          </a:p>
          <a:p>
            <a:endParaRPr lang="es-MX" sz="2400">
              <a:latin typeface="Verdana" pitchFamily="34" charset="0"/>
            </a:endParaRPr>
          </a:p>
          <a:p>
            <a:endParaRPr lang="es-MX" sz="2400">
              <a:latin typeface="Verdana" pitchFamily="34" charset="0"/>
            </a:endParaRPr>
          </a:p>
          <a:p>
            <a:r>
              <a:rPr lang="es-MX" sz="2400">
                <a:latin typeface="Verdana" pitchFamily="34" charset="0"/>
              </a:rPr>
              <a:t>La  organización debe analizarse como un tipo esencial de sistema social organizado alrededor de la  primacía.</a:t>
            </a:r>
            <a:endParaRPr lang="es-ES" sz="2400">
              <a:latin typeface="Verdana" pitchFamily="34" charset="0"/>
            </a:endParaRPr>
          </a:p>
        </p:txBody>
      </p:sp>
      <p:pic>
        <p:nvPicPr>
          <p:cNvPr id="37892" name="Picture 4" descr="C:\Archivos de programa\Archivos comunes\Microsoft Shared\Clipart\cagcat50\BS01580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436813"/>
            <a:ext cx="2749550" cy="2135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8CE2-42C2-44FF-9FA9-AE2B24352E94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5E0B-3FD6-4A23-A35C-22B628F17291}" type="slidenum">
              <a:rPr lang="es-ES"/>
              <a:pPr/>
              <a:t>7</a:t>
            </a:fld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r>
              <a:rPr lang="es-MX" sz="2400">
                <a:latin typeface="Verdana" pitchFamily="34" charset="0"/>
              </a:rPr>
              <a:t>Las  características de la organización debe ser definidas por la naturaleza de la situación, en que necesita operar.</a:t>
            </a:r>
          </a:p>
          <a:p>
            <a:endParaRPr lang="es-MX" sz="240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2400">
                <a:latin typeface="Verdana" pitchFamily="34" charset="0"/>
              </a:rPr>
              <a:t>La organización esta continuamente sometida a un cambio dinámico y requiere un equilibrio.</a:t>
            </a:r>
          </a:p>
          <a:p>
            <a:pPr>
              <a:buFont typeface="Wingdings" pitchFamily="2" charset="2"/>
              <a:buNone/>
            </a:pPr>
            <a:endParaRPr lang="es-ES" sz="2400">
              <a:latin typeface="Verdana" pitchFamily="34" charset="0"/>
            </a:endParaRPr>
          </a:p>
        </p:txBody>
      </p:sp>
      <p:pic>
        <p:nvPicPr>
          <p:cNvPr id="38916" name="Picture 4" descr="C:\Archivos de programa\Archivos comunes\Microsoft Shared\Clipart\cagcat50\BD06990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352800"/>
            <a:ext cx="4191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7E11-07A6-4BE9-A115-64260D2E5C34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8A064-8C06-41C5-9ECF-DB823FC3177F}" type="slidenum">
              <a:rPr lang="es-ES"/>
              <a:pPr/>
              <a:t>8</a:t>
            </a:fld>
            <a:endParaRPr lang="es-E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91400" cy="685800"/>
          </a:xfrm>
        </p:spPr>
        <p:txBody>
          <a:bodyPr/>
          <a:lstStyle/>
          <a:p>
            <a:pPr algn="ctr"/>
            <a:r>
              <a:rPr lang="es-MX" sz="3600">
                <a:solidFill>
                  <a:srgbClr val="FFFF00"/>
                </a:solidFill>
              </a:rPr>
              <a:t>Interdependencia de las partes</a:t>
            </a:r>
            <a:endParaRPr lang="es-ES" sz="3600">
              <a:solidFill>
                <a:srgbClr val="FFFF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772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s-MX" sz="240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2400">
                <a:latin typeface="Verdana" pitchFamily="34" charset="0"/>
              </a:rPr>
              <a:t>Es un sistema social con partes interdependientes e interrelacionadas.</a:t>
            </a:r>
          </a:p>
          <a:p>
            <a:pPr>
              <a:buFont typeface="Wingdings" pitchFamily="2" charset="2"/>
              <a:buNone/>
            </a:pPr>
            <a:endParaRPr lang="es-MX" sz="240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endParaRPr lang="es-MX" sz="2400">
              <a:latin typeface="Verdan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MX" sz="2400">
                <a:latin typeface="Verdana" pitchFamily="34" charset="0"/>
              </a:rPr>
              <a:t>Una organización no es un sistema mecánico en donde una de las partes pueda ser cambiada sin que haya un efecto.</a:t>
            </a:r>
            <a:endParaRPr lang="es-ES" sz="24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3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5E69-6322-436C-A01B-8C5618830233}" type="datetime1">
              <a:rPr lang="es-ES"/>
              <a:pPr/>
              <a:t>14/08/2014</a:t>
            </a:fld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BA589-8258-4DE2-BC5E-B6066EECB046}" type="slidenum">
              <a:rPr lang="es-ES"/>
              <a:pPr/>
              <a:t>9</a:t>
            </a:fld>
            <a:endParaRPr lang="es-E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algn="ctr"/>
            <a:r>
              <a:rPr lang="es-MX" sz="3600">
                <a:solidFill>
                  <a:srgbClr val="FFFF00"/>
                </a:solidFill>
              </a:rPr>
              <a:t>Homeostasis o “Estado de Equilibrio”</a:t>
            </a:r>
            <a:endParaRPr lang="es-ES" sz="3600">
              <a:solidFill>
                <a:srgbClr val="FFFF0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MX" sz="2400">
                <a:latin typeface="Verdana" pitchFamily="34" charset="0"/>
              </a:rPr>
              <a:t>La organización sólo puede alcanzar un “Estado de Equilibrio” cuando se presentan dos  condiciones:</a:t>
            </a:r>
          </a:p>
          <a:p>
            <a:endParaRPr lang="es-MX" sz="2400">
              <a:latin typeface="Verdana" pitchFamily="34" charset="0"/>
            </a:endParaRPr>
          </a:p>
          <a:p>
            <a:r>
              <a:rPr lang="es-MX" sz="2400" i="1">
                <a:latin typeface="Verdana" pitchFamily="34" charset="0"/>
              </a:rPr>
              <a:t>Unidireccionalidad o constancia de direccion</a:t>
            </a:r>
            <a:r>
              <a:rPr lang="es-MX" sz="2400">
                <a:latin typeface="Verdana" pitchFamily="34" charset="0"/>
              </a:rPr>
              <a:t>: a pesar de los cambios del ambiente o de la empresa.</a:t>
            </a:r>
          </a:p>
          <a:p>
            <a:pPr>
              <a:buFont typeface="Wingdings" pitchFamily="2" charset="2"/>
              <a:buNone/>
            </a:pPr>
            <a:endParaRPr lang="es-ES" sz="2400">
              <a:latin typeface="Verdana" pitchFamily="34" charset="0"/>
            </a:endParaRPr>
          </a:p>
        </p:txBody>
      </p:sp>
      <p:pic>
        <p:nvPicPr>
          <p:cNvPr id="40964" name="Picture 4" descr="C:\WINDOWS\Application Data\Microsoft\Media Catalog\Downloaded Clips\cl5b\j02276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962400"/>
            <a:ext cx="3657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40963" grpId="0" build="p" autoUpdateAnimBg="0"/>
    </p:bldLst>
  </p:timing>
</p:sld>
</file>

<file path=ppt/theme/theme1.xml><?xml version="1.0" encoding="utf-8"?>
<a:theme xmlns:a="http://schemas.openxmlformats.org/drawingml/2006/main" name="General">
  <a:themeElements>
    <a:clrScheme name="General 1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777777"/>
      </a:accent1>
      <a:accent2>
        <a:srgbClr val="0033CC"/>
      </a:accent2>
      <a:accent3>
        <a:srgbClr val="AAAAAA"/>
      </a:accent3>
      <a:accent4>
        <a:srgbClr val="DADADA"/>
      </a:accent4>
      <a:accent5>
        <a:srgbClr val="BDBDBD"/>
      </a:accent5>
      <a:accent6>
        <a:srgbClr val="002DB9"/>
      </a:accent6>
      <a:hlink>
        <a:srgbClr val="800000"/>
      </a:hlink>
      <a:folHlink>
        <a:srgbClr val="660066"/>
      </a:folHlink>
    </a:clrScheme>
    <a:fontScheme name="Gener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General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Office\Templates\3082\General.pot</Template>
  <TotalTime>143</TotalTime>
  <Words>502</Words>
  <Application>Microsoft Office PowerPoint</Application>
  <PresentationFormat>Presentación en pantalla (4:3)</PresentationFormat>
  <Paragraphs>88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Times New Roman</vt:lpstr>
      <vt:lpstr>Arial Narrow</vt:lpstr>
      <vt:lpstr>Arial</vt:lpstr>
      <vt:lpstr>Wingdings</vt:lpstr>
      <vt:lpstr>Verdana</vt:lpstr>
      <vt:lpstr>General</vt:lpstr>
      <vt:lpstr>La Organización como sistema abierto</vt:lpstr>
      <vt:lpstr>La Organización como sistema abierto.</vt:lpstr>
      <vt:lpstr>Diapositiva 3</vt:lpstr>
      <vt:lpstr>Características de las organizaciones como sistemas abiertos.</vt:lpstr>
      <vt:lpstr>Diapositiva 5</vt:lpstr>
      <vt:lpstr>Diapositiva 6</vt:lpstr>
      <vt:lpstr>Diapositiva 7</vt:lpstr>
      <vt:lpstr>Interdependencia de las partes</vt:lpstr>
      <vt:lpstr>Homeostasis o “Estado de Equilibrio”</vt:lpstr>
      <vt:lpstr>Diapositiva 10</vt:lpstr>
      <vt:lpstr>Diapositiva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Hugo Oviedo</cp:lastModifiedBy>
  <cp:revision>5</cp:revision>
  <cp:lastPrinted>1601-01-01T00:00:00Z</cp:lastPrinted>
  <dcterms:created xsi:type="dcterms:W3CDTF">1601-01-01T00:00:00Z</dcterms:created>
  <dcterms:modified xsi:type="dcterms:W3CDTF">2014-08-14T12:52:04Z</dcterms:modified>
</cp:coreProperties>
</file>